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Lst>
  <p:notesMasterIdLst>
    <p:notesMasterId r:id="rId41"/>
  </p:notesMasterIdLst>
  <p:sldIdLst>
    <p:sldId id="256" r:id="rId5"/>
    <p:sldId id="291" r:id="rId6"/>
    <p:sldId id="260" r:id="rId7"/>
    <p:sldId id="264" r:id="rId8"/>
    <p:sldId id="266" r:id="rId9"/>
    <p:sldId id="267" r:id="rId10"/>
    <p:sldId id="269" r:id="rId11"/>
    <p:sldId id="271" r:id="rId12"/>
    <p:sldId id="270" r:id="rId13"/>
    <p:sldId id="272" r:id="rId14"/>
    <p:sldId id="274" r:id="rId15"/>
    <p:sldId id="273" r:id="rId16"/>
    <p:sldId id="275" r:id="rId17"/>
    <p:sldId id="276" r:id="rId18"/>
    <p:sldId id="277" r:id="rId19"/>
    <p:sldId id="279" r:id="rId20"/>
    <p:sldId id="278" r:id="rId21"/>
    <p:sldId id="280" r:id="rId22"/>
    <p:sldId id="281" r:id="rId23"/>
    <p:sldId id="282" r:id="rId24"/>
    <p:sldId id="283" r:id="rId25"/>
    <p:sldId id="284" r:id="rId26"/>
    <p:sldId id="285" r:id="rId27"/>
    <p:sldId id="286" r:id="rId28"/>
    <p:sldId id="287" r:id="rId29"/>
    <p:sldId id="261" r:id="rId30"/>
    <p:sldId id="292" r:id="rId31"/>
    <p:sldId id="293" r:id="rId32"/>
    <p:sldId id="259" r:id="rId33"/>
    <p:sldId id="263" r:id="rId34"/>
    <p:sldId id="262" r:id="rId35"/>
    <p:sldId id="288" r:id="rId36"/>
    <p:sldId id="289" r:id="rId37"/>
    <p:sldId id="294" r:id="rId38"/>
    <p:sldId id="265" r:id="rId39"/>
    <p:sldId id="290" r:id="rId40"/>
  </p:sldIdLst>
  <p:sldSz cx="19010313" cy="10693400"/>
  <p:notesSz cx="7556500" cy="10693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4" userDrawn="1">
          <p15:clr>
            <a:srgbClr val="A4A3A4"/>
          </p15:clr>
        </p15:guide>
        <p15:guide id="2" pos="6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F3"/>
    <a:srgbClr val="FFBF00"/>
    <a:srgbClr val="FFA1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DAB830-9796-4719-BFAD-267F8861DCFE}" v="3" dt="2023-01-25T06:34:07.50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630" autoAdjust="0"/>
  </p:normalViewPr>
  <p:slideViewPr>
    <p:cSldViewPr snapToGrid="0">
      <p:cViewPr varScale="1">
        <p:scale>
          <a:sx n="34" d="100"/>
          <a:sy n="34" d="100"/>
        </p:scale>
        <p:origin x="1208" y="52"/>
      </p:cViewPr>
      <p:guideLst>
        <p:guide orient="horz" pos="344"/>
        <p:guide pos="6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5013" cy="536575"/>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4279900" y="0"/>
            <a:ext cx="3275013" cy="536575"/>
          </a:xfrm>
          <a:prstGeom prst="rect">
            <a:avLst/>
          </a:prstGeom>
        </p:spPr>
        <p:txBody>
          <a:bodyPr vert="horz" lIns="91440" tIns="45720" rIns="91440" bIns="45720" rtlCol="0"/>
          <a:lstStyle>
            <a:lvl1pPr algn="r">
              <a:defRPr sz="1200"/>
            </a:lvl1pPr>
          </a:lstStyle>
          <a:p>
            <a:fld id="{A2BF3456-A29E-41FE-BFB7-B24F24BEE47B}" type="datetimeFigureOut">
              <a:rPr lang="cs-CZ" smtClean="0"/>
              <a:t>26.01.2023</a:t>
            </a:fld>
            <a:endParaRPr lang="cs-CZ"/>
          </a:p>
        </p:txBody>
      </p:sp>
      <p:sp>
        <p:nvSpPr>
          <p:cNvPr id="4" name="Slide Image Placeholder 3"/>
          <p:cNvSpPr>
            <a:spLocks noGrp="1" noRot="1" noChangeAspect="1"/>
          </p:cNvSpPr>
          <p:nvPr>
            <p:ph type="sldImg" idx="2"/>
          </p:nvPr>
        </p:nvSpPr>
        <p:spPr>
          <a:xfrm>
            <a:off x="571500" y="1336675"/>
            <a:ext cx="6413500" cy="3608388"/>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755650" y="5146675"/>
            <a:ext cx="6045200" cy="42100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10156825"/>
            <a:ext cx="3275013" cy="536575"/>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4279900" y="10156825"/>
            <a:ext cx="3275013" cy="536575"/>
          </a:xfrm>
          <a:prstGeom prst="rect">
            <a:avLst/>
          </a:prstGeom>
        </p:spPr>
        <p:txBody>
          <a:bodyPr vert="horz" lIns="91440" tIns="45720" rIns="91440" bIns="45720" rtlCol="0" anchor="b"/>
          <a:lstStyle>
            <a:lvl1pPr algn="r">
              <a:defRPr sz="1200"/>
            </a:lvl1pPr>
          </a:lstStyle>
          <a:p>
            <a:fld id="{DD95B543-0236-4AEE-9F15-C7CF1150485F}" type="slidenum">
              <a:rPr lang="cs-CZ" smtClean="0"/>
              <a:t>‹#›</a:t>
            </a:fld>
            <a:endParaRPr lang="cs-CZ"/>
          </a:p>
        </p:txBody>
      </p:sp>
    </p:spTree>
    <p:extLst>
      <p:ext uri="{BB962C8B-B14F-4D97-AF65-F5344CB8AC3E}">
        <p14:creationId xmlns:p14="http://schemas.microsoft.com/office/powerpoint/2010/main" val="5225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a:p>
        </p:txBody>
      </p:sp>
      <p:sp>
        <p:nvSpPr>
          <p:cNvPr id="4" name="Slide Number Placeholder 3"/>
          <p:cNvSpPr>
            <a:spLocks noGrp="1"/>
          </p:cNvSpPr>
          <p:nvPr>
            <p:ph type="sldNum" sz="quarter" idx="5"/>
          </p:nvPr>
        </p:nvSpPr>
        <p:spPr/>
        <p:txBody>
          <a:bodyPr/>
          <a:lstStyle/>
          <a:p>
            <a:fld id="{DD95B543-0236-4AEE-9F15-C7CF1150485F}" type="slidenum">
              <a:rPr lang="cs-CZ" smtClean="0"/>
              <a:t>1</a:t>
            </a:fld>
            <a:endParaRPr lang="cs-CZ"/>
          </a:p>
        </p:txBody>
      </p:sp>
    </p:spTree>
    <p:extLst>
      <p:ext uri="{BB962C8B-B14F-4D97-AF65-F5344CB8AC3E}">
        <p14:creationId xmlns:p14="http://schemas.microsoft.com/office/powerpoint/2010/main" val="440733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to generate 2D poses?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1) Map 2D pose annotations in the sitcom dataset to 3D poses in Human 3.6M dataset</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2) Train the pose generative model [2] to generate 3D poses (which we’ll discuss in Stage-II)</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To satisfy the constraints: a 2D human pose generative model is learnt that encodes the natural human pose distributions from existing 2D examples. Then using the camera parameters, these generated poses are mapped into 3D world.</a:t>
            </a:r>
          </a:p>
          <a:p>
            <a:endParaRPr lang="en-US" dirty="0"/>
          </a:p>
        </p:txBody>
      </p:sp>
      <p:sp>
        <p:nvSpPr>
          <p:cNvPr id="4" name="Slide Number Placeholder 3"/>
          <p:cNvSpPr>
            <a:spLocks noGrp="1"/>
          </p:cNvSpPr>
          <p:nvPr>
            <p:ph type="sldNum" sz="quarter" idx="5"/>
          </p:nvPr>
        </p:nvSpPr>
        <p:spPr/>
        <p:txBody>
          <a:bodyPr/>
          <a:lstStyle/>
          <a:p>
            <a:fld id="{DD95B543-0236-4AEE-9F15-C7CF1150485F}" type="slidenum">
              <a:rPr lang="cs-CZ" smtClean="0"/>
              <a:t>10</a:t>
            </a:fld>
            <a:endParaRPr lang="cs-CZ"/>
          </a:p>
        </p:txBody>
      </p:sp>
    </p:spTree>
    <p:extLst>
      <p:ext uri="{BB962C8B-B14F-4D97-AF65-F5344CB8AC3E}">
        <p14:creationId xmlns:p14="http://schemas.microsoft.com/office/powerpoint/2010/main" val="1032291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to generate 2D poses?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1) Map 2D pose annotations in the sitcom dataset to 3D poses in Human 3.6M dataset</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2) Train the pose generative model [2] to generate 3D poses (which we’ll discuss in Stage-II)</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To satisfy the constraints: a 2D human pose generative model is learnt that encodes the natural human pose distributions from existing 2D examples. Then using the camera parameters, these generated poses are mapped into 3D world.</a:t>
            </a:r>
          </a:p>
          <a:p>
            <a:endParaRPr lang="en-US" dirty="0"/>
          </a:p>
        </p:txBody>
      </p:sp>
      <p:sp>
        <p:nvSpPr>
          <p:cNvPr id="4" name="Slide Number Placeholder 3"/>
          <p:cNvSpPr>
            <a:spLocks noGrp="1"/>
          </p:cNvSpPr>
          <p:nvPr>
            <p:ph type="sldNum" sz="quarter" idx="5"/>
          </p:nvPr>
        </p:nvSpPr>
        <p:spPr/>
        <p:txBody>
          <a:bodyPr/>
          <a:lstStyle/>
          <a:p>
            <a:fld id="{DD95B543-0236-4AEE-9F15-C7CF1150485F}" type="slidenum">
              <a:rPr lang="cs-CZ" smtClean="0"/>
              <a:t>11</a:t>
            </a:fld>
            <a:endParaRPr lang="cs-CZ"/>
          </a:p>
        </p:txBody>
      </p:sp>
    </p:spTree>
    <p:extLst>
      <p:ext uri="{BB962C8B-B14F-4D97-AF65-F5344CB8AC3E}">
        <p14:creationId xmlns:p14="http://schemas.microsoft.com/office/powerpoint/2010/main" val="3568704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the resulting pose depth as the depth of the pelvis joint and calculate the depth of other joints by their offsets w.r.t to the pelvis joint. </a:t>
            </a:r>
            <a:br>
              <a:rPr lang="en-US" dirty="0"/>
            </a:br>
            <a:br>
              <a:rPr lang="en-US" dirty="0"/>
            </a:br>
            <a:r>
              <a:rPr lang="en-US" dirty="0"/>
              <a:t>NAÏVE approach……think alternative ways</a:t>
            </a:r>
          </a:p>
        </p:txBody>
      </p:sp>
      <p:sp>
        <p:nvSpPr>
          <p:cNvPr id="4" name="Slide Number Placeholder 3"/>
          <p:cNvSpPr>
            <a:spLocks noGrp="1"/>
          </p:cNvSpPr>
          <p:nvPr>
            <p:ph type="sldNum" sz="quarter" idx="5"/>
          </p:nvPr>
        </p:nvSpPr>
        <p:spPr/>
        <p:txBody>
          <a:bodyPr/>
          <a:lstStyle/>
          <a:p>
            <a:fld id="{DD95B543-0236-4AEE-9F15-C7CF1150485F}" type="slidenum">
              <a:rPr lang="cs-CZ" smtClean="0"/>
              <a:t>12</a:t>
            </a:fld>
            <a:endParaRPr lang="cs-CZ"/>
          </a:p>
        </p:txBody>
      </p:sp>
    </p:spTree>
    <p:extLst>
      <p:ext uri="{BB962C8B-B14F-4D97-AF65-F5344CB8AC3E}">
        <p14:creationId xmlns:p14="http://schemas.microsoft.com/office/powerpoint/2010/main" val="2535043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the pose prediction model is trained with only 2D information, a plausible generated pose may not be physically feasible. Hence, this calls for adjusting to locations to avoid collisions</a:t>
            </a:r>
          </a:p>
        </p:txBody>
      </p:sp>
      <p:sp>
        <p:nvSpPr>
          <p:cNvPr id="4" name="Slide Number Placeholder 3"/>
          <p:cNvSpPr>
            <a:spLocks noGrp="1"/>
          </p:cNvSpPr>
          <p:nvPr>
            <p:ph type="sldNum" sz="quarter" idx="5"/>
          </p:nvPr>
        </p:nvSpPr>
        <p:spPr/>
        <p:txBody>
          <a:bodyPr/>
          <a:lstStyle/>
          <a:p>
            <a:fld id="{DD95B543-0236-4AEE-9F15-C7CF1150485F}" type="slidenum">
              <a:rPr lang="cs-CZ" smtClean="0"/>
              <a:t>13</a:t>
            </a:fld>
            <a:endParaRPr lang="cs-CZ"/>
          </a:p>
        </p:txBody>
      </p:sp>
    </p:spTree>
    <p:extLst>
      <p:ext uri="{BB962C8B-B14F-4D97-AF65-F5344CB8AC3E}">
        <p14:creationId xmlns:p14="http://schemas.microsoft.com/office/powerpoint/2010/main" val="797536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NimbusRomNo9L-Regu"/>
              </a:rPr>
              <a:t>Free space: 0</a:t>
            </a:r>
            <a:br>
              <a:rPr lang="en-US" sz="1800" b="0" i="0" u="none" strike="noStrike" baseline="0" dirty="0">
                <a:latin typeface="NimbusRomNo9L-Regu"/>
              </a:rPr>
            </a:br>
            <a:r>
              <a:rPr lang="en-US" sz="1800" b="0" i="0" u="none" strike="noStrike" baseline="0" dirty="0">
                <a:latin typeface="NimbusRomNo9L-Regu"/>
              </a:rPr>
              <a:t>Pose voxels and occupied spaces: 1</a:t>
            </a:r>
            <a:br>
              <a:rPr lang="en-US" sz="1800" b="0" i="0" u="none" strike="noStrike" baseline="0" dirty="0">
                <a:latin typeface="NimbusRomNo9L-Regu"/>
              </a:rPr>
            </a:br>
            <a:br>
              <a:rPr lang="en-US" sz="1800" b="0" i="0" u="none" strike="noStrike" baseline="0" dirty="0">
                <a:latin typeface="NimbusRomNo9L-Regu"/>
              </a:rPr>
            </a:br>
            <a:r>
              <a:rPr lang="en-US" sz="1800" b="0" i="0" u="none" strike="noStrike" baseline="0" dirty="0">
                <a:latin typeface="NimbusRomNo9L-Regu"/>
              </a:rPr>
              <a:t>The free space constraint is satisfied in the locations where the correlation score below a threshold </a:t>
            </a:r>
            <a:r>
              <a:rPr lang="en-US" sz="1800" b="0" i="0" u="none" strike="noStrike" baseline="0" dirty="0" err="1">
                <a:latin typeface="NimbusRomNo9L-Regu"/>
              </a:rPr>
              <a:t>Tf</a:t>
            </a:r>
            <a:br>
              <a:rPr lang="en-US" sz="1800" b="0" i="0" u="none" strike="noStrike" baseline="0" dirty="0">
                <a:latin typeface="NimbusRomNo9L-Regu"/>
              </a:rPr>
            </a:br>
            <a:br>
              <a:rPr lang="en-US" sz="1800" b="0" i="0" u="none" strike="noStrike" baseline="0" dirty="0">
                <a:latin typeface="NimbusRomNo9L-Regu"/>
              </a:rPr>
            </a:br>
            <a:r>
              <a:rPr lang="en-US" sz="1800" b="0" i="0" u="none" strike="noStrike" baseline="0" dirty="0">
                <a:latin typeface="NimbusRomNo9L-Regu"/>
              </a:rPr>
              <a:t>Necessary contacts between human and objects (e.g., a human touches</a:t>
            </a:r>
          </a:p>
          <a:p>
            <a:pPr algn="l"/>
            <a:r>
              <a:rPr lang="en-US" sz="1800" b="0" i="0" u="none" strike="noStrike" baseline="0" dirty="0">
                <a:latin typeface="NimbusRomNo9L-Regu"/>
              </a:rPr>
              <a:t>the chair when sitting, or the floor when standing) should be</a:t>
            </a:r>
          </a:p>
          <a:p>
            <a:pPr algn="l"/>
            <a:r>
              <a:rPr lang="en-US" sz="1800" b="0" i="0" u="none" strike="noStrike" baseline="0" dirty="0">
                <a:latin typeface="NimbusRomNo9L-Regu"/>
              </a:rPr>
              <a:t>considered. Thus we mask out these body parts that have to contact with objects, including thigh and pelvis for sitting</a:t>
            </a:r>
          </a:p>
          <a:p>
            <a:pPr algn="l"/>
            <a:r>
              <a:rPr lang="en-US" sz="1800" b="0" i="0" u="none" strike="noStrike" baseline="0" dirty="0">
                <a:latin typeface="NimbusRomNo9L-Regu"/>
              </a:rPr>
              <a:t>poses and feet for standing poses, when performing the 3D</a:t>
            </a:r>
          </a:p>
          <a:p>
            <a:pPr algn="l"/>
            <a:r>
              <a:rPr lang="en-US" sz="1800" b="0" i="0" u="none" strike="noStrike" baseline="0" dirty="0">
                <a:latin typeface="NimbusRomNo9L-Regu"/>
              </a:rPr>
              <a:t>correlation.</a:t>
            </a:r>
            <a:endParaRPr lang="en-US" dirty="0"/>
          </a:p>
        </p:txBody>
      </p:sp>
      <p:sp>
        <p:nvSpPr>
          <p:cNvPr id="4" name="Slide Number Placeholder 3"/>
          <p:cNvSpPr>
            <a:spLocks noGrp="1"/>
          </p:cNvSpPr>
          <p:nvPr>
            <p:ph type="sldNum" sz="quarter" idx="5"/>
          </p:nvPr>
        </p:nvSpPr>
        <p:spPr/>
        <p:txBody>
          <a:bodyPr/>
          <a:lstStyle/>
          <a:p>
            <a:fld id="{DD95B543-0236-4AEE-9F15-C7CF1150485F}" type="slidenum">
              <a:rPr lang="cs-CZ" smtClean="0"/>
              <a:t>14</a:t>
            </a:fld>
            <a:endParaRPr lang="cs-CZ"/>
          </a:p>
        </p:txBody>
      </p:sp>
    </p:spTree>
    <p:extLst>
      <p:ext uri="{BB962C8B-B14F-4D97-AF65-F5344CB8AC3E}">
        <p14:creationId xmlns:p14="http://schemas.microsoft.com/office/powerpoint/2010/main" val="3123536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NimbusRomNo9L-Regu"/>
              </a:rPr>
              <a:t>The support constraint states that the</a:t>
            </a:r>
          </a:p>
          <a:p>
            <a:pPr algn="l"/>
            <a:r>
              <a:rPr lang="en-US" sz="1800" b="0" i="0" u="none" strike="noStrike" baseline="0" dirty="0">
                <a:latin typeface="NimbusRomNo9L-Regu"/>
              </a:rPr>
              <a:t>human pose should be supported by a surface of surrounding</a:t>
            </a:r>
          </a:p>
          <a:p>
            <a:pPr algn="l"/>
            <a:r>
              <a:rPr lang="en-US" sz="1800" b="0" i="0" u="none" strike="noStrike" baseline="0" dirty="0">
                <a:latin typeface="NimbusRomNo9L-Regu"/>
              </a:rPr>
              <a:t>objects (e.g., floor, bed). We search locations that satisfy</a:t>
            </a:r>
          </a:p>
          <a:p>
            <a:pPr algn="l"/>
            <a:r>
              <a:rPr lang="en-US" sz="1800" b="0" i="0" u="none" strike="noStrike" baseline="0" dirty="0">
                <a:latin typeface="NimbusRomNo9L-Regu"/>
              </a:rPr>
              <a:t>this constraint by performing two 3D correlations.</a:t>
            </a:r>
            <a:br>
              <a:rPr lang="en-US" sz="1800" b="0" i="0" u="none" strike="noStrike" baseline="0" dirty="0">
                <a:latin typeface="NimbusRomNo9L-Regu"/>
              </a:rPr>
            </a:br>
            <a:br>
              <a:rPr lang="en-US" sz="1800" b="0" i="0" u="none" strike="noStrike" baseline="0" dirty="0">
                <a:latin typeface="NimbusRomNo9L-Regu"/>
              </a:rPr>
            </a:br>
            <a:r>
              <a:rPr lang="en-US" sz="1800" b="0" i="0" u="none" strike="noStrike" baseline="0" dirty="0">
                <a:latin typeface="NimbusRomNo9L-Regu"/>
              </a:rPr>
              <a:t>The first correlation is performed between scene voxels </a:t>
            </a:r>
            <a:r>
              <a:rPr lang="en-US" sz="1800" b="0" i="0" u="none" strike="noStrike" baseline="0" dirty="0">
                <a:latin typeface="CMMI10"/>
              </a:rPr>
              <a:t>V</a:t>
            </a:r>
            <a:r>
              <a:rPr lang="en-US" sz="1800" b="0" i="0" u="none" strike="noStrike" baseline="0" dirty="0">
                <a:latin typeface="CMMI7"/>
              </a:rPr>
              <a:t>s </a:t>
            </a:r>
            <a:r>
              <a:rPr lang="en-US" sz="1800" b="0" i="0" u="none" strike="noStrike" baseline="0" dirty="0">
                <a:latin typeface="NimbusRomNo9L-Regu"/>
              </a:rPr>
              <a:t>and</a:t>
            </a:r>
          </a:p>
          <a:p>
            <a:pPr algn="l"/>
            <a:r>
              <a:rPr lang="en-US" sz="1800" b="0" i="0" u="none" strike="noStrike" baseline="0" dirty="0">
                <a:latin typeface="NimbusRomNo9L-Regu"/>
              </a:rPr>
              <a:t>a 3D Gaussian kernel to detect voxel cells on the surfaces</a:t>
            </a:r>
          </a:p>
          <a:p>
            <a:pPr algn="l"/>
            <a:r>
              <a:rPr lang="en-US" sz="1800" b="0" i="0" u="none" strike="noStrike" baseline="0" dirty="0">
                <a:latin typeface="NimbusRomNo9L-Regu"/>
              </a:rPr>
              <a:t>of affordable objects.</a:t>
            </a:r>
            <a:br>
              <a:rPr lang="en-US" sz="1800" b="0" i="0" u="none" strike="noStrike" baseline="0" dirty="0">
                <a:latin typeface="NimbusRomNo9L-Regu"/>
              </a:rPr>
            </a:br>
            <a:br>
              <a:rPr lang="en-US" sz="1800" b="0" i="0" u="none" strike="noStrike" baseline="0" dirty="0">
                <a:latin typeface="NimbusRomNo9L-Regu"/>
              </a:rPr>
            </a:br>
            <a:r>
              <a:rPr lang="en-US" sz="1800" b="0" i="0" u="none" strike="noStrike" baseline="0" dirty="0">
                <a:latin typeface="NimbusRomNo9L-Regu"/>
              </a:rPr>
              <a:t>After this first correlation, all voxels except on the boundaries would be either zero or one. Masking them out would leave us only affordable surface boundaries. Boundary voxels without upward surface normal is eliminated.</a:t>
            </a:r>
            <a:endParaRPr lang="en-US" dirty="0"/>
          </a:p>
        </p:txBody>
      </p:sp>
      <p:sp>
        <p:nvSpPr>
          <p:cNvPr id="4" name="Slide Number Placeholder 3"/>
          <p:cNvSpPr>
            <a:spLocks noGrp="1"/>
          </p:cNvSpPr>
          <p:nvPr>
            <p:ph type="sldNum" sz="quarter" idx="5"/>
          </p:nvPr>
        </p:nvSpPr>
        <p:spPr/>
        <p:txBody>
          <a:bodyPr/>
          <a:lstStyle/>
          <a:p>
            <a:fld id="{DD95B543-0236-4AEE-9F15-C7CF1150485F}" type="slidenum">
              <a:rPr lang="cs-CZ" smtClean="0"/>
              <a:t>15</a:t>
            </a:fld>
            <a:endParaRPr lang="cs-CZ"/>
          </a:p>
        </p:txBody>
      </p:sp>
    </p:spTree>
    <p:extLst>
      <p:ext uri="{BB962C8B-B14F-4D97-AF65-F5344CB8AC3E}">
        <p14:creationId xmlns:p14="http://schemas.microsoft.com/office/powerpoint/2010/main" val="4163845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NimbusRomNo9L-Regu"/>
              </a:rPr>
              <a:t>Next, we perform another 3D correlation between poses</a:t>
            </a:r>
          </a:p>
          <a:p>
            <a:pPr algn="l"/>
            <a:r>
              <a:rPr lang="en-US" sz="1800" b="0" i="0" u="none" strike="noStrike" baseline="0" dirty="0">
                <a:solidFill>
                  <a:srgbClr val="000000"/>
                </a:solidFill>
                <a:latin typeface="NimbusRomNo9L-Regu"/>
              </a:rPr>
              <a:t>and the object surfaces and take the location with the maximum correlation score as the optimal location for putting the pose.</a:t>
            </a:r>
          </a:p>
          <a:p>
            <a:pPr algn="l"/>
            <a:endParaRPr lang="en-US" sz="1800" b="0" i="0" u="none" strike="noStrike" baseline="0" dirty="0">
              <a:solidFill>
                <a:srgbClr val="000000"/>
              </a:solidFill>
              <a:latin typeface="NimbusRomNo9L-Regu"/>
            </a:endParaRPr>
          </a:p>
          <a:p>
            <a:pPr algn="l"/>
            <a:r>
              <a:rPr lang="en-US" sz="1800" b="0" i="0" u="none" strike="noStrike" baseline="0" dirty="0">
                <a:latin typeface="NimbusRomNo9L-Regu"/>
              </a:rPr>
              <a:t>Note that poses are adjusted in a local region to preserve the semantic</a:t>
            </a:r>
          </a:p>
          <a:p>
            <a:pPr algn="l"/>
            <a:r>
              <a:rPr lang="en-US" sz="1800" b="0" i="0" u="none" strike="noStrike" baseline="0" dirty="0">
                <a:latin typeface="NimbusRomNo9L-Regu"/>
              </a:rPr>
              <a:t>information. Poses that do not find a valid location are discarded, i.e., the support constraint is satisfied in the locations where </a:t>
            </a:r>
            <a:r>
              <a:rPr lang="en-US" sz="1800" b="0" i="0" u="none" strike="noStrike" baseline="0" dirty="0">
                <a:latin typeface="CMR10"/>
              </a:rPr>
              <a:t>max (</a:t>
            </a:r>
            <a:r>
              <a:rPr lang="en-US" sz="1800" b="0" i="0" u="none" strike="noStrike" baseline="0" dirty="0">
                <a:latin typeface="CMMI10"/>
              </a:rPr>
              <a:t>R</a:t>
            </a:r>
            <a:r>
              <a:rPr lang="en-US" sz="1800" b="0" i="0" u="none" strike="noStrike" baseline="0" dirty="0">
                <a:latin typeface="CMMI7"/>
              </a:rPr>
              <a:t>s</a:t>
            </a:r>
            <a:r>
              <a:rPr lang="en-US" sz="1800" b="0" i="0" u="none" strike="noStrike" baseline="0" dirty="0">
                <a:latin typeface="CMR10"/>
              </a:rPr>
              <a:t>) </a:t>
            </a:r>
            <a:r>
              <a:rPr lang="en-US" sz="1800" b="0" i="0" u="none" strike="noStrike" baseline="0" dirty="0">
                <a:latin typeface="NimbusRomNo9L-Regu"/>
              </a:rPr>
              <a:t>is above a threshold </a:t>
            </a:r>
            <a:r>
              <a:rPr lang="en-US" sz="1800" b="0" i="0" u="none" strike="noStrike" baseline="0" dirty="0">
                <a:latin typeface="CMMI10"/>
              </a:rPr>
              <a:t>T</a:t>
            </a:r>
            <a:r>
              <a:rPr lang="en-US" sz="1800" b="0" i="0" u="none" strike="noStrike" baseline="0" dirty="0">
                <a:latin typeface="CMMI7"/>
              </a:rPr>
              <a:t>s</a:t>
            </a:r>
            <a:r>
              <a:rPr lang="en-US" sz="1800" b="0" i="0" u="none" strike="noStrike" baseline="0" dirty="0">
                <a:latin typeface="NimbusRomNo9L-Regu"/>
              </a:rPr>
              <a:t>.</a:t>
            </a:r>
            <a:endParaRPr lang="en-US" sz="1800" b="0" i="0" u="none" strike="noStrike" baseline="0" dirty="0">
              <a:solidFill>
                <a:srgbClr val="000000"/>
              </a:solidFill>
              <a:latin typeface="NimbusRomNo9L-Regu"/>
            </a:endParaRPr>
          </a:p>
          <a:p>
            <a:pPr algn="l"/>
            <a:endParaRPr lang="en-US" dirty="0"/>
          </a:p>
        </p:txBody>
      </p:sp>
      <p:sp>
        <p:nvSpPr>
          <p:cNvPr id="4" name="Slide Number Placeholder 3"/>
          <p:cNvSpPr>
            <a:spLocks noGrp="1"/>
          </p:cNvSpPr>
          <p:nvPr>
            <p:ph type="sldNum" sz="quarter" idx="5"/>
          </p:nvPr>
        </p:nvSpPr>
        <p:spPr/>
        <p:txBody>
          <a:bodyPr/>
          <a:lstStyle/>
          <a:p>
            <a:fld id="{DD95B543-0236-4AEE-9F15-C7CF1150485F}" type="slidenum">
              <a:rPr lang="cs-CZ" smtClean="0"/>
              <a:t>16</a:t>
            </a:fld>
            <a:endParaRPr lang="cs-CZ"/>
          </a:p>
        </p:txBody>
      </p:sp>
    </p:spTree>
    <p:extLst>
      <p:ext uri="{BB962C8B-B14F-4D97-AF65-F5344CB8AC3E}">
        <p14:creationId xmlns:p14="http://schemas.microsoft.com/office/powerpoint/2010/main" val="3711219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DD95B543-0236-4AEE-9F15-C7CF1150485F}" type="slidenum">
              <a:rPr lang="cs-CZ" smtClean="0"/>
              <a:t>17</a:t>
            </a:fld>
            <a:endParaRPr lang="cs-CZ"/>
          </a:p>
        </p:txBody>
      </p:sp>
    </p:spTree>
    <p:extLst>
      <p:ext uri="{BB962C8B-B14F-4D97-AF65-F5344CB8AC3E}">
        <p14:creationId xmlns:p14="http://schemas.microsoft.com/office/powerpoint/2010/main" val="1411059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NimbusRomNo9L-Regu"/>
              </a:rPr>
              <a:t>Generating human poses</a:t>
            </a:r>
          </a:p>
          <a:p>
            <a:pPr algn="l"/>
            <a:r>
              <a:rPr lang="en-US" sz="1800" b="0" i="0" u="none" strike="noStrike" baseline="0" dirty="0">
                <a:solidFill>
                  <a:srgbClr val="000000"/>
                </a:solidFill>
                <a:latin typeface="NimbusRomNo9L-Regu"/>
              </a:rPr>
              <a:t>in 3D scenes requires modeling the joint distribution of human</a:t>
            </a:r>
          </a:p>
          <a:p>
            <a:pPr algn="l"/>
            <a:r>
              <a:rPr lang="en-US" sz="1800" b="0" i="0" u="none" strike="noStrike" baseline="0" dirty="0">
                <a:solidFill>
                  <a:srgbClr val="000000"/>
                </a:solidFill>
                <a:latin typeface="NimbusRomNo9L-ReguItal"/>
              </a:rPr>
              <a:t>scale</a:t>
            </a:r>
            <a:r>
              <a:rPr lang="en-US" sz="1800" b="0" i="0" u="none" strike="noStrike" baseline="0" dirty="0">
                <a:solidFill>
                  <a:srgbClr val="000000"/>
                </a:solidFill>
                <a:latin typeface="NimbusRomNo9L-Regu"/>
              </a:rPr>
              <a:t>, </a:t>
            </a:r>
            <a:r>
              <a:rPr lang="en-US" sz="1800" b="0" i="0" u="none" strike="noStrike" baseline="0" dirty="0">
                <a:solidFill>
                  <a:srgbClr val="000000"/>
                </a:solidFill>
                <a:latin typeface="NimbusRomNo9L-ReguItal"/>
              </a:rPr>
              <a:t>pose</a:t>
            </a:r>
            <a:r>
              <a:rPr lang="en-US" sz="1800" b="0" i="0" u="none" strike="noStrike" baseline="0" dirty="0">
                <a:solidFill>
                  <a:srgbClr val="000000"/>
                </a:solidFill>
                <a:latin typeface="NimbusRomNo9L-Regu"/>
              </a:rPr>
              <a:t>, </a:t>
            </a:r>
            <a:r>
              <a:rPr lang="en-US" sz="1800" b="0" i="0" u="none" strike="noStrike" baseline="0" dirty="0">
                <a:solidFill>
                  <a:srgbClr val="000000"/>
                </a:solidFill>
                <a:latin typeface="NimbusRomNo9L-ReguItal"/>
              </a:rPr>
              <a:t>location </a:t>
            </a:r>
            <a:r>
              <a:rPr lang="en-US" sz="1800" b="0" i="0" u="none" strike="noStrike" baseline="0" dirty="0">
                <a:solidFill>
                  <a:srgbClr val="000000"/>
                </a:solidFill>
                <a:latin typeface="NimbusRomNo9L-Regu"/>
              </a:rPr>
              <a:t>and </a:t>
            </a:r>
            <a:r>
              <a:rPr lang="en-US" sz="1800" b="0" i="0" u="none" strike="noStrike" baseline="0" dirty="0">
                <a:solidFill>
                  <a:srgbClr val="000000"/>
                </a:solidFill>
                <a:latin typeface="NimbusRomNo9L-ReguItal"/>
              </a:rPr>
              <a:t>interactions </a:t>
            </a:r>
            <a:r>
              <a:rPr lang="en-US" sz="1800" b="0" i="0" u="none" strike="noStrike" baseline="0" dirty="0">
                <a:solidFill>
                  <a:srgbClr val="000000"/>
                </a:solidFill>
                <a:latin typeface="NimbusRomNo9L-Regu"/>
              </a:rPr>
              <a:t>with objects in</a:t>
            </a:r>
          </a:p>
          <a:p>
            <a:pPr algn="l"/>
            <a:r>
              <a:rPr lang="en-US" sz="1800" b="0" i="0" u="none" strike="noStrike" baseline="0" dirty="0">
                <a:solidFill>
                  <a:srgbClr val="000000"/>
                </a:solidFill>
                <a:latin typeface="NimbusRomNo9L-Regu"/>
              </a:rPr>
              <a:t>3D, which is very challenging. A typical solution is to use</a:t>
            </a:r>
          </a:p>
          <a:p>
            <a:pPr algn="l"/>
            <a:r>
              <a:rPr lang="en-US" sz="1800" b="0" i="0" u="none" strike="noStrike" baseline="0" dirty="0">
                <a:solidFill>
                  <a:srgbClr val="000000"/>
                </a:solidFill>
                <a:latin typeface="NimbusRomNo9L-Regu"/>
              </a:rPr>
              <a:t>a single network to model the joint distribution of pose locations</a:t>
            </a:r>
          </a:p>
          <a:p>
            <a:pPr algn="l"/>
            <a:r>
              <a:rPr lang="en-US" sz="1800" b="0" i="0" u="none" strike="noStrike" baseline="0" dirty="0">
                <a:solidFill>
                  <a:srgbClr val="000000"/>
                </a:solidFill>
                <a:latin typeface="NimbusRomNo9L-Regu"/>
              </a:rPr>
              <a:t>and gestures. This approach, however, will result</a:t>
            </a:r>
          </a:p>
          <a:p>
            <a:pPr algn="l"/>
            <a:r>
              <a:rPr lang="en-US" sz="1800" b="0" i="0" u="none" strike="noStrike" baseline="0" dirty="0">
                <a:solidFill>
                  <a:srgbClr val="000000"/>
                </a:solidFill>
                <a:latin typeface="NimbusRomNo9L-Regu"/>
              </a:rPr>
              <a:t>in a huge solution space and poor performance.</a:t>
            </a:r>
          </a:p>
          <a:p>
            <a:pPr algn="l"/>
            <a:endParaRPr lang="en-US" sz="1800" b="0" i="0" u="none" strike="noStrike" baseline="0" dirty="0">
              <a:solidFill>
                <a:srgbClr val="000000"/>
              </a:solidFill>
              <a:latin typeface="NimbusRomNo9L-Regu"/>
            </a:endParaRPr>
          </a:p>
          <a:p>
            <a:pPr algn="l"/>
            <a:r>
              <a:rPr lang="en-US" sz="1800" b="0" i="0" u="none" strike="noStrike" baseline="0" dirty="0">
                <a:solidFill>
                  <a:srgbClr val="000000"/>
                </a:solidFill>
                <a:latin typeface="NimbusRomNo9L-Regu"/>
              </a:rPr>
              <a:t>In contrast, we break it down to two jointly</a:t>
            </a:r>
          </a:p>
          <a:p>
            <a:pPr algn="l"/>
            <a:r>
              <a:rPr lang="en-US" sz="1800" b="0" i="0" u="none" strike="noStrike" baseline="0" dirty="0">
                <a:solidFill>
                  <a:srgbClr val="000000"/>
                </a:solidFill>
                <a:latin typeface="NimbusRomNo9L-Regu"/>
              </a:rPr>
              <a:t>learned sub-tasks, where the generative model for each subtask</a:t>
            </a:r>
          </a:p>
          <a:p>
            <a:pPr algn="l"/>
            <a:r>
              <a:rPr lang="en-US" sz="1800" b="0" i="0" u="none" strike="noStrike" baseline="0" dirty="0">
                <a:solidFill>
                  <a:srgbClr val="000000"/>
                </a:solidFill>
                <a:latin typeface="NimbusRomNo9L-Regu"/>
              </a:rPr>
              <a:t>is much easier to learn, To be specific, we first predict</a:t>
            </a:r>
          </a:p>
          <a:p>
            <a:pPr algn="l"/>
            <a:r>
              <a:rPr lang="en-US" sz="1800" b="0" i="0" u="none" strike="noStrike" baseline="0" dirty="0">
                <a:solidFill>
                  <a:srgbClr val="000000"/>
                </a:solidFill>
                <a:latin typeface="NimbusRomNo9L-Regu"/>
              </a:rPr>
              <a:t>the plausible locations in a scene </a:t>
            </a:r>
            <a:r>
              <a:rPr lang="en-US" sz="1800" b="0" i="0" u="none" strike="noStrike" baseline="0" dirty="0">
                <a:latin typeface="NimbusRomNo9L-Regu"/>
              </a:rPr>
              <a:t>and then predict the suitable human poses that are aligned with their surrounding context. Both modules are jointly trained using the pose location as a differentiable link, which allows the two modules to mutually benefit from each other, as well as from the</a:t>
            </a:r>
          </a:p>
          <a:p>
            <a:pPr algn="l"/>
            <a:r>
              <a:rPr lang="en-US" sz="1800" b="0" i="0" u="none" strike="noStrike" baseline="0" dirty="0">
                <a:latin typeface="NimbusRomNo9L-Regu"/>
              </a:rPr>
              <a:t>Discriminator.</a:t>
            </a:r>
            <a:endParaRPr lang="en-US" dirty="0"/>
          </a:p>
        </p:txBody>
      </p:sp>
      <p:sp>
        <p:nvSpPr>
          <p:cNvPr id="4" name="Slide Number Placeholder 3"/>
          <p:cNvSpPr>
            <a:spLocks noGrp="1"/>
          </p:cNvSpPr>
          <p:nvPr>
            <p:ph type="sldNum" sz="quarter" idx="5"/>
          </p:nvPr>
        </p:nvSpPr>
        <p:spPr/>
        <p:txBody>
          <a:bodyPr/>
          <a:lstStyle/>
          <a:p>
            <a:fld id="{DD95B543-0236-4AEE-9F15-C7CF1150485F}" type="slidenum">
              <a:rPr lang="cs-CZ" smtClean="0"/>
              <a:t>18</a:t>
            </a:fld>
            <a:endParaRPr lang="cs-CZ"/>
          </a:p>
        </p:txBody>
      </p:sp>
    </p:spTree>
    <p:extLst>
      <p:ext uri="{BB962C8B-B14F-4D97-AF65-F5344CB8AC3E}">
        <p14:creationId xmlns:p14="http://schemas.microsoft.com/office/powerpoint/2010/main" val="1192598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NimbusRomNo9L-Regu"/>
              </a:rPr>
              <a:t>We take two factors into consideration when designing</a:t>
            </a:r>
          </a:p>
          <a:p>
            <a:pPr algn="l"/>
            <a:r>
              <a:rPr lang="en-US" sz="1800" b="0" i="0" u="none" strike="noStrike" baseline="0" dirty="0">
                <a:latin typeface="NimbusRomNo9L-Regu"/>
              </a:rPr>
              <a:t>both the </a:t>
            </a:r>
            <a:r>
              <a:rPr lang="en-US" sz="1800" b="0" i="0" u="none" strike="noStrike" baseline="0" dirty="0">
                <a:latin typeface="NimbusRomNo9L-ReguItal"/>
              </a:rPr>
              <a:t>where </a:t>
            </a:r>
            <a:r>
              <a:rPr lang="en-US" sz="1800" b="0" i="0" u="none" strike="noStrike" baseline="0" dirty="0">
                <a:latin typeface="NimbusRomNo9L-Regu"/>
              </a:rPr>
              <a:t>and the </a:t>
            </a:r>
            <a:r>
              <a:rPr lang="en-US" sz="1800" b="0" i="0" u="none" strike="noStrike" baseline="0" dirty="0">
                <a:latin typeface="NimbusRomNo9L-ReguItal"/>
              </a:rPr>
              <a:t>what </a:t>
            </a:r>
            <a:r>
              <a:rPr lang="en-US" sz="1800" b="0" i="0" u="none" strike="noStrike" baseline="0" dirty="0">
                <a:latin typeface="NimbusRomNo9L-Regu"/>
              </a:rPr>
              <a:t>modules. First, both modules</a:t>
            </a:r>
          </a:p>
          <a:p>
            <a:pPr algn="l"/>
            <a:r>
              <a:rPr lang="en-US" sz="1800" b="0" i="0" u="none" strike="noStrike" baseline="0" dirty="0">
                <a:latin typeface="NimbusRomNo9L-Regu"/>
              </a:rPr>
              <a:t>should be able to understand the semantics of scene</a:t>
            </a:r>
          </a:p>
          <a:p>
            <a:pPr algn="l"/>
            <a:r>
              <a:rPr lang="en-US" sz="1800" b="0" i="0" u="none" strike="noStrike" baseline="0" dirty="0">
                <a:latin typeface="NimbusRomNo9L-Regu"/>
              </a:rPr>
              <a:t>context to generate poses that follow natural human behaviors</a:t>
            </a:r>
          </a:p>
          <a:p>
            <a:pPr algn="l"/>
            <a:r>
              <a:rPr lang="en-US" sz="1800" b="0" i="0" u="none" strike="noStrike" baseline="0" dirty="0">
                <a:latin typeface="NimbusRomNo9L-Regu"/>
              </a:rPr>
              <a:t>(e.g., sit rather than stand on a sofa). To this end, we</a:t>
            </a:r>
          </a:p>
          <a:p>
            <a:pPr algn="l"/>
            <a:r>
              <a:rPr lang="en-US" sz="1800" b="0" i="0" u="none" strike="noStrike" baseline="0" dirty="0">
                <a:latin typeface="NimbusRomNo9L-Regu"/>
              </a:rPr>
              <a:t>model the distributions of pose locations and gestures by</a:t>
            </a:r>
          </a:p>
          <a:p>
            <a:pPr algn="l"/>
            <a:r>
              <a:rPr lang="en-US" sz="1800" b="0" i="0" u="none" strike="noStrike" baseline="0" dirty="0">
                <a:latin typeface="NimbusRomNo9L-Regu"/>
              </a:rPr>
              <a:t>two VAEs conditioned on the scene context.</a:t>
            </a:r>
          </a:p>
          <a:p>
            <a:pPr algn="l"/>
            <a:endParaRPr lang="en-US" sz="1800" b="0" i="0" u="none" strike="noStrike" baseline="0" dirty="0">
              <a:latin typeface="NimbusRomNo9L-Regu"/>
            </a:endParaRPr>
          </a:p>
          <a:p>
            <a:pPr algn="l"/>
            <a:r>
              <a:rPr lang="en-US" sz="1800" b="0" i="0" u="none" strike="noStrike" baseline="0" dirty="0">
                <a:latin typeface="NimbusRomNo9L-Regu"/>
              </a:rPr>
              <a:t>Introduce a geometry-aware discriminator that further</a:t>
            </a:r>
          </a:p>
          <a:p>
            <a:pPr algn="l"/>
            <a:r>
              <a:rPr lang="en-US" sz="1800" b="0" i="0" u="none" strike="noStrike" baseline="0" dirty="0">
                <a:latin typeface="NimbusRomNo9L-Regu"/>
              </a:rPr>
              <a:t>regularizes the two modules to generate physically correct</a:t>
            </a:r>
          </a:p>
          <a:p>
            <a:pPr algn="l"/>
            <a:r>
              <a:rPr lang="en-US" sz="1800" b="0" i="0" u="none" strike="noStrike" baseline="0" dirty="0">
                <a:latin typeface="NimbusRomNo9L-Regu"/>
              </a:rPr>
              <a:t>Poses (regularizes two modules)</a:t>
            </a:r>
            <a:endParaRPr lang="en-US" dirty="0"/>
          </a:p>
        </p:txBody>
      </p:sp>
      <p:sp>
        <p:nvSpPr>
          <p:cNvPr id="4" name="Slide Number Placeholder 3"/>
          <p:cNvSpPr>
            <a:spLocks noGrp="1"/>
          </p:cNvSpPr>
          <p:nvPr>
            <p:ph type="sldNum" sz="quarter" idx="5"/>
          </p:nvPr>
        </p:nvSpPr>
        <p:spPr/>
        <p:txBody>
          <a:bodyPr/>
          <a:lstStyle/>
          <a:p>
            <a:fld id="{DD95B543-0236-4AEE-9F15-C7CF1150485F}" type="slidenum">
              <a:rPr lang="cs-CZ" smtClean="0"/>
              <a:t>19</a:t>
            </a:fld>
            <a:endParaRPr lang="cs-CZ"/>
          </a:p>
        </p:txBody>
      </p:sp>
    </p:spTree>
    <p:extLst>
      <p:ext uri="{BB962C8B-B14F-4D97-AF65-F5344CB8AC3E}">
        <p14:creationId xmlns:p14="http://schemas.microsoft.com/office/powerpoint/2010/main" val="4057011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95B543-0236-4AEE-9F15-C7CF1150485F}" type="slidenum">
              <a:rPr lang="cs-CZ" smtClean="0"/>
              <a:t>2</a:t>
            </a:fld>
            <a:endParaRPr lang="cs-CZ"/>
          </a:p>
        </p:txBody>
      </p:sp>
    </p:spTree>
    <p:extLst>
      <p:ext uri="{BB962C8B-B14F-4D97-AF65-F5344CB8AC3E}">
        <p14:creationId xmlns:p14="http://schemas.microsoft.com/office/powerpoint/2010/main" val="1455353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NimbusRomNo9L-Regu"/>
              </a:rPr>
              <a:t>Given a scene image </a:t>
            </a:r>
            <a:r>
              <a:rPr lang="en-US" sz="1800" b="0" i="0" u="none" strike="noStrike" baseline="0" dirty="0">
                <a:latin typeface="CMMI10"/>
              </a:rPr>
              <a:t>I</a:t>
            </a:r>
            <a:r>
              <a:rPr lang="en-US" sz="1800" b="0" i="0" u="none" strike="noStrike" baseline="0" dirty="0">
                <a:latin typeface="NimbusRomNo9L-Regu"/>
              </a:rPr>
              <a:t>, we build a </a:t>
            </a:r>
            <a:r>
              <a:rPr lang="en-US" sz="1800" b="0" i="0" u="none" strike="noStrike" baseline="0" dirty="0">
                <a:latin typeface="NimbusRomNo9L-ReguItal"/>
              </a:rPr>
              <a:t>where </a:t>
            </a:r>
            <a:r>
              <a:rPr lang="en-US" sz="1800" b="0" i="0" u="none" strike="noStrike" baseline="0" dirty="0">
                <a:latin typeface="NimbusRomNo9L-Regu"/>
              </a:rPr>
              <a:t>VAE to encode</a:t>
            </a:r>
          </a:p>
          <a:p>
            <a:pPr algn="l"/>
            <a:r>
              <a:rPr lang="en-US" sz="1800" b="0" i="0" u="none" strike="noStrike" baseline="0" dirty="0">
                <a:latin typeface="NimbusRomNo9L-Regu"/>
              </a:rPr>
              <a:t>pose location in the 3D scene, by simultaneously reconstructing</a:t>
            </a:r>
          </a:p>
          <a:p>
            <a:pPr algn="l"/>
            <a:r>
              <a:rPr lang="en-US" sz="1800" b="0" i="0" u="none" strike="noStrike" baseline="0" dirty="0">
                <a:latin typeface="NimbusRomNo9L-Regu"/>
              </a:rPr>
              <a:t>pose pelvis joint coordinates </a:t>
            </a:r>
            <a:r>
              <a:rPr lang="en-US" sz="1800" b="0" i="0" u="none" strike="noStrike" baseline="0" dirty="0">
                <a:latin typeface="CMR10"/>
              </a:rPr>
              <a:t>(</a:t>
            </a:r>
            <a:r>
              <a:rPr lang="en-US" sz="1800" b="0" i="0" u="none" strike="noStrike" baseline="0" dirty="0">
                <a:latin typeface="CMMI10"/>
              </a:rPr>
              <a:t>x; y</a:t>
            </a:r>
            <a:r>
              <a:rPr lang="en-US" sz="1800" b="0" i="0" u="none" strike="noStrike" baseline="0" dirty="0">
                <a:latin typeface="CMR10"/>
              </a:rPr>
              <a:t>) </a:t>
            </a:r>
            <a:r>
              <a:rPr lang="en-US" sz="1800" b="0" i="0" u="none" strike="noStrike" baseline="0" dirty="0">
                <a:latin typeface="NimbusRomNo9L-Regu"/>
              </a:rPr>
              <a:t>and depth</a:t>
            </a:r>
          </a:p>
          <a:p>
            <a:pPr algn="l"/>
            <a:r>
              <a:rPr lang="en-US" sz="1800" b="0" i="0" u="none" strike="noStrike" baseline="0" dirty="0">
                <a:latin typeface="CMMI10"/>
              </a:rPr>
              <a:t>d</a:t>
            </a:r>
            <a:r>
              <a:rPr lang="en-US" sz="1800" b="0" i="0" u="none" strike="noStrike" baseline="0" dirty="0">
                <a:latin typeface="NimbusRomNo9L-Regu"/>
              </a:rPr>
              <a:t>, as well as the most likely pose class </a:t>
            </a:r>
            <a:r>
              <a:rPr lang="en-US" sz="1800" b="0" i="0" u="none" strike="noStrike" baseline="0" dirty="0">
                <a:latin typeface="CMMI10"/>
              </a:rPr>
              <a:t>p</a:t>
            </a:r>
            <a:r>
              <a:rPr lang="en-US" sz="1800" b="0" i="0" u="none" strike="noStrike" baseline="0" dirty="0">
                <a:latin typeface="CMMI7"/>
              </a:rPr>
              <a:t>c </a:t>
            </a:r>
            <a:r>
              <a:rPr lang="en-US" sz="1800" b="0" i="0" u="none" strike="noStrike" baseline="0" dirty="0">
                <a:latin typeface="NimbusRomNo9L-Regu"/>
              </a:rPr>
              <a:t>at the predicted</a:t>
            </a:r>
          </a:p>
          <a:p>
            <a:pPr algn="l"/>
            <a:r>
              <a:rPr lang="en-US" sz="1800" b="0" i="0" u="none" strike="noStrike" baseline="0" dirty="0">
                <a:latin typeface="NimbusRomNo9L-Regu"/>
              </a:rPr>
              <a:t>location.</a:t>
            </a:r>
          </a:p>
          <a:p>
            <a:pPr algn="l"/>
            <a:endParaRPr lang="en-US" sz="1800" b="0" i="0" u="none" strike="noStrike" baseline="0" dirty="0">
              <a:latin typeface="NimbusRomNo9L-Regu"/>
            </a:endParaRPr>
          </a:p>
          <a:p>
            <a:pPr algn="l"/>
            <a:r>
              <a:rPr lang="en-US" sz="1800" b="0" i="0" u="none" strike="noStrike" baseline="0" dirty="0">
                <a:latin typeface="NimbusRomNo9L-Regu"/>
              </a:rPr>
              <a:t>The pose class </a:t>
            </a:r>
            <a:r>
              <a:rPr lang="en-US" sz="1800" b="0" i="0" u="none" strike="noStrike" baseline="0" dirty="0">
                <a:latin typeface="CMMI10"/>
              </a:rPr>
              <a:t>p</a:t>
            </a:r>
            <a:r>
              <a:rPr lang="en-US" sz="1800" b="0" i="0" u="none" strike="noStrike" baseline="0" dirty="0">
                <a:latin typeface="CMMI7"/>
              </a:rPr>
              <a:t>c </a:t>
            </a:r>
            <a:r>
              <a:rPr lang="en-US" sz="1800" b="0" i="0" u="none" strike="noStrike" baseline="0" dirty="0">
                <a:latin typeface="NimbusRomNo9L-Regu"/>
              </a:rPr>
              <a:t>provides a clue for the likely pose appearance</a:t>
            </a:r>
          </a:p>
          <a:p>
            <a:pPr algn="l"/>
            <a:r>
              <a:rPr lang="en-US" sz="1800" b="0" i="0" u="none" strike="noStrike" baseline="0" dirty="0">
                <a:latin typeface="NimbusRomNo9L-Regu"/>
              </a:rPr>
              <a:t>(e.g., sitting or standing), which can be obtained</a:t>
            </a:r>
            <a:endParaRPr lang="en-US" dirty="0"/>
          </a:p>
        </p:txBody>
      </p:sp>
      <p:sp>
        <p:nvSpPr>
          <p:cNvPr id="4" name="Slide Number Placeholder 3"/>
          <p:cNvSpPr>
            <a:spLocks noGrp="1"/>
          </p:cNvSpPr>
          <p:nvPr>
            <p:ph type="sldNum" sz="quarter" idx="5"/>
          </p:nvPr>
        </p:nvSpPr>
        <p:spPr/>
        <p:txBody>
          <a:bodyPr/>
          <a:lstStyle/>
          <a:p>
            <a:fld id="{DD95B543-0236-4AEE-9F15-C7CF1150485F}" type="slidenum">
              <a:rPr lang="cs-CZ" smtClean="0"/>
              <a:t>20</a:t>
            </a:fld>
            <a:endParaRPr lang="cs-CZ"/>
          </a:p>
        </p:txBody>
      </p:sp>
    </p:spTree>
    <p:extLst>
      <p:ext uri="{BB962C8B-B14F-4D97-AF65-F5344CB8AC3E}">
        <p14:creationId xmlns:p14="http://schemas.microsoft.com/office/powerpoint/2010/main" val="1212468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18 layer </a:t>
            </a:r>
            <a:r>
              <a:rPr lang="en-US" dirty="0" err="1"/>
              <a:t>ResNet</a:t>
            </a:r>
            <a:br>
              <a:rPr lang="en-US" dirty="0"/>
            </a:br>
            <a:r>
              <a:rPr lang="en-US" sz="1800" b="0" i="0" u="none" strike="noStrike" baseline="0" dirty="0">
                <a:solidFill>
                  <a:srgbClr val="000000"/>
                </a:solidFill>
                <a:latin typeface="NimbusRomNo9L-Regu"/>
              </a:rPr>
              <a:t>The decoder takes a latent variable </a:t>
            </a:r>
            <a:r>
              <a:rPr lang="en-US" sz="1800" b="0" i="0" u="none" strike="noStrike" baseline="0" dirty="0">
                <a:solidFill>
                  <a:srgbClr val="000000"/>
                </a:solidFill>
                <a:latin typeface="CMMI10"/>
              </a:rPr>
              <a:t>z </a:t>
            </a:r>
            <a:r>
              <a:rPr lang="en-US" sz="1800" b="0" i="0" u="none" strike="noStrike" baseline="0" dirty="0">
                <a:solidFill>
                  <a:srgbClr val="000000"/>
                </a:solidFill>
                <a:latin typeface="NimbusRomNo9L-Regu"/>
              </a:rPr>
              <a:t>sampled</a:t>
            </a:r>
          </a:p>
          <a:p>
            <a:pPr algn="l"/>
            <a:r>
              <a:rPr lang="en-US" sz="1800" b="0" i="0" u="none" strike="noStrike" baseline="0" dirty="0">
                <a:solidFill>
                  <a:srgbClr val="000000"/>
                </a:solidFill>
                <a:latin typeface="NimbusRomNo9L-Regu"/>
              </a:rPr>
              <a:t>from </a:t>
            </a:r>
            <a:r>
              <a:rPr lang="en-US" sz="1800" b="0" i="0" u="none" strike="noStrike" baseline="0" dirty="0">
                <a:solidFill>
                  <a:srgbClr val="000000"/>
                </a:solidFill>
                <a:latin typeface="CMMI10"/>
              </a:rPr>
              <a:t>Q </a:t>
            </a:r>
            <a:r>
              <a:rPr lang="en-US" sz="1800" b="0" i="0" u="none" strike="noStrike" baseline="0" dirty="0">
                <a:solidFill>
                  <a:srgbClr val="000000"/>
                </a:solidFill>
                <a:latin typeface="NimbusRomNo9L-Regu"/>
              </a:rPr>
              <a:t>and the scene context features shared with the encoder</a:t>
            </a:r>
          </a:p>
          <a:p>
            <a:pPr algn="l"/>
            <a:r>
              <a:rPr lang="en-US" sz="1800" b="0" i="0" u="none" strike="noStrike" baseline="0" dirty="0">
                <a:solidFill>
                  <a:srgbClr val="000000"/>
                </a:solidFill>
                <a:latin typeface="NimbusRomNo9L-Regu"/>
              </a:rPr>
              <a:t>to predict </a:t>
            </a:r>
            <a:r>
              <a:rPr lang="en-US" sz="1800" b="0" i="0" u="none" strike="noStrike" baseline="0" dirty="0">
                <a:solidFill>
                  <a:srgbClr val="000000"/>
                </a:solidFill>
                <a:latin typeface="CMMI10"/>
              </a:rPr>
              <a:t>x; y; d; p</a:t>
            </a:r>
            <a:r>
              <a:rPr lang="en-US" sz="1800" b="0" i="0" u="none" strike="noStrike" baseline="0" dirty="0">
                <a:solidFill>
                  <a:srgbClr val="000000"/>
                </a:solidFill>
                <a:latin typeface="NimbusRomNo9L-Regu"/>
              </a:rPr>
              <a:t>. Because it is challenging for</a:t>
            </a:r>
          </a:p>
          <a:p>
            <a:pPr algn="l"/>
            <a:r>
              <a:rPr lang="en-US" sz="1800" b="0" i="0" u="none" strike="noStrike" baseline="0" dirty="0">
                <a:solidFill>
                  <a:srgbClr val="000000"/>
                </a:solidFill>
                <a:latin typeface="NimbusRomNo9L-Regu"/>
              </a:rPr>
              <a:t>the model to associate numerical coordinates with the exact</a:t>
            </a:r>
          </a:p>
          <a:p>
            <a:pPr algn="l"/>
            <a:r>
              <a:rPr lang="en-US" sz="1800" b="0" i="0" u="none" strike="noStrike" baseline="0" dirty="0">
                <a:solidFill>
                  <a:srgbClr val="000000"/>
                </a:solidFill>
                <a:latin typeface="NimbusRomNo9L-Regu"/>
              </a:rPr>
              <a:t>location in the image, we predict a heat map in the decoder</a:t>
            </a:r>
          </a:p>
          <a:p>
            <a:pPr algn="l"/>
            <a:r>
              <a:rPr lang="en-US" sz="1800" b="0" i="0" u="none" strike="noStrike" baseline="0" dirty="0">
                <a:solidFill>
                  <a:srgbClr val="000000"/>
                </a:solidFill>
                <a:latin typeface="NimbusRomNo9L-Regu"/>
              </a:rPr>
              <a:t>to indicate possible locations for a pose and adopt one</a:t>
            </a:r>
          </a:p>
          <a:p>
            <a:pPr algn="l"/>
            <a:r>
              <a:rPr lang="en-US" sz="1800" b="0" i="0" u="none" strike="noStrike" baseline="0" dirty="0">
                <a:solidFill>
                  <a:srgbClr val="000000"/>
                </a:solidFill>
                <a:latin typeface="NimbusRomNo9L-Regu"/>
              </a:rPr>
              <a:t>Differentiable Spatial to Numerical Transform (DSNT) [</a:t>
            </a:r>
            <a:r>
              <a:rPr lang="en-US" sz="1800" b="0" i="0" u="none" strike="noStrike" baseline="0" dirty="0">
                <a:solidFill>
                  <a:srgbClr val="0000FF"/>
                </a:solidFill>
                <a:latin typeface="NimbusRomNo9L-Regu"/>
              </a:rPr>
              <a:t>20</a:t>
            </a:r>
            <a:r>
              <a:rPr lang="en-US" sz="1800" b="0" i="0" u="none" strike="noStrike" baseline="0" dirty="0">
                <a:solidFill>
                  <a:srgbClr val="000000"/>
                </a:solidFill>
                <a:latin typeface="NimbusRomNo9L-Regu"/>
              </a:rPr>
              <a:t>]</a:t>
            </a:r>
          </a:p>
          <a:p>
            <a:pPr algn="l"/>
            <a:r>
              <a:rPr lang="en-US" sz="1800" b="0" i="0" u="none" strike="noStrike" baseline="0" dirty="0">
                <a:solidFill>
                  <a:srgbClr val="000000"/>
                </a:solidFill>
                <a:latin typeface="NimbusRomNo9L-Regu"/>
              </a:rPr>
              <a:t>layer to convert the heat map to pose location coordinates.</a:t>
            </a:r>
            <a:endParaRPr lang="en-US" dirty="0"/>
          </a:p>
        </p:txBody>
      </p:sp>
      <p:sp>
        <p:nvSpPr>
          <p:cNvPr id="4" name="Slide Number Placeholder 3"/>
          <p:cNvSpPr>
            <a:spLocks noGrp="1"/>
          </p:cNvSpPr>
          <p:nvPr>
            <p:ph type="sldNum" sz="quarter" idx="5"/>
          </p:nvPr>
        </p:nvSpPr>
        <p:spPr/>
        <p:txBody>
          <a:bodyPr/>
          <a:lstStyle/>
          <a:p>
            <a:fld id="{DD95B543-0236-4AEE-9F15-C7CF1150485F}" type="slidenum">
              <a:rPr lang="cs-CZ" smtClean="0"/>
              <a:t>21</a:t>
            </a:fld>
            <a:endParaRPr lang="cs-CZ"/>
          </a:p>
        </p:txBody>
      </p:sp>
    </p:spTree>
    <p:extLst>
      <p:ext uri="{BB962C8B-B14F-4D97-AF65-F5344CB8AC3E}">
        <p14:creationId xmlns:p14="http://schemas.microsoft.com/office/powerpoint/2010/main" val="3712497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18 layer </a:t>
            </a:r>
            <a:r>
              <a:rPr lang="en-US" dirty="0" err="1"/>
              <a:t>ResNet</a:t>
            </a:r>
            <a:br>
              <a:rPr lang="en-US" dirty="0"/>
            </a:br>
            <a:r>
              <a:rPr lang="en-US" sz="1800" b="0" i="0" u="none" strike="noStrike" baseline="0" dirty="0">
                <a:solidFill>
                  <a:srgbClr val="000000"/>
                </a:solidFill>
                <a:latin typeface="NimbusRomNo9L-Regu"/>
              </a:rPr>
              <a:t>The decoder takes a latent variable </a:t>
            </a:r>
            <a:r>
              <a:rPr lang="en-US" sz="1800" b="0" i="0" u="none" strike="noStrike" baseline="0" dirty="0">
                <a:solidFill>
                  <a:srgbClr val="000000"/>
                </a:solidFill>
                <a:latin typeface="CMMI10"/>
              </a:rPr>
              <a:t>z </a:t>
            </a:r>
            <a:r>
              <a:rPr lang="en-US" sz="1800" b="0" i="0" u="none" strike="noStrike" baseline="0" dirty="0">
                <a:solidFill>
                  <a:srgbClr val="000000"/>
                </a:solidFill>
                <a:latin typeface="NimbusRomNo9L-Regu"/>
              </a:rPr>
              <a:t>sampled</a:t>
            </a:r>
          </a:p>
          <a:p>
            <a:pPr algn="l"/>
            <a:r>
              <a:rPr lang="en-US" sz="1800" b="0" i="0" u="none" strike="noStrike" baseline="0" dirty="0">
                <a:solidFill>
                  <a:srgbClr val="000000"/>
                </a:solidFill>
                <a:latin typeface="NimbusRomNo9L-Regu"/>
              </a:rPr>
              <a:t>from </a:t>
            </a:r>
            <a:r>
              <a:rPr lang="en-US" sz="1800" b="0" i="0" u="none" strike="noStrike" baseline="0" dirty="0">
                <a:solidFill>
                  <a:srgbClr val="000000"/>
                </a:solidFill>
                <a:latin typeface="CMMI10"/>
              </a:rPr>
              <a:t>Q </a:t>
            </a:r>
            <a:r>
              <a:rPr lang="en-US" sz="1800" b="0" i="0" u="none" strike="noStrike" baseline="0" dirty="0">
                <a:solidFill>
                  <a:srgbClr val="000000"/>
                </a:solidFill>
                <a:latin typeface="NimbusRomNo9L-Regu"/>
              </a:rPr>
              <a:t>and the scene context features shared with the encoder</a:t>
            </a:r>
          </a:p>
          <a:p>
            <a:pPr algn="l"/>
            <a:r>
              <a:rPr lang="en-US" sz="1800" b="0" i="0" u="none" strike="noStrike" baseline="0" dirty="0">
                <a:solidFill>
                  <a:srgbClr val="000000"/>
                </a:solidFill>
                <a:latin typeface="NimbusRomNo9L-Regu"/>
              </a:rPr>
              <a:t>to predict </a:t>
            </a:r>
            <a:r>
              <a:rPr lang="en-US" sz="1800" b="0" i="0" u="none" strike="noStrike" baseline="0" dirty="0">
                <a:solidFill>
                  <a:srgbClr val="000000"/>
                </a:solidFill>
                <a:latin typeface="CMMI10"/>
              </a:rPr>
              <a:t>x; y; d; p</a:t>
            </a:r>
            <a:r>
              <a:rPr lang="en-US" sz="1800" b="0" i="0" u="none" strike="noStrike" baseline="0" dirty="0">
                <a:solidFill>
                  <a:srgbClr val="000000"/>
                </a:solidFill>
                <a:latin typeface="NimbusRomNo9L-Regu"/>
              </a:rPr>
              <a:t>. Because it is challenging for</a:t>
            </a:r>
          </a:p>
          <a:p>
            <a:pPr algn="l"/>
            <a:r>
              <a:rPr lang="en-US" sz="1800" b="0" i="0" u="none" strike="noStrike" baseline="0" dirty="0">
                <a:solidFill>
                  <a:srgbClr val="000000"/>
                </a:solidFill>
                <a:latin typeface="NimbusRomNo9L-Regu"/>
              </a:rPr>
              <a:t>the model to associate numerical coordinates with the exact</a:t>
            </a:r>
          </a:p>
          <a:p>
            <a:pPr algn="l"/>
            <a:r>
              <a:rPr lang="en-US" sz="1800" b="0" i="0" u="none" strike="noStrike" baseline="0" dirty="0">
                <a:solidFill>
                  <a:srgbClr val="000000"/>
                </a:solidFill>
                <a:latin typeface="NimbusRomNo9L-Regu"/>
              </a:rPr>
              <a:t>location in the image, we predict a heat map in the decoder</a:t>
            </a:r>
          </a:p>
          <a:p>
            <a:pPr algn="l"/>
            <a:r>
              <a:rPr lang="en-US" sz="1800" b="0" i="0" u="none" strike="noStrike" baseline="0" dirty="0">
                <a:solidFill>
                  <a:srgbClr val="000000"/>
                </a:solidFill>
                <a:latin typeface="NimbusRomNo9L-Regu"/>
              </a:rPr>
              <a:t>to indicate possible locations for a pose and adopt one</a:t>
            </a:r>
          </a:p>
          <a:p>
            <a:pPr algn="l"/>
            <a:r>
              <a:rPr lang="en-US" sz="1800" b="0" i="0" u="none" strike="noStrike" baseline="0" dirty="0">
                <a:solidFill>
                  <a:srgbClr val="000000"/>
                </a:solidFill>
                <a:latin typeface="NimbusRomNo9L-Regu"/>
              </a:rPr>
              <a:t>Differentiable Spatial to Numerical Transform (DSNT) [</a:t>
            </a:r>
            <a:r>
              <a:rPr lang="en-US" sz="1800" b="0" i="0" u="none" strike="noStrike" baseline="0" dirty="0">
                <a:solidFill>
                  <a:srgbClr val="0000FF"/>
                </a:solidFill>
                <a:latin typeface="NimbusRomNo9L-Regu"/>
              </a:rPr>
              <a:t>20</a:t>
            </a:r>
            <a:r>
              <a:rPr lang="en-US" sz="1800" b="0" i="0" u="none" strike="noStrike" baseline="0" dirty="0">
                <a:solidFill>
                  <a:srgbClr val="000000"/>
                </a:solidFill>
                <a:latin typeface="NimbusRomNo9L-Regu"/>
              </a:rPr>
              <a:t>]</a:t>
            </a:r>
          </a:p>
          <a:p>
            <a:pPr algn="l"/>
            <a:r>
              <a:rPr lang="en-US" sz="1800" b="0" i="0" u="none" strike="noStrike" baseline="0" dirty="0">
                <a:solidFill>
                  <a:srgbClr val="000000"/>
                </a:solidFill>
                <a:latin typeface="NimbusRomNo9L-Regu"/>
              </a:rPr>
              <a:t>layer to convert the heat map to pose location coordinates.</a:t>
            </a:r>
            <a:endParaRPr lang="en-US" dirty="0"/>
          </a:p>
        </p:txBody>
      </p:sp>
      <p:sp>
        <p:nvSpPr>
          <p:cNvPr id="4" name="Slide Number Placeholder 3"/>
          <p:cNvSpPr>
            <a:spLocks noGrp="1"/>
          </p:cNvSpPr>
          <p:nvPr>
            <p:ph type="sldNum" sz="quarter" idx="5"/>
          </p:nvPr>
        </p:nvSpPr>
        <p:spPr/>
        <p:txBody>
          <a:bodyPr/>
          <a:lstStyle/>
          <a:p>
            <a:fld id="{DD95B543-0236-4AEE-9F15-C7CF1150485F}" type="slidenum">
              <a:rPr lang="cs-CZ" smtClean="0"/>
              <a:t>22</a:t>
            </a:fld>
            <a:endParaRPr lang="cs-CZ"/>
          </a:p>
        </p:txBody>
      </p:sp>
    </p:spTree>
    <p:extLst>
      <p:ext uri="{BB962C8B-B14F-4D97-AF65-F5344CB8AC3E}">
        <p14:creationId xmlns:p14="http://schemas.microsoft.com/office/powerpoint/2010/main" val="1391175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18 layer </a:t>
            </a:r>
            <a:r>
              <a:rPr lang="en-US" dirty="0" err="1"/>
              <a:t>ResNet</a:t>
            </a:r>
            <a:br>
              <a:rPr lang="en-US" dirty="0"/>
            </a:br>
            <a:r>
              <a:rPr lang="en-US" sz="1800" b="0" i="0" u="none" strike="noStrike" baseline="0" dirty="0">
                <a:solidFill>
                  <a:srgbClr val="000000"/>
                </a:solidFill>
                <a:latin typeface="NimbusRomNo9L-Regu"/>
              </a:rPr>
              <a:t>The decoder takes a latent variable </a:t>
            </a:r>
            <a:r>
              <a:rPr lang="en-US" sz="1800" b="0" i="0" u="none" strike="noStrike" baseline="0" dirty="0">
                <a:solidFill>
                  <a:srgbClr val="000000"/>
                </a:solidFill>
                <a:latin typeface="CMMI10"/>
              </a:rPr>
              <a:t>z </a:t>
            </a:r>
            <a:r>
              <a:rPr lang="en-US" sz="1800" b="0" i="0" u="none" strike="noStrike" baseline="0" dirty="0">
                <a:solidFill>
                  <a:srgbClr val="000000"/>
                </a:solidFill>
                <a:latin typeface="NimbusRomNo9L-Regu"/>
              </a:rPr>
              <a:t>sampled</a:t>
            </a:r>
          </a:p>
          <a:p>
            <a:pPr algn="l"/>
            <a:r>
              <a:rPr lang="en-US" sz="1800" b="0" i="0" u="none" strike="noStrike" baseline="0" dirty="0">
                <a:solidFill>
                  <a:srgbClr val="000000"/>
                </a:solidFill>
                <a:latin typeface="NimbusRomNo9L-Regu"/>
              </a:rPr>
              <a:t>from </a:t>
            </a:r>
            <a:r>
              <a:rPr lang="en-US" sz="1800" b="0" i="0" u="none" strike="noStrike" baseline="0" dirty="0">
                <a:solidFill>
                  <a:srgbClr val="000000"/>
                </a:solidFill>
                <a:latin typeface="CMMI10"/>
              </a:rPr>
              <a:t>Q </a:t>
            </a:r>
            <a:r>
              <a:rPr lang="en-US" sz="1800" b="0" i="0" u="none" strike="noStrike" baseline="0" dirty="0">
                <a:solidFill>
                  <a:srgbClr val="000000"/>
                </a:solidFill>
                <a:latin typeface="NimbusRomNo9L-Regu"/>
              </a:rPr>
              <a:t>and the scene context features shared with the encoder</a:t>
            </a:r>
          </a:p>
          <a:p>
            <a:pPr algn="l"/>
            <a:r>
              <a:rPr lang="en-US" sz="1800" b="0" i="0" u="none" strike="noStrike" baseline="0" dirty="0">
                <a:solidFill>
                  <a:srgbClr val="000000"/>
                </a:solidFill>
                <a:latin typeface="NimbusRomNo9L-Regu"/>
              </a:rPr>
              <a:t>to predict </a:t>
            </a:r>
            <a:r>
              <a:rPr lang="en-US" sz="1800" b="0" i="0" u="none" strike="noStrike" baseline="0" dirty="0">
                <a:solidFill>
                  <a:srgbClr val="000000"/>
                </a:solidFill>
                <a:latin typeface="CMMI10"/>
              </a:rPr>
              <a:t>x; y; d; p</a:t>
            </a:r>
            <a:r>
              <a:rPr lang="en-US" sz="1800" b="0" i="0" u="none" strike="noStrike" baseline="0" dirty="0">
                <a:solidFill>
                  <a:srgbClr val="000000"/>
                </a:solidFill>
                <a:latin typeface="NimbusRomNo9L-Regu"/>
              </a:rPr>
              <a:t>. Because it is challenging for</a:t>
            </a:r>
          </a:p>
          <a:p>
            <a:pPr algn="l"/>
            <a:r>
              <a:rPr lang="en-US" sz="1800" b="0" i="0" u="none" strike="noStrike" baseline="0" dirty="0">
                <a:solidFill>
                  <a:srgbClr val="000000"/>
                </a:solidFill>
                <a:latin typeface="NimbusRomNo9L-Regu"/>
              </a:rPr>
              <a:t>the model to associate numerical coordinates with the exact</a:t>
            </a:r>
          </a:p>
          <a:p>
            <a:pPr algn="l"/>
            <a:r>
              <a:rPr lang="en-US" sz="1800" b="0" i="0" u="none" strike="noStrike" baseline="0" dirty="0">
                <a:solidFill>
                  <a:srgbClr val="000000"/>
                </a:solidFill>
                <a:latin typeface="NimbusRomNo9L-Regu"/>
              </a:rPr>
              <a:t>location in the image, we predict a heat map in the decoder</a:t>
            </a:r>
          </a:p>
          <a:p>
            <a:pPr algn="l"/>
            <a:r>
              <a:rPr lang="en-US" sz="1800" b="0" i="0" u="none" strike="noStrike" baseline="0" dirty="0">
                <a:solidFill>
                  <a:srgbClr val="000000"/>
                </a:solidFill>
                <a:latin typeface="NimbusRomNo9L-Regu"/>
              </a:rPr>
              <a:t>to indicate possible locations for a pose and adopt one</a:t>
            </a:r>
          </a:p>
          <a:p>
            <a:pPr algn="l"/>
            <a:r>
              <a:rPr lang="en-US" sz="1800" b="0" i="0" u="none" strike="noStrike" baseline="0" dirty="0">
                <a:solidFill>
                  <a:srgbClr val="000000"/>
                </a:solidFill>
                <a:latin typeface="NimbusRomNo9L-Regu"/>
              </a:rPr>
              <a:t>Differentiable Spatial to Numerical Transform (DSNT) [</a:t>
            </a:r>
            <a:r>
              <a:rPr lang="en-US" sz="1800" b="0" i="0" u="none" strike="noStrike" baseline="0" dirty="0">
                <a:solidFill>
                  <a:srgbClr val="0000FF"/>
                </a:solidFill>
                <a:latin typeface="NimbusRomNo9L-Regu"/>
              </a:rPr>
              <a:t>20</a:t>
            </a:r>
            <a:r>
              <a:rPr lang="en-US" sz="1800" b="0" i="0" u="none" strike="noStrike" baseline="0" dirty="0">
                <a:solidFill>
                  <a:srgbClr val="000000"/>
                </a:solidFill>
                <a:latin typeface="NimbusRomNo9L-Regu"/>
              </a:rPr>
              <a:t>]</a:t>
            </a:r>
          </a:p>
          <a:p>
            <a:pPr algn="l"/>
            <a:r>
              <a:rPr lang="en-US" sz="1800" b="0" i="0" u="none" strike="noStrike" baseline="0" dirty="0">
                <a:solidFill>
                  <a:srgbClr val="000000"/>
                </a:solidFill>
                <a:latin typeface="NimbusRomNo9L-Regu"/>
              </a:rPr>
              <a:t>layer to convert the heat map to pose location coordinates.</a:t>
            </a:r>
            <a:endParaRPr lang="en-US" dirty="0"/>
          </a:p>
        </p:txBody>
      </p:sp>
      <p:sp>
        <p:nvSpPr>
          <p:cNvPr id="4" name="Slide Number Placeholder 3"/>
          <p:cNvSpPr>
            <a:spLocks noGrp="1"/>
          </p:cNvSpPr>
          <p:nvPr>
            <p:ph type="sldNum" sz="quarter" idx="5"/>
          </p:nvPr>
        </p:nvSpPr>
        <p:spPr/>
        <p:txBody>
          <a:bodyPr/>
          <a:lstStyle/>
          <a:p>
            <a:fld id="{DD95B543-0236-4AEE-9F15-C7CF1150485F}" type="slidenum">
              <a:rPr lang="cs-CZ" smtClean="0"/>
              <a:t>23</a:t>
            </a:fld>
            <a:endParaRPr lang="cs-CZ"/>
          </a:p>
        </p:txBody>
      </p:sp>
    </p:spTree>
    <p:extLst>
      <p:ext uri="{BB962C8B-B14F-4D97-AF65-F5344CB8AC3E}">
        <p14:creationId xmlns:p14="http://schemas.microsoft.com/office/powerpoint/2010/main" val="1877028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NimbusRomNo9L-Regu"/>
              </a:rPr>
              <a:t>Our </a:t>
            </a:r>
            <a:r>
              <a:rPr lang="en-US" sz="1800" b="0" i="0" u="none" strike="noStrike" baseline="0" dirty="0">
                <a:solidFill>
                  <a:srgbClr val="000000"/>
                </a:solidFill>
                <a:latin typeface="NimbusRomNo9L-ReguItal"/>
              </a:rPr>
              <a:t>what </a:t>
            </a:r>
            <a:r>
              <a:rPr lang="en-US" sz="1800" b="0" i="0" u="none" strike="noStrike" baseline="0" dirty="0">
                <a:solidFill>
                  <a:srgbClr val="000000"/>
                </a:solidFill>
                <a:latin typeface="NimbusRomNo9L-Regu"/>
              </a:rPr>
              <a:t>module shares similar structure as the </a:t>
            </a:r>
            <a:r>
              <a:rPr lang="en-US" sz="1800" b="0" i="0" u="none" strike="noStrike" baseline="0" dirty="0">
                <a:solidFill>
                  <a:srgbClr val="000000"/>
                </a:solidFill>
                <a:latin typeface="NimbusRomNo9L-ReguItal"/>
              </a:rPr>
              <a:t>where </a:t>
            </a:r>
            <a:r>
              <a:rPr lang="en-US" sz="1800" b="0" i="0" u="none" strike="noStrike" baseline="0" dirty="0">
                <a:solidFill>
                  <a:srgbClr val="000000"/>
                </a:solidFill>
                <a:latin typeface="NimbusRomNo9L-Regu"/>
              </a:rPr>
              <a:t>module except that the inputs are pose location, scene context and pose class, and the outputs are the coordinates and depth for each joint.</a:t>
            </a:r>
            <a:endParaRPr lang="en-US" dirty="0"/>
          </a:p>
        </p:txBody>
      </p:sp>
      <p:sp>
        <p:nvSpPr>
          <p:cNvPr id="4" name="Slide Number Placeholder 3"/>
          <p:cNvSpPr>
            <a:spLocks noGrp="1"/>
          </p:cNvSpPr>
          <p:nvPr>
            <p:ph type="sldNum" sz="quarter" idx="5"/>
          </p:nvPr>
        </p:nvSpPr>
        <p:spPr/>
        <p:txBody>
          <a:bodyPr/>
          <a:lstStyle/>
          <a:p>
            <a:fld id="{DD95B543-0236-4AEE-9F15-C7CF1150485F}" type="slidenum">
              <a:rPr lang="cs-CZ" smtClean="0"/>
              <a:t>24</a:t>
            </a:fld>
            <a:endParaRPr lang="cs-CZ"/>
          </a:p>
        </p:txBody>
      </p:sp>
    </p:spTree>
    <p:extLst>
      <p:ext uri="{BB962C8B-B14F-4D97-AF65-F5344CB8AC3E}">
        <p14:creationId xmlns:p14="http://schemas.microsoft.com/office/powerpoint/2010/main" val="532945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NimbusRomNo9L-Regu"/>
              </a:rPr>
              <a:t>In this work, we aim to generate poses in 3D scenes that follow physical rules in the scene, which requires our model. to properly hallucinate the 3D scene geometry merely from</a:t>
            </a:r>
          </a:p>
          <a:p>
            <a:pPr algn="l"/>
            <a:r>
              <a:rPr lang="en-US" sz="1800" b="0" i="0" u="none" strike="noStrike" baseline="0" dirty="0">
                <a:latin typeface="NimbusRomNo9L-Regu"/>
              </a:rPr>
              <a:t>a 2D image. To this end, in addition to including the</a:t>
            </a:r>
          </a:p>
          <a:p>
            <a:pPr algn="l"/>
            <a:r>
              <a:rPr lang="en-US" sz="1800" b="0" i="0" u="none" strike="noStrike" baseline="0" dirty="0">
                <a:latin typeface="NimbusRomNo9L-Regu"/>
              </a:rPr>
              <a:t>depth value of each pose during training, we introduce a</a:t>
            </a:r>
          </a:p>
          <a:p>
            <a:pPr algn="l"/>
            <a:r>
              <a:rPr lang="en-US" sz="1800" b="0" i="0" u="none" strike="noStrike" baseline="0" dirty="0">
                <a:latin typeface="NimbusRomNo9L-Regu"/>
              </a:rPr>
              <a:t>geometry-aware discriminator that further regularizes the</a:t>
            </a:r>
          </a:p>
          <a:p>
            <a:pPr algn="l"/>
            <a:r>
              <a:rPr lang="en-US" sz="1800" b="0" i="0" u="none" strike="noStrike" baseline="0" dirty="0">
                <a:latin typeface="NimbusRomNo9L-ReguItal"/>
              </a:rPr>
              <a:t>where </a:t>
            </a:r>
            <a:r>
              <a:rPr lang="en-US" sz="1800" b="0" i="0" u="none" strike="noStrike" baseline="0" dirty="0">
                <a:latin typeface="NimbusRomNo9L-Regu"/>
              </a:rPr>
              <a:t>and </a:t>
            </a:r>
            <a:r>
              <a:rPr lang="en-US" sz="1800" b="0" i="0" u="none" strike="noStrike" baseline="0" dirty="0">
                <a:latin typeface="NimbusRomNo9L-ReguItal"/>
              </a:rPr>
              <a:t>what </a:t>
            </a:r>
            <a:r>
              <a:rPr lang="en-US" sz="1800" b="0" i="0" u="none" strike="noStrike" baseline="0" dirty="0">
                <a:latin typeface="NimbusRomNo9L-Regu"/>
              </a:rPr>
              <a:t>module simultaneously to generate poses</a:t>
            </a:r>
          </a:p>
          <a:p>
            <a:pPr algn="l"/>
            <a:r>
              <a:rPr lang="en-US" sz="1800" b="0" i="0" u="none" strike="noStrike" baseline="0" dirty="0">
                <a:latin typeface="NimbusRomNo9L-Regu"/>
              </a:rPr>
              <a:t>that obey geometry rules in the scene.</a:t>
            </a:r>
            <a:br>
              <a:rPr lang="en-US" sz="1800" b="0" i="0" u="none" strike="noStrike" baseline="0" dirty="0">
                <a:latin typeface="NimbusRomNo9L-Regu"/>
              </a:rPr>
            </a:br>
            <a:br>
              <a:rPr lang="en-US" sz="1800" b="0" i="0" u="none" strike="noStrike" baseline="0" dirty="0">
                <a:latin typeface="NimbusRomNo9L-Regu"/>
              </a:rPr>
            </a:br>
            <a:r>
              <a:rPr lang="en-US" sz="1800" b="0" i="0" u="none" strike="noStrike" baseline="0" dirty="0">
                <a:solidFill>
                  <a:srgbClr val="000000"/>
                </a:solidFill>
                <a:latin typeface="NimbusRomNo9L-Regu"/>
              </a:rPr>
              <a:t>As shown in Fig. </a:t>
            </a:r>
            <a:r>
              <a:rPr lang="en-US" sz="1800" b="0" i="0" u="none" strike="noStrike" baseline="0" dirty="0">
                <a:solidFill>
                  <a:srgbClr val="0000FF"/>
                </a:solidFill>
                <a:latin typeface="NimbusRomNo9L-Regu"/>
              </a:rPr>
              <a:t>4</a:t>
            </a:r>
            <a:r>
              <a:rPr lang="en-US" sz="1800" b="0" i="0" u="none" strike="noStrike" baseline="0" dirty="0">
                <a:solidFill>
                  <a:srgbClr val="000000"/>
                </a:solidFill>
                <a:latin typeface="NimbusRomNo9L-Regu"/>
              </a:rPr>
              <a:t>(b), the discriminator takes generated</a:t>
            </a:r>
          </a:p>
          <a:p>
            <a:pPr algn="l"/>
            <a:r>
              <a:rPr lang="en-US" sz="1800" b="0" i="0" u="none" strike="noStrike" baseline="0" dirty="0">
                <a:solidFill>
                  <a:srgbClr val="000000"/>
                </a:solidFill>
                <a:latin typeface="NimbusRomNo9L-Regu"/>
              </a:rPr>
              <a:t>poses and scene depth images as inputs and learns to discriminate</a:t>
            </a:r>
          </a:p>
          <a:p>
            <a:pPr algn="l"/>
            <a:r>
              <a:rPr lang="en-US" sz="1800" b="0" i="0" u="none" strike="noStrike" baseline="0" dirty="0">
                <a:solidFill>
                  <a:srgbClr val="000000"/>
                </a:solidFill>
                <a:latin typeface="NimbusRomNo9L-Regu"/>
              </a:rPr>
              <a:t>between geometrically feasible (real) </a:t>
            </a:r>
            <a:r>
              <a:rPr lang="en-US" sz="1800" b="0" i="0" u="none" strike="noStrike" baseline="0" dirty="0">
                <a:solidFill>
                  <a:srgbClr val="000000"/>
                </a:solidFill>
                <a:latin typeface="NimbusRomNo9L-ReguItal"/>
              </a:rPr>
              <a:t>vs. </a:t>
            </a:r>
            <a:r>
              <a:rPr lang="en-US" sz="1800" b="0" i="0" u="none" strike="noStrike" baseline="0" dirty="0">
                <a:solidFill>
                  <a:srgbClr val="000000"/>
                </a:solidFill>
                <a:latin typeface="NimbusRomNo9L-Regu"/>
              </a:rPr>
              <a:t>unfeasible</a:t>
            </a:r>
          </a:p>
          <a:p>
            <a:pPr algn="l"/>
            <a:r>
              <a:rPr lang="en-US" sz="1800" b="0" i="0" u="none" strike="noStrike" baseline="0" dirty="0">
                <a:solidFill>
                  <a:srgbClr val="000000"/>
                </a:solidFill>
                <a:latin typeface="NimbusRomNo9L-Regu"/>
              </a:rPr>
              <a:t>(fake) pairs. However, it is challenging for the discriminator</a:t>
            </a:r>
          </a:p>
          <a:p>
            <a:pPr algn="l"/>
            <a:r>
              <a:rPr lang="en-US" sz="1800" b="0" i="0" u="none" strike="noStrike" baseline="0" dirty="0">
                <a:solidFill>
                  <a:srgbClr val="000000"/>
                </a:solidFill>
                <a:latin typeface="NimbusRomNo9L-Regu"/>
              </a:rPr>
              <a:t>to associate the discrete depth value of each joint to a</a:t>
            </a:r>
          </a:p>
          <a:p>
            <a:pPr algn="l"/>
            <a:r>
              <a:rPr lang="en-US" sz="1800" b="0" i="0" u="none" strike="noStrike" baseline="0" dirty="0">
                <a:solidFill>
                  <a:srgbClr val="000000"/>
                </a:solidFill>
                <a:latin typeface="NimbusRomNo9L-Regu"/>
              </a:rPr>
              <a:t>scene depth map (i.e., the depth of each point between two</a:t>
            </a:r>
          </a:p>
          <a:p>
            <a:pPr algn="l"/>
            <a:r>
              <a:rPr lang="en-US" sz="1800" b="0" i="0" u="none" strike="noStrike" baseline="0" dirty="0">
                <a:solidFill>
                  <a:srgbClr val="000000"/>
                </a:solidFill>
                <a:latin typeface="NimbusRomNo9L-Regu"/>
              </a:rPr>
              <a:t>connected joints is not modeled). Thus we first train a network</a:t>
            </a:r>
          </a:p>
          <a:p>
            <a:pPr algn="l"/>
            <a:r>
              <a:rPr lang="en-US" sz="1800" b="0" i="0" u="none" strike="noStrike" baseline="0" dirty="0">
                <a:solidFill>
                  <a:srgbClr val="000000"/>
                </a:solidFill>
                <a:latin typeface="NimbusRomNo9L-Regu"/>
              </a:rPr>
              <a:t>which converts coordinates and depth of each joint to</a:t>
            </a:r>
          </a:p>
          <a:p>
            <a:pPr algn="l"/>
            <a:r>
              <a:rPr lang="en-US" sz="1800" b="0" i="0" u="none" strike="noStrike" baseline="0" dirty="0">
                <a:solidFill>
                  <a:srgbClr val="000000"/>
                </a:solidFill>
                <a:latin typeface="NimbusRomNo9L-Regu"/>
              </a:rPr>
              <a:t>a “depth heat map” (Fig. </a:t>
            </a:r>
            <a:r>
              <a:rPr lang="en-US" sz="1800" b="0" i="0" u="none" strike="noStrike" baseline="0" dirty="0">
                <a:solidFill>
                  <a:srgbClr val="0000FF"/>
                </a:solidFill>
                <a:latin typeface="NimbusRomNo9L-Regu"/>
              </a:rPr>
              <a:t>4</a:t>
            </a:r>
            <a:r>
              <a:rPr lang="en-US" sz="1800" b="0" i="0" u="none" strike="noStrike" baseline="0" dirty="0">
                <a:solidFill>
                  <a:srgbClr val="000000"/>
                </a:solidFill>
                <a:latin typeface="NimbusRomNo9L-Regu"/>
              </a:rPr>
              <a:t>(b)), where each pixel is either</a:t>
            </a:r>
          </a:p>
          <a:p>
            <a:pPr algn="l"/>
            <a:r>
              <a:rPr lang="en-US" sz="1800" b="0" i="0" u="none" strike="noStrike" baseline="0" dirty="0">
                <a:solidFill>
                  <a:srgbClr val="000000"/>
                </a:solidFill>
                <a:latin typeface="NimbusRomNo9L-Regu"/>
              </a:rPr>
              <a:t>the depth of a point between two joints or </a:t>
            </a:r>
            <a:r>
              <a:rPr lang="en-US" sz="1800" b="0" i="0" u="none" strike="noStrike" baseline="0" dirty="0">
                <a:solidFill>
                  <a:srgbClr val="000000"/>
                </a:solidFill>
                <a:latin typeface="CMSY10"/>
              </a:rPr>
              <a:t>-</a:t>
            </a:r>
            <a:r>
              <a:rPr lang="en-US" sz="1800" b="0" i="0" u="none" strike="noStrike" baseline="0" dirty="0">
                <a:solidFill>
                  <a:srgbClr val="000000"/>
                </a:solidFill>
                <a:latin typeface="CMR10"/>
              </a:rPr>
              <a:t>1 </a:t>
            </a:r>
            <a:r>
              <a:rPr lang="en-US" sz="1800" b="0" i="0" u="none" strike="noStrike" baseline="0" dirty="0">
                <a:solidFill>
                  <a:srgbClr val="000000"/>
                </a:solidFill>
                <a:latin typeface="NimbusRomNo9L-Regu"/>
              </a:rPr>
              <a:t>for background</a:t>
            </a:r>
          </a:p>
          <a:p>
            <a:pPr algn="l"/>
            <a:r>
              <a:rPr lang="en-US" sz="1800" b="0" i="0" u="none" strike="noStrike" baseline="0" dirty="0">
                <a:solidFill>
                  <a:srgbClr val="000000"/>
                </a:solidFill>
                <a:latin typeface="NimbusRomNo9L-Regu"/>
              </a:rPr>
              <a:t>pixels.</a:t>
            </a:r>
            <a:endParaRPr lang="en-US" dirty="0"/>
          </a:p>
        </p:txBody>
      </p:sp>
      <p:sp>
        <p:nvSpPr>
          <p:cNvPr id="4" name="Slide Number Placeholder 3"/>
          <p:cNvSpPr>
            <a:spLocks noGrp="1"/>
          </p:cNvSpPr>
          <p:nvPr>
            <p:ph type="sldNum" sz="quarter" idx="5"/>
          </p:nvPr>
        </p:nvSpPr>
        <p:spPr/>
        <p:txBody>
          <a:bodyPr/>
          <a:lstStyle/>
          <a:p>
            <a:fld id="{DD95B543-0236-4AEE-9F15-C7CF1150485F}" type="slidenum">
              <a:rPr lang="cs-CZ" smtClean="0"/>
              <a:t>25</a:t>
            </a:fld>
            <a:endParaRPr lang="cs-CZ"/>
          </a:p>
        </p:txBody>
      </p:sp>
    </p:spTree>
    <p:extLst>
      <p:ext uri="{BB962C8B-B14F-4D97-AF65-F5344CB8AC3E}">
        <p14:creationId xmlns:p14="http://schemas.microsoft.com/office/powerpoint/2010/main" val="1826439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DD95B543-0236-4AEE-9F15-C7CF1150485F}" type="slidenum">
              <a:rPr lang="cs-CZ" smtClean="0"/>
              <a:t>27</a:t>
            </a:fld>
            <a:endParaRPr lang="cs-CZ"/>
          </a:p>
        </p:txBody>
      </p:sp>
    </p:spTree>
    <p:extLst>
      <p:ext uri="{BB962C8B-B14F-4D97-AF65-F5344CB8AC3E}">
        <p14:creationId xmlns:p14="http://schemas.microsoft.com/office/powerpoint/2010/main" val="3608001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DD95B543-0236-4AEE-9F15-C7CF1150485F}" type="slidenum">
              <a:rPr lang="cs-CZ" smtClean="0"/>
              <a:t>28</a:t>
            </a:fld>
            <a:endParaRPr lang="cs-CZ"/>
          </a:p>
        </p:txBody>
      </p:sp>
    </p:spTree>
    <p:extLst>
      <p:ext uri="{BB962C8B-B14F-4D97-AF65-F5344CB8AC3E}">
        <p14:creationId xmlns:p14="http://schemas.microsoft.com/office/powerpoint/2010/main" val="1131593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Arial" panose="020B0604020202020204" pitchFamily="34" charset="0"/>
              </a:rPr>
              <a:t>Scene understanding holds a great position in computer vision due to its real time perceiving, analyzing and elaborating an interpretation of dynamic scene which leads to new discoveries. The visual information can be given with many features such as Colors, Luminance and contours or in the form of Shapes, Parts and Textures or through semantic context. The goal of scene understanding is to make machines look like humans, to have a complete understanding of visual scenes.</a:t>
            </a:r>
            <a:endParaRPr lang="en-US" dirty="0"/>
          </a:p>
        </p:txBody>
      </p:sp>
      <p:sp>
        <p:nvSpPr>
          <p:cNvPr id="4" name="Slide Number Placeholder 3"/>
          <p:cNvSpPr>
            <a:spLocks noGrp="1"/>
          </p:cNvSpPr>
          <p:nvPr>
            <p:ph type="sldNum" sz="quarter" idx="5"/>
          </p:nvPr>
        </p:nvSpPr>
        <p:spPr/>
        <p:txBody>
          <a:bodyPr/>
          <a:lstStyle/>
          <a:p>
            <a:fld id="{DD95B543-0236-4AEE-9F15-C7CF1150485F}" type="slidenum">
              <a:rPr lang="cs-CZ" smtClean="0"/>
              <a:t>30</a:t>
            </a:fld>
            <a:endParaRPr lang="cs-CZ"/>
          </a:p>
        </p:txBody>
      </p:sp>
    </p:spTree>
    <p:extLst>
      <p:ext uri="{BB962C8B-B14F-4D97-AF65-F5344CB8AC3E}">
        <p14:creationId xmlns:p14="http://schemas.microsoft.com/office/powerpoint/2010/main" val="2561406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Arial" panose="020B0604020202020204" pitchFamily="34" charset="0"/>
              </a:rPr>
              <a:t>What actions can the object be used for?</a:t>
            </a:r>
          </a:p>
          <a:p>
            <a:r>
              <a:rPr lang="en-US" b="0" i="0" dirty="0">
                <a:solidFill>
                  <a:srgbClr val="333333"/>
                </a:solidFill>
                <a:effectLst/>
                <a:latin typeface="Arial" panose="020B0604020202020204" pitchFamily="34" charset="0"/>
              </a:rPr>
              <a:t>How to interact with objects properly</a:t>
            </a:r>
            <a:endParaRPr lang="en-US" dirty="0"/>
          </a:p>
        </p:txBody>
      </p:sp>
      <p:sp>
        <p:nvSpPr>
          <p:cNvPr id="4" name="Slide Number Placeholder 3"/>
          <p:cNvSpPr>
            <a:spLocks noGrp="1"/>
          </p:cNvSpPr>
          <p:nvPr>
            <p:ph type="sldNum" sz="quarter" idx="5"/>
          </p:nvPr>
        </p:nvSpPr>
        <p:spPr/>
        <p:txBody>
          <a:bodyPr/>
          <a:lstStyle/>
          <a:p>
            <a:fld id="{DD95B543-0236-4AEE-9F15-C7CF1150485F}" type="slidenum">
              <a:rPr lang="cs-CZ" smtClean="0"/>
              <a:t>35</a:t>
            </a:fld>
            <a:endParaRPr lang="cs-CZ"/>
          </a:p>
        </p:txBody>
      </p:sp>
    </p:spTree>
    <p:extLst>
      <p:ext uri="{BB962C8B-B14F-4D97-AF65-F5344CB8AC3E}">
        <p14:creationId xmlns:p14="http://schemas.microsoft.com/office/powerpoint/2010/main" val="2111868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Arial" panose="020B0604020202020204" pitchFamily="34" charset="0"/>
              </a:rPr>
              <a:t>What actions can the object be used for?</a:t>
            </a:r>
          </a:p>
          <a:p>
            <a:r>
              <a:rPr lang="en-US" b="0" i="0" dirty="0">
                <a:solidFill>
                  <a:srgbClr val="333333"/>
                </a:solidFill>
                <a:effectLst/>
                <a:latin typeface="Arial" panose="020B0604020202020204" pitchFamily="34" charset="0"/>
              </a:rPr>
              <a:t>How to interact with objects properly</a:t>
            </a:r>
            <a:br>
              <a:rPr lang="en-US" b="0" i="0" dirty="0">
                <a:solidFill>
                  <a:srgbClr val="333333"/>
                </a:solidFill>
                <a:effectLst/>
                <a:latin typeface="Arial" panose="020B0604020202020204" pitchFamily="34" charset="0"/>
              </a:rPr>
            </a:br>
            <a:br>
              <a:rPr lang="en-US" b="0" i="0" dirty="0">
                <a:solidFill>
                  <a:srgbClr val="333333"/>
                </a:solidFill>
                <a:effectLst/>
                <a:latin typeface="Arial" panose="020B0604020202020204" pitchFamily="34" charset="0"/>
              </a:rPr>
            </a:br>
            <a:r>
              <a:rPr lang="en-US" b="0" i="0" dirty="0" err="1">
                <a:solidFill>
                  <a:srgbClr val="333333"/>
                </a:solidFill>
                <a:effectLst/>
                <a:latin typeface="Arial" panose="020B0604020202020204" pitchFamily="34" charset="0"/>
              </a:rPr>
              <a:t>Focussed</a:t>
            </a:r>
            <a:r>
              <a:rPr lang="en-US" b="0" i="0" dirty="0">
                <a:solidFill>
                  <a:srgbClr val="333333"/>
                </a:solidFill>
                <a:effectLst/>
                <a:latin typeface="Arial" panose="020B0604020202020204" pitchFamily="34" charset="0"/>
              </a:rPr>
              <a:t> on the functionality of the medium, rather than the quality / category of medium</a:t>
            </a:r>
            <a:endParaRPr lang="en-US" dirty="0"/>
          </a:p>
        </p:txBody>
      </p:sp>
      <p:sp>
        <p:nvSpPr>
          <p:cNvPr id="4" name="Slide Number Placeholder 3"/>
          <p:cNvSpPr>
            <a:spLocks noGrp="1"/>
          </p:cNvSpPr>
          <p:nvPr>
            <p:ph type="sldNum" sz="quarter" idx="5"/>
          </p:nvPr>
        </p:nvSpPr>
        <p:spPr/>
        <p:txBody>
          <a:bodyPr/>
          <a:lstStyle/>
          <a:p>
            <a:fld id="{DD95B543-0236-4AEE-9F15-C7CF1150485F}" type="slidenum">
              <a:rPr lang="cs-CZ" smtClean="0"/>
              <a:t>3</a:t>
            </a:fld>
            <a:endParaRPr lang="cs-CZ"/>
          </a:p>
        </p:txBody>
      </p:sp>
    </p:spTree>
    <p:extLst>
      <p:ext uri="{BB962C8B-B14F-4D97-AF65-F5344CB8AC3E}">
        <p14:creationId xmlns:p14="http://schemas.microsoft.com/office/powerpoint/2010/main" val="84412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Arial" panose="020B0604020202020204" pitchFamily="34" charset="0"/>
              </a:rPr>
              <a:t>Generate reasonable human poses in 3D scenes from a 2D scene image. This scene image: Single RGB or RGB-D</a:t>
            </a:r>
            <a:endParaRPr lang="en-US" dirty="0"/>
          </a:p>
        </p:txBody>
      </p:sp>
      <p:sp>
        <p:nvSpPr>
          <p:cNvPr id="4" name="Slide Number Placeholder 3"/>
          <p:cNvSpPr>
            <a:spLocks noGrp="1"/>
          </p:cNvSpPr>
          <p:nvPr>
            <p:ph type="sldNum" sz="quarter" idx="5"/>
          </p:nvPr>
        </p:nvSpPr>
        <p:spPr/>
        <p:txBody>
          <a:bodyPr/>
          <a:lstStyle/>
          <a:p>
            <a:fld id="{DD95B543-0236-4AEE-9F15-C7CF1150485F}" type="slidenum">
              <a:rPr lang="cs-CZ" smtClean="0"/>
              <a:t>4</a:t>
            </a:fld>
            <a:endParaRPr lang="cs-CZ"/>
          </a:p>
        </p:txBody>
      </p:sp>
    </p:spTree>
    <p:extLst>
      <p:ext uri="{BB962C8B-B14F-4D97-AF65-F5344CB8AC3E}">
        <p14:creationId xmlns:p14="http://schemas.microsoft.com/office/powerpoint/2010/main" val="1281407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Arial" panose="020B0604020202020204" pitchFamily="34" charset="0"/>
              </a:rPr>
              <a:t>What does a pose mean to be reasonable in indoor scenes?</a:t>
            </a:r>
          </a:p>
          <a:p>
            <a:r>
              <a:rPr lang="en-US" b="0" i="0" dirty="0">
                <a:solidFill>
                  <a:srgbClr val="333333"/>
                </a:solidFill>
                <a:effectLst/>
                <a:latin typeface="Arial" panose="020B0604020202020204" pitchFamily="34" charset="0"/>
              </a:rPr>
              <a:t>Semantically plausible: Common actions in indoor environment</a:t>
            </a:r>
            <a:endParaRPr lang="en-US" dirty="0"/>
          </a:p>
        </p:txBody>
      </p:sp>
      <p:sp>
        <p:nvSpPr>
          <p:cNvPr id="4" name="Slide Number Placeholder 3"/>
          <p:cNvSpPr>
            <a:spLocks noGrp="1"/>
          </p:cNvSpPr>
          <p:nvPr>
            <p:ph type="sldNum" sz="quarter" idx="5"/>
          </p:nvPr>
        </p:nvSpPr>
        <p:spPr/>
        <p:txBody>
          <a:bodyPr/>
          <a:lstStyle/>
          <a:p>
            <a:fld id="{DD95B543-0236-4AEE-9F15-C7CF1150485F}" type="slidenum">
              <a:rPr lang="cs-CZ" smtClean="0"/>
              <a:t>5</a:t>
            </a:fld>
            <a:endParaRPr lang="cs-CZ"/>
          </a:p>
        </p:txBody>
      </p:sp>
    </p:spTree>
    <p:extLst>
      <p:ext uri="{BB962C8B-B14F-4D97-AF65-F5344CB8AC3E}">
        <p14:creationId xmlns:p14="http://schemas.microsoft.com/office/powerpoint/2010/main" val="300984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Arial" panose="020B0604020202020204" pitchFamily="34" charset="0"/>
              </a:rPr>
              <a:t>Well supported by surrounding objects</a:t>
            </a:r>
            <a:br>
              <a:rPr lang="en-US" b="0" i="0" dirty="0">
                <a:solidFill>
                  <a:srgbClr val="333333"/>
                </a:solidFill>
                <a:effectLst/>
                <a:latin typeface="Arial" panose="020B0604020202020204" pitchFamily="34" charset="0"/>
              </a:rPr>
            </a:br>
            <a:r>
              <a:rPr lang="en-US" b="0" i="0" dirty="0">
                <a:solidFill>
                  <a:srgbClr val="333333"/>
                </a:solidFill>
                <a:effectLst/>
                <a:latin typeface="Arial" panose="020B0604020202020204" pitchFamily="34" charset="0"/>
              </a:rPr>
              <a:t>Standing human supported by : Floor</a:t>
            </a:r>
          </a:p>
          <a:p>
            <a:r>
              <a:rPr lang="en-US" b="0" i="0" dirty="0">
                <a:solidFill>
                  <a:srgbClr val="333333"/>
                </a:solidFill>
                <a:effectLst/>
                <a:latin typeface="Arial" panose="020B0604020202020204" pitchFamily="34" charset="0"/>
              </a:rPr>
              <a:t>Sitting human supported by : chair/bed</a:t>
            </a:r>
          </a:p>
          <a:p>
            <a:endParaRPr lang="en-US" b="0" i="0" dirty="0">
              <a:solidFill>
                <a:srgbClr val="333333"/>
              </a:solidFill>
              <a:effectLst/>
              <a:latin typeface="Arial" panose="020B0604020202020204" pitchFamily="34" charset="0"/>
            </a:endParaRPr>
          </a:p>
          <a:p>
            <a:r>
              <a:rPr lang="en-US" b="0" i="0" dirty="0">
                <a:solidFill>
                  <a:srgbClr val="333333"/>
                </a:solidFill>
                <a:effectLst/>
                <a:latin typeface="Arial" panose="020B0604020202020204" pitchFamily="34" charset="0"/>
              </a:rPr>
              <a:t>Shouldn’t be mistook with rigidity</a:t>
            </a:r>
            <a:endParaRPr lang="en-US" dirty="0"/>
          </a:p>
        </p:txBody>
      </p:sp>
      <p:sp>
        <p:nvSpPr>
          <p:cNvPr id="4" name="Slide Number Placeholder 3"/>
          <p:cNvSpPr>
            <a:spLocks noGrp="1"/>
          </p:cNvSpPr>
          <p:nvPr>
            <p:ph type="sldNum" sz="quarter" idx="5"/>
          </p:nvPr>
        </p:nvSpPr>
        <p:spPr/>
        <p:txBody>
          <a:bodyPr/>
          <a:lstStyle/>
          <a:p>
            <a:fld id="{DD95B543-0236-4AEE-9F15-C7CF1150485F}" type="slidenum">
              <a:rPr lang="cs-CZ" smtClean="0"/>
              <a:t>6</a:t>
            </a:fld>
            <a:endParaRPr lang="cs-CZ"/>
          </a:p>
        </p:txBody>
      </p:sp>
    </p:spTree>
    <p:extLst>
      <p:ext uri="{BB962C8B-B14F-4D97-AF65-F5344CB8AC3E}">
        <p14:creationId xmlns:p14="http://schemas.microsoft.com/office/powerpoint/2010/main" val="344404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Arial" panose="020B0604020202020204" pitchFamily="34" charset="0"/>
              </a:rPr>
              <a:t>Two stages</a:t>
            </a:r>
            <a:endParaRPr lang="en-US" dirty="0"/>
          </a:p>
        </p:txBody>
      </p:sp>
      <p:sp>
        <p:nvSpPr>
          <p:cNvPr id="4" name="Slide Number Placeholder 3"/>
          <p:cNvSpPr>
            <a:spLocks noGrp="1"/>
          </p:cNvSpPr>
          <p:nvPr>
            <p:ph type="sldNum" sz="quarter" idx="5"/>
          </p:nvPr>
        </p:nvSpPr>
        <p:spPr/>
        <p:txBody>
          <a:bodyPr/>
          <a:lstStyle/>
          <a:p>
            <a:fld id="{DD95B543-0236-4AEE-9F15-C7CF1150485F}" type="slidenum">
              <a:rPr lang="cs-CZ" smtClean="0"/>
              <a:t>7</a:t>
            </a:fld>
            <a:endParaRPr lang="cs-CZ"/>
          </a:p>
        </p:txBody>
      </p:sp>
    </p:spTree>
    <p:extLst>
      <p:ext uri="{BB962C8B-B14F-4D97-AF65-F5344CB8AC3E}">
        <p14:creationId xmlns:p14="http://schemas.microsoft.com/office/powerpoint/2010/main" val="1625177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Arial" panose="020B0604020202020204" pitchFamily="34" charset="0"/>
              </a:rPr>
              <a:t>Sitcom: 2D human poses in 2D images (No 3D annotations)</a:t>
            </a:r>
          </a:p>
          <a:p>
            <a:r>
              <a:rPr lang="en-US" b="0" i="0" dirty="0">
                <a:solidFill>
                  <a:srgbClr val="333333"/>
                </a:solidFill>
                <a:effectLst/>
                <a:latin typeface="Arial" panose="020B0604020202020204" pitchFamily="34" charset="0"/>
              </a:rPr>
              <a:t>SUNCG: All 3D information (no human poses)</a:t>
            </a:r>
          </a:p>
          <a:p>
            <a:endParaRPr lang="en-US" b="0" i="0" dirty="0">
              <a:solidFill>
                <a:srgbClr val="333333"/>
              </a:solidFill>
              <a:effectLst/>
              <a:latin typeface="Arial" panose="020B0604020202020204" pitchFamily="34" charset="0"/>
            </a:endParaRPr>
          </a:p>
          <a:p>
            <a:r>
              <a:rPr lang="en-US" b="0" i="0" dirty="0">
                <a:solidFill>
                  <a:srgbClr val="333333"/>
                </a:solidFill>
                <a:effectLst/>
                <a:latin typeface="Arial" panose="020B0604020202020204" pitchFamily="34" charset="0"/>
              </a:rPr>
              <a:t>Combine to synthesize 3D poses for ground truths</a:t>
            </a:r>
            <a:endParaRPr lang="en-US" dirty="0"/>
          </a:p>
        </p:txBody>
      </p:sp>
      <p:sp>
        <p:nvSpPr>
          <p:cNvPr id="4" name="Slide Number Placeholder 3"/>
          <p:cNvSpPr>
            <a:spLocks noGrp="1"/>
          </p:cNvSpPr>
          <p:nvPr>
            <p:ph type="sldNum" sz="quarter" idx="5"/>
          </p:nvPr>
        </p:nvSpPr>
        <p:spPr/>
        <p:txBody>
          <a:bodyPr/>
          <a:lstStyle/>
          <a:p>
            <a:fld id="{DD95B543-0236-4AEE-9F15-C7CF1150485F}" type="slidenum">
              <a:rPr lang="cs-CZ" smtClean="0"/>
              <a:t>8</a:t>
            </a:fld>
            <a:endParaRPr lang="cs-CZ"/>
          </a:p>
        </p:txBody>
      </p:sp>
    </p:spTree>
    <p:extLst>
      <p:ext uri="{BB962C8B-B14F-4D97-AF65-F5344CB8AC3E}">
        <p14:creationId xmlns:p14="http://schemas.microsoft.com/office/powerpoint/2010/main" val="1369687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Problem: </a:t>
            </a:r>
            <a:r>
              <a:rPr lang="en-US" sz="1800" dirty="0">
                <a:effectLst/>
                <a:latin typeface="Calibri" panose="020F0502020204030204" pitchFamily="34" charset="0"/>
                <a:ea typeface="Calibri" panose="020F0502020204030204" pitchFamily="34" charset="0"/>
                <a:cs typeface="Times New Roman" panose="02020603050405020304" pitchFamily="18" charset="0"/>
              </a:rPr>
              <a:t>: Large domain-gap between the datasets. Domain-adaptation is performed using feature statistic mapping (used in style transfer)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D95B543-0236-4AEE-9F15-C7CF1150485F}" type="slidenum">
              <a:rPr lang="cs-CZ" smtClean="0"/>
              <a:t>9</a:t>
            </a:fld>
            <a:endParaRPr lang="cs-CZ"/>
          </a:p>
        </p:txBody>
      </p:sp>
    </p:spTree>
    <p:extLst>
      <p:ext uri="{BB962C8B-B14F-4D97-AF65-F5344CB8AC3E}">
        <p14:creationId xmlns:p14="http://schemas.microsoft.com/office/powerpoint/2010/main" val="172083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76289" y="1750055"/>
            <a:ext cx="14257735" cy="3722887"/>
          </a:xfrm>
        </p:spPr>
        <p:txBody>
          <a:bodyPr anchor="b"/>
          <a:lstStyle>
            <a:lvl1pPr algn="ctr">
              <a:defRPr sz="9355"/>
            </a:lvl1pPr>
          </a:lstStyle>
          <a:p>
            <a:r>
              <a:rPr lang="en-US"/>
              <a:t>Click to edit Master title style</a:t>
            </a:r>
          </a:p>
        </p:txBody>
      </p:sp>
      <p:sp>
        <p:nvSpPr>
          <p:cNvPr id="3" name="Subtitle 2"/>
          <p:cNvSpPr>
            <a:spLocks noGrp="1"/>
          </p:cNvSpPr>
          <p:nvPr>
            <p:ph type="subTitle" idx="1"/>
          </p:nvPr>
        </p:nvSpPr>
        <p:spPr>
          <a:xfrm>
            <a:off x="2376289" y="5616511"/>
            <a:ext cx="14257735" cy="2581762"/>
          </a:xfrm>
        </p:spPr>
        <p:txBody>
          <a:bodyPr/>
          <a:lstStyle>
            <a:lvl1pPr marL="0" indent="0" algn="ctr">
              <a:buNone/>
              <a:defRPr sz="3742"/>
            </a:lvl1pPr>
            <a:lvl2pPr marL="712866" indent="0" algn="ctr">
              <a:buNone/>
              <a:defRPr sz="3118"/>
            </a:lvl2pPr>
            <a:lvl3pPr marL="1425732" indent="0" algn="ctr">
              <a:buNone/>
              <a:defRPr sz="2807"/>
            </a:lvl3pPr>
            <a:lvl4pPr marL="2138599" indent="0" algn="ctr">
              <a:buNone/>
              <a:defRPr sz="2495"/>
            </a:lvl4pPr>
            <a:lvl5pPr marL="2851465" indent="0" algn="ctr">
              <a:buNone/>
              <a:defRPr sz="2495"/>
            </a:lvl5pPr>
            <a:lvl6pPr marL="3564331" indent="0" algn="ctr">
              <a:buNone/>
              <a:defRPr sz="2495"/>
            </a:lvl6pPr>
            <a:lvl7pPr marL="4277197" indent="0" algn="ctr">
              <a:buNone/>
              <a:defRPr sz="2495"/>
            </a:lvl7pPr>
            <a:lvl8pPr marL="4990064" indent="0" algn="ctr">
              <a:buNone/>
              <a:defRPr sz="2495"/>
            </a:lvl8pPr>
            <a:lvl9pPr marL="5702930" indent="0" algn="ctr">
              <a:buNone/>
              <a:defRPr sz="2495"/>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1/26/2023</a:t>
            </a:fld>
            <a:endParaRPr lang="en-US" dirty="0"/>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3329698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1/26/2023</a:t>
            </a:fld>
            <a:endParaRPr lang="en-US" dirty="0"/>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2308309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604255" y="569325"/>
            <a:ext cx="4099099" cy="9062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06959" y="569325"/>
            <a:ext cx="12059667" cy="9062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1/26/2023</a:t>
            </a:fld>
            <a:endParaRPr lang="en-US" dirty="0"/>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2528634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1/26/2023</a:t>
            </a:fld>
            <a:endParaRPr lang="en-US" dirty="0"/>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1239549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7058" y="2665925"/>
            <a:ext cx="16396395" cy="4448157"/>
          </a:xfrm>
        </p:spPr>
        <p:txBody>
          <a:bodyPr anchor="b"/>
          <a:lstStyle>
            <a:lvl1pPr>
              <a:defRPr sz="9355"/>
            </a:lvl1pPr>
          </a:lstStyle>
          <a:p>
            <a:r>
              <a:rPr lang="en-US"/>
              <a:t>Click to edit Master title style</a:t>
            </a:r>
          </a:p>
        </p:txBody>
      </p:sp>
      <p:sp>
        <p:nvSpPr>
          <p:cNvPr id="3" name="Text Placeholder 2"/>
          <p:cNvSpPr>
            <a:spLocks noGrp="1"/>
          </p:cNvSpPr>
          <p:nvPr>
            <p:ph type="body" idx="1"/>
          </p:nvPr>
        </p:nvSpPr>
        <p:spPr>
          <a:xfrm>
            <a:off x="1297058" y="7156164"/>
            <a:ext cx="16396395" cy="2339180"/>
          </a:xfrm>
        </p:spPr>
        <p:txBody>
          <a:bodyPr/>
          <a:lstStyle>
            <a:lvl1pPr marL="0" indent="0">
              <a:buNone/>
              <a:defRPr sz="3742">
                <a:solidFill>
                  <a:schemeClr val="tx1">
                    <a:tint val="75000"/>
                  </a:schemeClr>
                </a:solidFill>
              </a:defRPr>
            </a:lvl1pPr>
            <a:lvl2pPr marL="712866" indent="0">
              <a:buNone/>
              <a:defRPr sz="3118">
                <a:solidFill>
                  <a:schemeClr val="tx1">
                    <a:tint val="75000"/>
                  </a:schemeClr>
                </a:solidFill>
              </a:defRPr>
            </a:lvl2pPr>
            <a:lvl3pPr marL="1425732" indent="0">
              <a:buNone/>
              <a:defRPr sz="2807">
                <a:solidFill>
                  <a:schemeClr val="tx1">
                    <a:tint val="75000"/>
                  </a:schemeClr>
                </a:solidFill>
              </a:defRPr>
            </a:lvl3pPr>
            <a:lvl4pPr marL="2138599" indent="0">
              <a:buNone/>
              <a:defRPr sz="2495">
                <a:solidFill>
                  <a:schemeClr val="tx1">
                    <a:tint val="75000"/>
                  </a:schemeClr>
                </a:solidFill>
              </a:defRPr>
            </a:lvl4pPr>
            <a:lvl5pPr marL="2851465" indent="0">
              <a:buNone/>
              <a:defRPr sz="2495">
                <a:solidFill>
                  <a:schemeClr val="tx1">
                    <a:tint val="75000"/>
                  </a:schemeClr>
                </a:solidFill>
              </a:defRPr>
            </a:lvl5pPr>
            <a:lvl6pPr marL="3564331" indent="0">
              <a:buNone/>
              <a:defRPr sz="2495">
                <a:solidFill>
                  <a:schemeClr val="tx1">
                    <a:tint val="75000"/>
                  </a:schemeClr>
                </a:solidFill>
              </a:defRPr>
            </a:lvl6pPr>
            <a:lvl7pPr marL="4277197" indent="0">
              <a:buNone/>
              <a:defRPr sz="2495">
                <a:solidFill>
                  <a:schemeClr val="tx1">
                    <a:tint val="75000"/>
                  </a:schemeClr>
                </a:solidFill>
              </a:defRPr>
            </a:lvl7pPr>
            <a:lvl8pPr marL="4990064" indent="0">
              <a:buNone/>
              <a:defRPr sz="2495">
                <a:solidFill>
                  <a:schemeClr val="tx1">
                    <a:tint val="75000"/>
                  </a:schemeClr>
                </a:solidFill>
              </a:defRPr>
            </a:lvl8pPr>
            <a:lvl9pPr marL="5702930" indent="0">
              <a:buNone/>
              <a:defRPr sz="249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1/26/2023</a:t>
            </a:fld>
            <a:endParaRPr lang="en-US" dirty="0"/>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217231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06959" y="2846623"/>
            <a:ext cx="8079383" cy="6784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623971" y="2846623"/>
            <a:ext cx="8079383" cy="6784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1/26/2023</a:t>
            </a:fld>
            <a:endParaRPr lang="en-US" dirty="0"/>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1279570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09435" y="569326"/>
            <a:ext cx="16396395" cy="2066896"/>
          </a:xfrm>
        </p:spPr>
        <p:txBody>
          <a:bodyPr/>
          <a:lstStyle/>
          <a:p>
            <a:r>
              <a:rPr lang="en-US"/>
              <a:t>Click to edit Master title style</a:t>
            </a:r>
          </a:p>
        </p:txBody>
      </p:sp>
      <p:sp>
        <p:nvSpPr>
          <p:cNvPr id="3" name="Text Placeholder 2"/>
          <p:cNvSpPr>
            <a:spLocks noGrp="1"/>
          </p:cNvSpPr>
          <p:nvPr>
            <p:ph type="body" idx="1"/>
          </p:nvPr>
        </p:nvSpPr>
        <p:spPr>
          <a:xfrm>
            <a:off x="1309436" y="2621369"/>
            <a:ext cx="8042253" cy="1284692"/>
          </a:xfrm>
        </p:spPr>
        <p:txBody>
          <a:bodyPr anchor="b"/>
          <a:lstStyle>
            <a:lvl1pPr marL="0" indent="0">
              <a:buNone/>
              <a:defRPr sz="3742" b="1"/>
            </a:lvl1pPr>
            <a:lvl2pPr marL="712866" indent="0">
              <a:buNone/>
              <a:defRPr sz="3118" b="1"/>
            </a:lvl2pPr>
            <a:lvl3pPr marL="1425732" indent="0">
              <a:buNone/>
              <a:defRPr sz="2807" b="1"/>
            </a:lvl3pPr>
            <a:lvl4pPr marL="2138599" indent="0">
              <a:buNone/>
              <a:defRPr sz="2495" b="1"/>
            </a:lvl4pPr>
            <a:lvl5pPr marL="2851465" indent="0">
              <a:buNone/>
              <a:defRPr sz="2495" b="1"/>
            </a:lvl5pPr>
            <a:lvl6pPr marL="3564331" indent="0">
              <a:buNone/>
              <a:defRPr sz="2495" b="1"/>
            </a:lvl6pPr>
            <a:lvl7pPr marL="4277197" indent="0">
              <a:buNone/>
              <a:defRPr sz="2495" b="1"/>
            </a:lvl7pPr>
            <a:lvl8pPr marL="4990064" indent="0">
              <a:buNone/>
              <a:defRPr sz="2495" b="1"/>
            </a:lvl8pPr>
            <a:lvl9pPr marL="5702930" indent="0">
              <a:buNone/>
              <a:defRPr sz="2495" b="1"/>
            </a:lvl9pPr>
          </a:lstStyle>
          <a:p>
            <a:pPr lvl="0"/>
            <a:r>
              <a:rPr lang="en-US"/>
              <a:t>Click to edit Master text styles</a:t>
            </a:r>
          </a:p>
        </p:txBody>
      </p:sp>
      <p:sp>
        <p:nvSpPr>
          <p:cNvPr id="4" name="Content Placeholder 3"/>
          <p:cNvSpPr>
            <a:spLocks noGrp="1"/>
          </p:cNvSpPr>
          <p:nvPr>
            <p:ph sz="half" idx="2"/>
          </p:nvPr>
        </p:nvSpPr>
        <p:spPr>
          <a:xfrm>
            <a:off x="1309436" y="3906061"/>
            <a:ext cx="8042253" cy="5745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623971" y="2621369"/>
            <a:ext cx="8081859" cy="1284692"/>
          </a:xfrm>
        </p:spPr>
        <p:txBody>
          <a:bodyPr anchor="b"/>
          <a:lstStyle>
            <a:lvl1pPr marL="0" indent="0">
              <a:buNone/>
              <a:defRPr sz="3742" b="1"/>
            </a:lvl1pPr>
            <a:lvl2pPr marL="712866" indent="0">
              <a:buNone/>
              <a:defRPr sz="3118" b="1"/>
            </a:lvl2pPr>
            <a:lvl3pPr marL="1425732" indent="0">
              <a:buNone/>
              <a:defRPr sz="2807" b="1"/>
            </a:lvl3pPr>
            <a:lvl4pPr marL="2138599" indent="0">
              <a:buNone/>
              <a:defRPr sz="2495" b="1"/>
            </a:lvl4pPr>
            <a:lvl5pPr marL="2851465" indent="0">
              <a:buNone/>
              <a:defRPr sz="2495" b="1"/>
            </a:lvl5pPr>
            <a:lvl6pPr marL="3564331" indent="0">
              <a:buNone/>
              <a:defRPr sz="2495" b="1"/>
            </a:lvl6pPr>
            <a:lvl7pPr marL="4277197" indent="0">
              <a:buNone/>
              <a:defRPr sz="2495" b="1"/>
            </a:lvl7pPr>
            <a:lvl8pPr marL="4990064" indent="0">
              <a:buNone/>
              <a:defRPr sz="2495" b="1"/>
            </a:lvl8pPr>
            <a:lvl9pPr marL="5702930" indent="0">
              <a:buNone/>
              <a:defRPr sz="2495" b="1"/>
            </a:lvl9pPr>
          </a:lstStyle>
          <a:p>
            <a:pPr lvl="0"/>
            <a:r>
              <a:rPr lang="en-US"/>
              <a:t>Click to edit Master text styles</a:t>
            </a:r>
          </a:p>
        </p:txBody>
      </p:sp>
      <p:sp>
        <p:nvSpPr>
          <p:cNvPr id="6" name="Content Placeholder 5"/>
          <p:cNvSpPr>
            <a:spLocks noGrp="1"/>
          </p:cNvSpPr>
          <p:nvPr>
            <p:ph sz="quarter" idx="4"/>
          </p:nvPr>
        </p:nvSpPr>
        <p:spPr>
          <a:xfrm>
            <a:off x="9623971" y="3906061"/>
            <a:ext cx="8081859" cy="5745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1/26/2023</a:t>
            </a:fld>
            <a:endParaRPr lang="en-US" dirty="0"/>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3290775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1/26/2023</a:t>
            </a:fld>
            <a:endParaRPr lang="en-US" dirty="0"/>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1906622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1/26/2023</a:t>
            </a:fld>
            <a:endParaRPr lang="en-US" dirty="0"/>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632000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09436" y="712893"/>
            <a:ext cx="6131320" cy="2495127"/>
          </a:xfrm>
        </p:spPr>
        <p:txBody>
          <a:bodyPr anchor="b"/>
          <a:lstStyle>
            <a:lvl1pPr>
              <a:defRPr sz="4989"/>
            </a:lvl1pPr>
          </a:lstStyle>
          <a:p>
            <a:r>
              <a:rPr lang="en-US"/>
              <a:t>Click to edit Master title style</a:t>
            </a:r>
          </a:p>
        </p:txBody>
      </p:sp>
      <p:sp>
        <p:nvSpPr>
          <p:cNvPr id="3" name="Content Placeholder 2"/>
          <p:cNvSpPr>
            <a:spLocks noGrp="1"/>
          </p:cNvSpPr>
          <p:nvPr>
            <p:ph idx="1"/>
          </p:nvPr>
        </p:nvSpPr>
        <p:spPr>
          <a:xfrm>
            <a:off x="8081859" y="1539652"/>
            <a:ext cx="9623971" cy="7599245"/>
          </a:xfrm>
        </p:spPr>
        <p:txBody>
          <a:bodyPr/>
          <a:lstStyle>
            <a:lvl1pPr>
              <a:defRPr sz="4989"/>
            </a:lvl1pPr>
            <a:lvl2pPr>
              <a:defRPr sz="4366"/>
            </a:lvl2pPr>
            <a:lvl3pPr>
              <a:defRPr sz="3742"/>
            </a:lvl3pPr>
            <a:lvl4pPr>
              <a:defRPr sz="3118"/>
            </a:lvl4pPr>
            <a:lvl5pPr>
              <a:defRPr sz="3118"/>
            </a:lvl5pPr>
            <a:lvl6pPr>
              <a:defRPr sz="3118"/>
            </a:lvl6pPr>
            <a:lvl7pPr>
              <a:defRPr sz="3118"/>
            </a:lvl7pPr>
            <a:lvl8pPr>
              <a:defRPr sz="3118"/>
            </a:lvl8pPr>
            <a:lvl9pPr>
              <a:defRPr sz="31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09436" y="3208020"/>
            <a:ext cx="6131320" cy="5943254"/>
          </a:xfrm>
        </p:spPr>
        <p:txBody>
          <a:bodyPr/>
          <a:lstStyle>
            <a:lvl1pPr marL="0" indent="0">
              <a:buNone/>
              <a:defRPr sz="2495"/>
            </a:lvl1pPr>
            <a:lvl2pPr marL="712866" indent="0">
              <a:buNone/>
              <a:defRPr sz="2183"/>
            </a:lvl2pPr>
            <a:lvl3pPr marL="1425732" indent="0">
              <a:buNone/>
              <a:defRPr sz="1871"/>
            </a:lvl3pPr>
            <a:lvl4pPr marL="2138599" indent="0">
              <a:buNone/>
              <a:defRPr sz="1559"/>
            </a:lvl4pPr>
            <a:lvl5pPr marL="2851465" indent="0">
              <a:buNone/>
              <a:defRPr sz="1559"/>
            </a:lvl5pPr>
            <a:lvl6pPr marL="3564331" indent="0">
              <a:buNone/>
              <a:defRPr sz="1559"/>
            </a:lvl6pPr>
            <a:lvl7pPr marL="4277197" indent="0">
              <a:buNone/>
              <a:defRPr sz="1559"/>
            </a:lvl7pPr>
            <a:lvl8pPr marL="4990064" indent="0">
              <a:buNone/>
              <a:defRPr sz="1559"/>
            </a:lvl8pPr>
            <a:lvl9pPr marL="5702930" indent="0">
              <a:buNone/>
              <a:defRPr sz="1559"/>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1/26/2023</a:t>
            </a:fld>
            <a:endParaRPr lang="en-US" dirty="0"/>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2440046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09436" y="712893"/>
            <a:ext cx="6131320" cy="2495127"/>
          </a:xfrm>
        </p:spPr>
        <p:txBody>
          <a:bodyPr anchor="b"/>
          <a:lstStyle>
            <a:lvl1pPr>
              <a:defRPr sz="4989"/>
            </a:lvl1pPr>
          </a:lstStyle>
          <a:p>
            <a:r>
              <a:rPr lang="en-US"/>
              <a:t>Click to edit Master title style</a:t>
            </a:r>
          </a:p>
        </p:txBody>
      </p:sp>
      <p:sp>
        <p:nvSpPr>
          <p:cNvPr id="3" name="Picture Placeholder 2"/>
          <p:cNvSpPr>
            <a:spLocks noGrp="1" noChangeAspect="1"/>
          </p:cNvSpPr>
          <p:nvPr>
            <p:ph type="pic" idx="1"/>
          </p:nvPr>
        </p:nvSpPr>
        <p:spPr>
          <a:xfrm>
            <a:off x="8081859" y="1539652"/>
            <a:ext cx="9623971" cy="7599245"/>
          </a:xfrm>
        </p:spPr>
        <p:txBody>
          <a:bodyPr anchor="t"/>
          <a:lstStyle>
            <a:lvl1pPr marL="0" indent="0">
              <a:buNone/>
              <a:defRPr sz="4989"/>
            </a:lvl1pPr>
            <a:lvl2pPr marL="712866" indent="0">
              <a:buNone/>
              <a:defRPr sz="4366"/>
            </a:lvl2pPr>
            <a:lvl3pPr marL="1425732" indent="0">
              <a:buNone/>
              <a:defRPr sz="3742"/>
            </a:lvl3pPr>
            <a:lvl4pPr marL="2138599" indent="0">
              <a:buNone/>
              <a:defRPr sz="3118"/>
            </a:lvl4pPr>
            <a:lvl5pPr marL="2851465" indent="0">
              <a:buNone/>
              <a:defRPr sz="3118"/>
            </a:lvl5pPr>
            <a:lvl6pPr marL="3564331" indent="0">
              <a:buNone/>
              <a:defRPr sz="3118"/>
            </a:lvl6pPr>
            <a:lvl7pPr marL="4277197" indent="0">
              <a:buNone/>
              <a:defRPr sz="3118"/>
            </a:lvl7pPr>
            <a:lvl8pPr marL="4990064" indent="0">
              <a:buNone/>
              <a:defRPr sz="3118"/>
            </a:lvl8pPr>
            <a:lvl9pPr marL="5702930" indent="0">
              <a:buNone/>
              <a:defRPr sz="3118"/>
            </a:lvl9pPr>
          </a:lstStyle>
          <a:p>
            <a:r>
              <a:rPr lang="en-US"/>
              <a:t>Click icon to add picture</a:t>
            </a:r>
            <a:endParaRPr lang="en-US" dirty="0"/>
          </a:p>
        </p:txBody>
      </p:sp>
      <p:sp>
        <p:nvSpPr>
          <p:cNvPr id="4" name="Text Placeholder 3"/>
          <p:cNvSpPr>
            <a:spLocks noGrp="1"/>
          </p:cNvSpPr>
          <p:nvPr>
            <p:ph type="body" sz="half" idx="2"/>
          </p:nvPr>
        </p:nvSpPr>
        <p:spPr>
          <a:xfrm>
            <a:off x="1309436" y="3208020"/>
            <a:ext cx="6131320" cy="5943254"/>
          </a:xfrm>
        </p:spPr>
        <p:txBody>
          <a:bodyPr/>
          <a:lstStyle>
            <a:lvl1pPr marL="0" indent="0">
              <a:buNone/>
              <a:defRPr sz="2495"/>
            </a:lvl1pPr>
            <a:lvl2pPr marL="712866" indent="0">
              <a:buNone/>
              <a:defRPr sz="2183"/>
            </a:lvl2pPr>
            <a:lvl3pPr marL="1425732" indent="0">
              <a:buNone/>
              <a:defRPr sz="1871"/>
            </a:lvl3pPr>
            <a:lvl4pPr marL="2138599" indent="0">
              <a:buNone/>
              <a:defRPr sz="1559"/>
            </a:lvl4pPr>
            <a:lvl5pPr marL="2851465" indent="0">
              <a:buNone/>
              <a:defRPr sz="1559"/>
            </a:lvl5pPr>
            <a:lvl6pPr marL="3564331" indent="0">
              <a:buNone/>
              <a:defRPr sz="1559"/>
            </a:lvl6pPr>
            <a:lvl7pPr marL="4277197" indent="0">
              <a:buNone/>
              <a:defRPr sz="1559"/>
            </a:lvl7pPr>
            <a:lvl8pPr marL="4990064" indent="0">
              <a:buNone/>
              <a:defRPr sz="1559"/>
            </a:lvl8pPr>
            <a:lvl9pPr marL="5702930" indent="0">
              <a:buNone/>
              <a:defRPr sz="1559"/>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1/26/2023</a:t>
            </a:fld>
            <a:endParaRPr lang="en-US" dirty="0"/>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B6F15528-21DE-4FAA-801E-634DDDAF4B2B}" type="slidenum">
              <a:rPr lang="cs-CZ" smtClean="0"/>
              <a:t>‹#›</a:t>
            </a:fld>
            <a:endParaRPr lang="cs-CZ"/>
          </a:p>
        </p:txBody>
      </p:sp>
    </p:spTree>
    <p:extLst>
      <p:ext uri="{BB962C8B-B14F-4D97-AF65-F5344CB8AC3E}">
        <p14:creationId xmlns:p14="http://schemas.microsoft.com/office/powerpoint/2010/main" val="3789242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06959" y="569326"/>
            <a:ext cx="16396395" cy="206689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06959" y="2846623"/>
            <a:ext cx="16396395" cy="67848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306959" y="9911198"/>
            <a:ext cx="4277320" cy="569325"/>
          </a:xfrm>
          <a:prstGeom prst="rect">
            <a:avLst/>
          </a:prstGeom>
        </p:spPr>
        <p:txBody>
          <a:bodyPr vert="horz" lIns="91440" tIns="45720" rIns="91440" bIns="45720" rtlCol="0" anchor="ctr"/>
          <a:lstStyle>
            <a:lvl1pPr algn="l">
              <a:defRPr sz="1871">
                <a:solidFill>
                  <a:schemeClr val="tx1">
                    <a:tint val="75000"/>
                  </a:schemeClr>
                </a:solidFill>
              </a:defRPr>
            </a:lvl1pPr>
          </a:lstStyle>
          <a:p>
            <a:fld id="{1D8BD707-D9CF-40AE-B4C6-C98DA3205C09}" type="datetimeFigureOut">
              <a:rPr lang="en-US" smtClean="0"/>
              <a:t>1/26/2023</a:t>
            </a:fld>
            <a:endParaRPr lang="en-US" dirty="0"/>
          </a:p>
        </p:txBody>
      </p:sp>
      <p:sp>
        <p:nvSpPr>
          <p:cNvPr id="5" name="Footer Placeholder 4"/>
          <p:cNvSpPr>
            <a:spLocks noGrp="1"/>
          </p:cNvSpPr>
          <p:nvPr>
            <p:ph type="ftr" sz="quarter" idx="3"/>
          </p:nvPr>
        </p:nvSpPr>
        <p:spPr>
          <a:xfrm>
            <a:off x="6297166" y="9911198"/>
            <a:ext cx="6415981" cy="569325"/>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13426034" y="9911198"/>
            <a:ext cx="4277320" cy="569325"/>
          </a:xfrm>
          <a:prstGeom prst="rect">
            <a:avLst/>
          </a:prstGeom>
        </p:spPr>
        <p:txBody>
          <a:bodyPr vert="horz" lIns="91440" tIns="45720" rIns="91440" bIns="45720" rtlCol="0" anchor="ctr"/>
          <a:lstStyle>
            <a:lvl1pPr algn="r">
              <a:defRPr sz="1871">
                <a:solidFill>
                  <a:schemeClr val="tx1">
                    <a:tint val="75000"/>
                  </a:schemeClr>
                </a:solidFill>
              </a:defRPr>
            </a:lvl1pPr>
          </a:lstStyle>
          <a:p>
            <a:fld id="{B6F15528-21DE-4FAA-801E-634DDDAF4B2B}" type="slidenum">
              <a:rPr lang="cs-CZ" smtClean="0"/>
              <a:t>‹#›</a:t>
            </a:fld>
            <a:endParaRPr lang="cs-CZ"/>
          </a:p>
        </p:txBody>
      </p:sp>
    </p:spTree>
    <p:extLst>
      <p:ext uri="{BB962C8B-B14F-4D97-AF65-F5344CB8AC3E}">
        <p14:creationId xmlns:p14="http://schemas.microsoft.com/office/powerpoint/2010/main" val="271160262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1425732" rtl="0" eaLnBrk="1" latinLnBrk="0" hangingPunct="1">
        <a:lnSpc>
          <a:spcPct val="90000"/>
        </a:lnSpc>
        <a:spcBef>
          <a:spcPct val="0"/>
        </a:spcBef>
        <a:buNone/>
        <a:defRPr sz="6860" kern="1200">
          <a:solidFill>
            <a:schemeClr val="tx1"/>
          </a:solidFill>
          <a:latin typeface="+mj-lt"/>
          <a:ea typeface="+mj-ea"/>
          <a:cs typeface="+mj-cs"/>
        </a:defRPr>
      </a:lvl1pPr>
    </p:titleStyle>
    <p:bodyStyle>
      <a:lvl1pPr marL="356433" indent="-356433" algn="l" defTabSz="1425732" rtl="0" eaLnBrk="1" latinLnBrk="0" hangingPunct="1">
        <a:lnSpc>
          <a:spcPct val="90000"/>
        </a:lnSpc>
        <a:spcBef>
          <a:spcPts val="1559"/>
        </a:spcBef>
        <a:buFont typeface="Arial" panose="020B0604020202020204" pitchFamily="34" charset="0"/>
        <a:buChar char="•"/>
        <a:defRPr sz="4366" kern="1200">
          <a:solidFill>
            <a:schemeClr val="tx1"/>
          </a:solidFill>
          <a:latin typeface="+mn-lt"/>
          <a:ea typeface="+mn-ea"/>
          <a:cs typeface="+mn-cs"/>
        </a:defRPr>
      </a:lvl1pPr>
      <a:lvl2pPr marL="1069299" indent="-356433" algn="l" defTabSz="1425732"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2166" indent="-356433" algn="l" defTabSz="1425732"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5032"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4pPr>
      <a:lvl5pPr marL="3207898"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5pPr>
      <a:lvl6pPr marL="3920764"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6pPr>
      <a:lvl7pPr marL="4633631"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7pPr>
      <a:lvl8pPr marL="5346497"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8pPr>
      <a:lvl9pPr marL="6059363" indent="-356433" algn="l" defTabSz="1425732" rtl="0" eaLnBrk="1" latinLnBrk="0" hangingPunct="1">
        <a:lnSpc>
          <a:spcPct val="90000"/>
        </a:lnSpc>
        <a:spcBef>
          <a:spcPts val="780"/>
        </a:spcBef>
        <a:buFont typeface="Arial" panose="020B0604020202020204" pitchFamily="34" charset="0"/>
        <a:buChar char="•"/>
        <a:defRPr sz="2807" kern="1200">
          <a:solidFill>
            <a:schemeClr val="tx1"/>
          </a:solidFill>
          <a:latin typeface="+mn-lt"/>
          <a:ea typeface="+mn-ea"/>
          <a:cs typeface="+mn-cs"/>
        </a:defRPr>
      </a:lvl9pPr>
    </p:bodyStyle>
    <p:otherStyle>
      <a:defPPr>
        <a:defRPr lang="en-US"/>
      </a:defPPr>
      <a:lvl1pPr marL="0" algn="l" defTabSz="1425732" rtl="0" eaLnBrk="1" latinLnBrk="0" hangingPunct="1">
        <a:defRPr sz="2807" kern="1200">
          <a:solidFill>
            <a:schemeClr val="tx1"/>
          </a:solidFill>
          <a:latin typeface="+mn-lt"/>
          <a:ea typeface="+mn-ea"/>
          <a:cs typeface="+mn-cs"/>
        </a:defRPr>
      </a:lvl1pPr>
      <a:lvl2pPr marL="712866" algn="l" defTabSz="1425732" rtl="0" eaLnBrk="1" latinLnBrk="0" hangingPunct="1">
        <a:defRPr sz="2807" kern="1200">
          <a:solidFill>
            <a:schemeClr val="tx1"/>
          </a:solidFill>
          <a:latin typeface="+mn-lt"/>
          <a:ea typeface="+mn-ea"/>
          <a:cs typeface="+mn-cs"/>
        </a:defRPr>
      </a:lvl2pPr>
      <a:lvl3pPr marL="1425732" algn="l" defTabSz="1425732" rtl="0" eaLnBrk="1" latinLnBrk="0" hangingPunct="1">
        <a:defRPr sz="2807" kern="1200">
          <a:solidFill>
            <a:schemeClr val="tx1"/>
          </a:solidFill>
          <a:latin typeface="+mn-lt"/>
          <a:ea typeface="+mn-ea"/>
          <a:cs typeface="+mn-cs"/>
        </a:defRPr>
      </a:lvl3pPr>
      <a:lvl4pPr marL="2138599" algn="l" defTabSz="1425732" rtl="0" eaLnBrk="1" latinLnBrk="0" hangingPunct="1">
        <a:defRPr sz="2807" kern="1200">
          <a:solidFill>
            <a:schemeClr val="tx1"/>
          </a:solidFill>
          <a:latin typeface="+mn-lt"/>
          <a:ea typeface="+mn-ea"/>
          <a:cs typeface="+mn-cs"/>
        </a:defRPr>
      </a:lvl4pPr>
      <a:lvl5pPr marL="2851465" algn="l" defTabSz="1425732" rtl="0" eaLnBrk="1" latinLnBrk="0" hangingPunct="1">
        <a:defRPr sz="2807" kern="1200">
          <a:solidFill>
            <a:schemeClr val="tx1"/>
          </a:solidFill>
          <a:latin typeface="+mn-lt"/>
          <a:ea typeface="+mn-ea"/>
          <a:cs typeface="+mn-cs"/>
        </a:defRPr>
      </a:lvl5pPr>
      <a:lvl6pPr marL="3564331" algn="l" defTabSz="1425732" rtl="0" eaLnBrk="1" latinLnBrk="0" hangingPunct="1">
        <a:defRPr sz="2807" kern="1200">
          <a:solidFill>
            <a:schemeClr val="tx1"/>
          </a:solidFill>
          <a:latin typeface="+mn-lt"/>
          <a:ea typeface="+mn-ea"/>
          <a:cs typeface="+mn-cs"/>
        </a:defRPr>
      </a:lvl6pPr>
      <a:lvl7pPr marL="4277197" algn="l" defTabSz="1425732" rtl="0" eaLnBrk="1" latinLnBrk="0" hangingPunct="1">
        <a:defRPr sz="2807" kern="1200">
          <a:solidFill>
            <a:schemeClr val="tx1"/>
          </a:solidFill>
          <a:latin typeface="+mn-lt"/>
          <a:ea typeface="+mn-ea"/>
          <a:cs typeface="+mn-cs"/>
        </a:defRPr>
      </a:lvl7pPr>
      <a:lvl8pPr marL="4990064" algn="l" defTabSz="1425732" rtl="0" eaLnBrk="1" latinLnBrk="0" hangingPunct="1">
        <a:defRPr sz="2807" kern="1200">
          <a:solidFill>
            <a:schemeClr val="tx1"/>
          </a:solidFill>
          <a:latin typeface="+mn-lt"/>
          <a:ea typeface="+mn-ea"/>
          <a:cs typeface="+mn-cs"/>
        </a:defRPr>
      </a:lvl8pPr>
      <a:lvl9pPr marL="5702930" algn="l" defTabSz="1425732" rtl="0" eaLnBrk="1" latinLnBrk="0" hangingPunct="1">
        <a:defRPr sz="28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0.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5" Type="http://schemas.microsoft.com/office/2007/relationships/hdphoto" Target="../media/hdphoto5.wdp"/><Relationship Id="rId4" Type="http://schemas.openxmlformats.org/officeDocument/2006/relationships/image" Target="../media/image40.png"/><Relationship Id="rId9"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gif"/><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n example of synthesized indoor scene (bedroom) with affordance heatmap. The joint sampling of a scene is achieved by alternative sampling of humans and objects according to the joint probability distribution. ">
            <a:extLst>
              <a:ext uri="{FF2B5EF4-FFF2-40B4-BE49-F238E27FC236}">
                <a16:creationId xmlns:a16="http://schemas.microsoft.com/office/drawing/2014/main" id="{EF606B2E-3770-4D83-E0A2-16D7DBDD471F}"/>
              </a:ext>
            </a:extLst>
          </p:cNvPr>
          <p:cNvPicPr>
            <a:picLocks noChangeAspect="1"/>
          </p:cNvPicPr>
          <p:nvPr/>
        </p:nvPicPr>
        <p:blipFill rotWithShape="1">
          <a:blip r:embed="rId3">
            <a:alphaModFix amt="86000"/>
            <a:extLst>
              <a:ext uri="{BEBA8EAE-BF5A-486C-A8C5-ECC9F3942E4B}">
                <a14:imgProps xmlns:a14="http://schemas.microsoft.com/office/drawing/2010/main">
                  <a14:imgLayer r:embed="rId4">
                    <a14:imgEffect>
                      <a14:sharpenSoften amount="-40000"/>
                    </a14:imgEffect>
                    <a14:imgEffect>
                      <a14:brightnessContrast bright="-39000" contrast="34000"/>
                    </a14:imgEffect>
                  </a14:imgLayer>
                </a14:imgProps>
              </a:ext>
              <a:ext uri="{28A0092B-C50C-407E-A947-70E740481C1C}">
                <a14:useLocalDpi xmlns:a14="http://schemas.microsoft.com/office/drawing/2010/main" val="0"/>
              </a:ext>
            </a:extLst>
          </a:blip>
          <a:srcRect l="-101" t="4841" r="101" b="4058"/>
          <a:stretch/>
        </p:blipFill>
        <p:spPr bwMode="auto">
          <a:xfrm>
            <a:off x="-16247" y="1108088"/>
            <a:ext cx="19026560" cy="9728526"/>
          </a:xfrm>
          <a:prstGeom prst="rect">
            <a:avLst/>
          </a:prstGeom>
          <a:noFill/>
          <a:ln>
            <a:noFill/>
          </a:ln>
        </p:spPr>
      </p:pic>
      <p:grpSp>
        <p:nvGrpSpPr>
          <p:cNvPr id="24" name="Group 23">
            <a:extLst>
              <a:ext uri="{FF2B5EF4-FFF2-40B4-BE49-F238E27FC236}">
                <a16:creationId xmlns:a16="http://schemas.microsoft.com/office/drawing/2014/main" id="{20F95502-65C6-482A-9B40-DDCB8DAA9D75}"/>
              </a:ext>
            </a:extLst>
          </p:cNvPr>
          <p:cNvGrpSpPr/>
          <p:nvPr/>
        </p:nvGrpSpPr>
        <p:grpSpPr>
          <a:xfrm>
            <a:off x="0" y="0"/>
            <a:ext cx="19010313" cy="1112119"/>
            <a:chOff x="-324644" y="2222500"/>
            <a:chExt cx="22261685" cy="1302327"/>
          </a:xfrm>
        </p:grpSpPr>
        <p:sp>
          <p:nvSpPr>
            <p:cNvPr id="2" name="object 2"/>
            <p:cNvSpPr/>
            <p:nvPr/>
          </p:nvSpPr>
          <p:spPr>
            <a:xfrm>
              <a:off x="-324644" y="2222500"/>
              <a:ext cx="5600193" cy="1302327"/>
            </a:xfrm>
            <a:custGeom>
              <a:avLst/>
              <a:gdLst/>
              <a:ahLst/>
              <a:cxnLst/>
              <a:rect l="l" t="t" r="r" b="b"/>
              <a:pathLst>
                <a:path w="1892300" h="440055">
                  <a:moveTo>
                    <a:pt x="0" y="439737"/>
                  </a:moveTo>
                  <a:lnTo>
                    <a:pt x="1892300" y="439737"/>
                  </a:lnTo>
                  <a:lnTo>
                    <a:pt x="1892300" y="0"/>
                  </a:lnTo>
                  <a:lnTo>
                    <a:pt x="0" y="0"/>
                  </a:lnTo>
                  <a:lnTo>
                    <a:pt x="0" y="439737"/>
                  </a:lnTo>
                  <a:close/>
                </a:path>
              </a:pathLst>
            </a:custGeom>
            <a:solidFill>
              <a:srgbClr val="009EF3"/>
            </a:solidFill>
          </p:spPr>
          <p:txBody>
            <a:bodyPr wrap="square" lIns="0" tIns="0" rIns="0" bIns="0" rtlCol="0"/>
            <a:lstStyle/>
            <a:p>
              <a:endParaRPr dirty="0"/>
            </a:p>
          </p:txBody>
        </p:sp>
        <p:sp>
          <p:nvSpPr>
            <p:cNvPr id="3" name="object 3"/>
            <p:cNvSpPr/>
            <p:nvPr/>
          </p:nvSpPr>
          <p:spPr>
            <a:xfrm>
              <a:off x="16363156" y="2222500"/>
              <a:ext cx="5573885" cy="1302327"/>
            </a:xfrm>
            <a:custGeom>
              <a:avLst/>
              <a:gdLst/>
              <a:ahLst/>
              <a:cxnLst/>
              <a:rect l="l" t="t" r="r" b="b"/>
              <a:pathLst>
                <a:path w="1883409" h="440055">
                  <a:moveTo>
                    <a:pt x="0" y="0"/>
                  </a:moveTo>
                  <a:lnTo>
                    <a:pt x="0" y="439737"/>
                  </a:lnTo>
                  <a:lnTo>
                    <a:pt x="1883155" y="439737"/>
                  </a:lnTo>
                  <a:lnTo>
                    <a:pt x="1883155" y="0"/>
                  </a:lnTo>
                  <a:lnTo>
                    <a:pt x="0" y="0"/>
                  </a:lnTo>
                  <a:close/>
                </a:path>
              </a:pathLst>
            </a:custGeom>
            <a:solidFill>
              <a:srgbClr val="FF8200"/>
            </a:solidFill>
          </p:spPr>
          <p:txBody>
            <a:bodyPr wrap="square" lIns="0" tIns="0" rIns="0" bIns="0" rtlCol="0"/>
            <a:lstStyle/>
            <a:p>
              <a:endParaRPr dirty="0"/>
            </a:p>
          </p:txBody>
        </p:sp>
        <p:sp>
          <p:nvSpPr>
            <p:cNvPr id="22" name="object 2">
              <a:extLst>
                <a:ext uri="{FF2B5EF4-FFF2-40B4-BE49-F238E27FC236}">
                  <a16:creationId xmlns:a16="http://schemas.microsoft.com/office/drawing/2014/main" id="{3708B453-DDCE-42C1-9AB9-A8D5DDCA46AD}"/>
                </a:ext>
              </a:extLst>
            </p:cNvPr>
            <p:cNvSpPr/>
            <p:nvPr/>
          </p:nvSpPr>
          <p:spPr>
            <a:xfrm>
              <a:off x="5237956" y="2222500"/>
              <a:ext cx="5600193" cy="1302327"/>
            </a:xfrm>
            <a:custGeom>
              <a:avLst/>
              <a:gdLst/>
              <a:ahLst/>
              <a:cxnLst/>
              <a:rect l="l" t="t" r="r" b="b"/>
              <a:pathLst>
                <a:path w="1892300" h="440055">
                  <a:moveTo>
                    <a:pt x="0" y="439737"/>
                  </a:moveTo>
                  <a:lnTo>
                    <a:pt x="1892300" y="439737"/>
                  </a:lnTo>
                  <a:lnTo>
                    <a:pt x="1892300" y="0"/>
                  </a:lnTo>
                  <a:lnTo>
                    <a:pt x="0" y="0"/>
                  </a:lnTo>
                  <a:lnTo>
                    <a:pt x="0" y="439737"/>
                  </a:lnTo>
                  <a:close/>
                </a:path>
              </a:pathLst>
            </a:custGeom>
            <a:solidFill>
              <a:srgbClr val="FFBF00"/>
            </a:solidFill>
          </p:spPr>
          <p:txBody>
            <a:bodyPr wrap="square" lIns="0" tIns="0" rIns="0" bIns="0" rtlCol="0"/>
            <a:lstStyle/>
            <a:p>
              <a:endParaRPr dirty="0"/>
            </a:p>
          </p:txBody>
        </p:sp>
        <p:sp>
          <p:nvSpPr>
            <p:cNvPr id="23" name="object 2">
              <a:extLst>
                <a:ext uri="{FF2B5EF4-FFF2-40B4-BE49-F238E27FC236}">
                  <a16:creationId xmlns:a16="http://schemas.microsoft.com/office/drawing/2014/main" id="{7D360C87-DA57-4F00-96B5-35199AD11657}"/>
                </a:ext>
              </a:extLst>
            </p:cNvPr>
            <p:cNvSpPr/>
            <p:nvPr/>
          </p:nvSpPr>
          <p:spPr>
            <a:xfrm>
              <a:off x="10800556" y="2222500"/>
              <a:ext cx="5600193" cy="1302327"/>
            </a:xfrm>
            <a:custGeom>
              <a:avLst/>
              <a:gdLst/>
              <a:ahLst/>
              <a:cxnLst/>
              <a:rect l="l" t="t" r="r" b="b"/>
              <a:pathLst>
                <a:path w="1892300" h="440055">
                  <a:moveTo>
                    <a:pt x="0" y="439737"/>
                  </a:moveTo>
                  <a:lnTo>
                    <a:pt x="1892300" y="439737"/>
                  </a:lnTo>
                  <a:lnTo>
                    <a:pt x="1892300" y="0"/>
                  </a:lnTo>
                  <a:lnTo>
                    <a:pt x="0" y="0"/>
                  </a:lnTo>
                  <a:lnTo>
                    <a:pt x="0" y="439737"/>
                  </a:lnTo>
                  <a:close/>
                </a:path>
              </a:pathLst>
            </a:custGeom>
            <a:solidFill>
              <a:srgbClr val="FFA100"/>
            </a:solidFill>
          </p:spPr>
          <p:txBody>
            <a:bodyPr wrap="square" lIns="0" tIns="0" rIns="0" bIns="0" rtlCol="0"/>
            <a:lstStyle/>
            <a:p>
              <a:endParaRPr dirty="0"/>
            </a:p>
          </p:txBody>
        </p:sp>
      </p:grpSp>
      <p:sp>
        <p:nvSpPr>
          <p:cNvPr id="4" name="object 4"/>
          <p:cNvSpPr txBox="1"/>
          <p:nvPr/>
        </p:nvSpPr>
        <p:spPr>
          <a:xfrm>
            <a:off x="1046956" y="317499"/>
            <a:ext cx="3835570" cy="505267"/>
          </a:xfrm>
          <a:prstGeom prst="rect">
            <a:avLst/>
          </a:prstGeom>
        </p:spPr>
        <p:txBody>
          <a:bodyPr vert="horz" wrap="square" lIns="0" tIns="12700" rIns="0" bIns="0" rtlCol="0">
            <a:spAutoFit/>
          </a:bodyPr>
          <a:lstStyle/>
          <a:p>
            <a:pPr marL="12700">
              <a:spcBef>
                <a:spcPts val="100"/>
              </a:spcBef>
            </a:pPr>
            <a:r>
              <a:rPr sz="3200" spc="-10" dirty="0">
                <a:solidFill>
                  <a:srgbClr val="FFFFFF"/>
                </a:solidFill>
                <a:cs typeface="Source Sans Pro Light"/>
              </a:rPr>
              <a:t>Duration: </a:t>
            </a:r>
            <a:r>
              <a:rPr lang="en-US" sz="3200" spc="-10" dirty="0">
                <a:solidFill>
                  <a:srgbClr val="FFFFFF"/>
                </a:solidFill>
                <a:cs typeface="Source Sans Pro Light"/>
              </a:rPr>
              <a:t>30 min</a:t>
            </a:r>
            <a:endParaRPr sz="3200" dirty="0">
              <a:cs typeface="Source Sans Pro Light"/>
            </a:endParaRPr>
          </a:p>
        </p:txBody>
      </p:sp>
      <p:sp>
        <p:nvSpPr>
          <p:cNvPr id="5" name="object 5"/>
          <p:cNvSpPr txBox="1"/>
          <p:nvPr/>
        </p:nvSpPr>
        <p:spPr>
          <a:xfrm>
            <a:off x="4750169" y="241300"/>
            <a:ext cx="4772635" cy="580928"/>
          </a:xfrm>
          <a:prstGeom prst="rect">
            <a:avLst/>
          </a:prstGeom>
          <a:noFill/>
        </p:spPr>
        <p:txBody>
          <a:bodyPr vert="horz" wrap="square" lIns="0" tIns="87630" rIns="0" bIns="0" rtlCol="0">
            <a:spAutoFit/>
          </a:bodyPr>
          <a:lstStyle/>
          <a:p>
            <a:pPr marL="495300">
              <a:spcBef>
                <a:spcPts val="690"/>
              </a:spcBef>
            </a:pPr>
            <a:r>
              <a:rPr lang="en-US" sz="3200" spc="-10" dirty="0">
                <a:solidFill>
                  <a:srgbClr val="FFFFFF"/>
                </a:solidFill>
                <a:cs typeface="Source Sans Pro Light"/>
              </a:rPr>
              <a:t>University of Michigan</a:t>
            </a:r>
            <a:endParaRPr sz="3200" dirty="0">
              <a:cs typeface="Source Sans Pro Light"/>
            </a:endParaRPr>
          </a:p>
        </p:txBody>
      </p:sp>
      <p:sp>
        <p:nvSpPr>
          <p:cNvPr id="6" name="object 6"/>
          <p:cNvSpPr txBox="1"/>
          <p:nvPr/>
        </p:nvSpPr>
        <p:spPr>
          <a:xfrm>
            <a:off x="10762958" y="241300"/>
            <a:ext cx="5600198" cy="580928"/>
          </a:xfrm>
          <a:prstGeom prst="rect">
            <a:avLst/>
          </a:prstGeom>
          <a:noFill/>
        </p:spPr>
        <p:txBody>
          <a:bodyPr vert="horz" wrap="square" lIns="0" tIns="87630" rIns="0" bIns="0" rtlCol="0">
            <a:spAutoFit/>
          </a:bodyPr>
          <a:lstStyle/>
          <a:p>
            <a:pPr marL="406400">
              <a:spcBef>
                <a:spcPts val="690"/>
              </a:spcBef>
            </a:pPr>
            <a:r>
              <a:rPr lang="en-US" sz="3200" spc="-5" dirty="0">
                <a:solidFill>
                  <a:srgbClr val="FFFFFF"/>
                </a:solidFill>
                <a:cs typeface="Source Sans Pro Light"/>
              </a:rPr>
              <a:t>EECS 498</a:t>
            </a:r>
            <a:endParaRPr sz="3200" dirty="0">
              <a:cs typeface="Source Sans Pro Light"/>
            </a:endParaRPr>
          </a:p>
        </p:txBody>
      </p:sp>
      <p:sp>
        <p:nvSpPr>
          <p:cNvPr id="7" name="object 7"/>
          <p:cNvSpPr txBox="1"/>
          <p:nvPr/>
        </p:nvSpPr>
        <p:spPr>
          <a:xfrm>
            <a:off x="14687188" y="276864"/>
            <a:ext cx="3886444" cy="505267"/>
          </a:xfrm>
          <a:prstGeom prst="rect">
            <a:avLst/>
          </a:prstGeom>
        </p:spPr>
        <p:txBody>
          <a:bodyPr vert="horz" wrap="square" lIns="0" tIns="12700" rIns="0" bIns="0" rtlCol="0">
            <a:spAutoFit/>
          </a:bodyPr>
          <a:lstStyle/>
          <a:p>
            <a:pPr marL="12700">
              <a:spcBef>
                <a:spcPts val="100"/>
              </a:spcBef>
            </a:pPr>
            <a:r>
              <a:rPr lang="en-US" sz="3200" spc="-15" dirty="0">
                <a:solidFill>
                  <a:srgbClr val="FFFFFF"/>
                </a:solidFill>
                <a:cs typeface="Source Sans Pro Light"/>
              </a:rPr>
              <a:t>Action and Perception</a:t>
            </a:r>
            <a:endParaRPr sz="3200" dirty="0">
              <a:cs typeface="Source Sans Pro Light"/>
            </a:endParaRPr>
          </a:p>
        </p:txBody>
      </p:sp>
      <p:sp>
        <p:nvSpPr>
          <p:cNvPr id="18" name="object 18"/>
          <p:cNvSpPr txBox="1"/>
          <p:nvPr/>
        </p:nvSpPr>
        <p:spPr>
          <a:xfrm>
            <a:off x="38321" y="1807218"/>
            <a:ext cx="18988240" cy="2487861"/>
          </a:xfrm>
          <a:prstGeom prst="rect">
            <a:avLst/>
          </a:prstGeom>
        </p:spPr>
        <p:txBody>
          <a:bodyPr vert="horz" wrap="square" lIns="0" tIns="12700" rIns="0" bIns="0" rtlCol="0">
            <a:spAutoFit/>
          </a:bodyPr>
          <a:lstStyle/>
          <a:p>
            <a:pPr marL="1223010" marR="5080" indent="-1210945" algn="ctr">
              <a:lnSpc>
                <a:spcPct val="100000"/>
              </a:lnSpc>
              <a:spcBef>
                <a:spcPts val="100"/>
              </a:spcBef>
            </a:pPr>
            <a:r>
              <a:rPr lang="en-US" sz="8000" b="1" spc="-5" dirty="0">
                <a:solidFill>
                  <a:schemeClr val="bg1"/>
                </a:solidFill>
                <a:cs typeface="Source Sans Pro"/>
              </a:rPr>
              <a:t>Putting Humans in a Scene: Learning</a:t>
            </a:r>
          </a:p>
          <a:p>
            <a:pPr marL="1223010" marR="5080" indent="-1210945" algn="ctr">
              <a:lnSpc>
                <a:spcPct val="100000"/>
              </a:lnSpc>
              <a:spcBef>
                <a:spcPts val="100"/>
              </a:spcBef>
            </a:pPr>
            <a:r>
              <a:rPr lang="en-US" sz="8000" b="1" spc="-5" dirty="0">
                <a:solidFill>
                  <a:schemeClr val="bg1"/>
                </a:solidFill>
                <a:cs typeface="Source Sans Pro"/>
              </a:rPr>
              <a:t>Affordance in 3D Indoor Environments</a:t>
            </a:r>
            <a:endParaRPr lang="cs-CZ" sz="8000" b="1" dirty="0">
              <a:solidFill>
                <a:schemeClr val="bg1"/>
              </a:solidFill>
              <a:cs typeface="Source Sans Pro"/>
            </a:endParaRPr>
          </a:p>
        </p:txBody>
      </p:sp>
      <p:sp>
        <p:nvSpPr>
          <p:cNvPr id="20" name="object 20"/>
          <p:cNvSpPr txBox="1"/>
          <p:nvPr/>
        </p:nvSpPr>
        <p:spPr>
          <a:xfrm>
            <a:off x="4173552" y="4796401"/>
            <a:ext cx="14853009" cy="505267"/>
          </a:xfrm>
          <a:prstGeom prst="rect">
            <a:avLst/>
          </a:prstGeom>
        </p:spPr>
        <p:txBody>
          <a:bodyPr vert="horz" wrap="square" lIns="0" tIns="12700" rIns="0" bIns="0" rtlCol="0">
            <a:spAutoFit/>
          </a:bodyPr>
          <a:lstStyle/>
          <a:p>
            <a:pPr marL="12700" algn="ctr">
              <a:lnSpc>
                <a:spcPct val="100000"/>
              </a:lnSpc>
              <a:spcBef>
                <a:spcPts val="100"/>
              </a:spcBef>
            </a:pPr>
            <a:r>
              <a:rPr lang="cs-CZ" sz="3200" spc="-5" dirty="0">
                <a:solidFill>
                  <a:schemeClr val="bg1"/>
                </a:solidFill>
                <a:cs typeface="Source Sans Pro Light"/>
              </a:rPr>
              <a:t>Xueting Li, Sifei Liu, Kihwan Kim, Xiaolong Wang, Ming-Hsuan Yang, and Jan Kautz</a:t>
            </a:r>
            <a:endParaRPr lang="cs-CZ" sz="3200" dirty="0">
              <a:solidFill>
                <a:schemeClr val="bg1"/>
              </a:solidFill>
              <a:cs typeface="Source Sans Pro Light"/>
            </a:endParaRPr>
          </a:p>
        </p:txBody>
      </p:sp>
      <p:sp>
        <p:nvSpPr>
          <p:cNvPr id="19" name="object 19"/>
          <p:cNvSpPr/>
          <p:nvPr/>
        </p:nvSpPr>
        <p:spPr>
          <a:xfrm flipV="1">
            <a:off x="655240" y="4464743"/>
            <a:ext cx="17690196" cy="305794"/>
          </a:xfrm>
          <a:custGeom>
            <a:avLst/>
            <a:gdLst/>
            <a:ahLst/>
            <a:cxnLst/>
            <a:rect l="l" t="t" r="r" b="b"/>
            <a:pathLst>
              <a:path w="4686300">
                <a:moveTo>
                  <a:pt x="0" y="0"/>
                </a:moveTo>
                <a:lnTo>
                  <a:pt x="4686300" y="0"/>
                </a:lnTo>
              </a:path>
            </a:pathLst>
          </a:custGeom>
          <a:ln w="19050">
            <a:solidFill>
              <a:schemeClr val="bg1"/>
            </a:solidFill>
          </a:ln>
        </p:spPr>
        <p:txBody>
          <a:bodyPr wrap="square" lIns="0" tIns="0" rIns="0" bIns="0" rtlCol="0"/>
          <a:lstStyle/>
          <a:p>
            <a:pPr algn="ctr"/>
            <a:endParaRPr dirty="0"/>
          </a:p>
        </p:txBody>
      </p:sp>
      <p:sp>
        <p:nvSpPr>
          <p:cNvPr id="9" name="object 20">
            <a:extLst>
              <a:ext uri="{FF2B5EF4-FFF2-40B4-BE49-F238E27FC236}">
                <a16:creationId xmlns:a16="http://schemas.microsoft.com/office/drawing/2014/main" id="{3AC4DF0A-6927-370B-EE3B-B9F232E22281}"/>
              </a:ext>
            </a:extLst>
          </p:cNvPr>
          <p:cNvSpPr txBox="1"/>
          <p:nvPr/>
        </p:nvSpPr>
        <p:spPr>
          <a:xfrm>
            <a:off x="655240" y="8541216"/>
            <a:ext cx="4385796" cy="689932"/>
          </a:xfrm>
          <a:prstGeom prst="rect">
            <a:avLst/>
          </a:prstGeom>
          <a:ln>
            <a:noFill/>
          </a:ln>
        </p:spPr>
        <p:txBody>
          <a:bodyPr vert="horz" wrap="square" lIns="0" tIns="12700" rIns="0" bIns="0" rtlCol="0">
            <a:spAutoFit/>
          </a:bodyPr>
          <a:lstStyle/>
          <a:p>
            <a:pPr marL="12700">
              <a:lnSpc>
                <a:spcPct val="100000"/>
              </a:lnSpc>
              <a:spcBef>
                <a:spcPts val="100"/>
              </a:spcBef>
            </a:pPr>
            <a:r>
              <a:rPr lang="en-US" sz="4400" spc="-5" dirty="0">
                <a:ln>
                  <a:solidFill>
                    <a:schemeClr val="bg1"/>
                  </a:solidFill>
                </a:ln>
                <a:solidFill>
                  <a:schemeClr val="bg1"/>
                </a:solidFill>
                <a:cs typeface="Source Sans Pro Light"/>
              </a:rPr>
              <a:t>PRESENTED BY: </a:t>
            </a:r>
            <a:endParaRPr lang="cs-CZ" sz="4400" dirty="0">
              <a:ln>
                <a:solidFill>
                  <a:schemeClr val="bg1"/>
                </a:solidFill>
              </a:ln>
              <a:solidFill>
                <a:schemeClr val="bg1"/>
              </a:solidFill>
              <a:cs typeface="Source Sans Pro Light"/>
            </a:endParaRPr>
          </a:p>
        </p:txBody>
      </p:sp>
      <p:sp>
        <p:nvSpPr>
          <p:cNvPr id="10" name="object 20">
            <a:extLst>
              <a:ext uri="{FF2B5EF4-FFF2-40B4-BE49-F238E27FC236}">
                <a16:creationId xmlns:a16="http://schemas.microsoft.com/office/drawing/2014/main" id="{EF6C430C-4B27-EEDF-2F1C-78A500391B5E}"/>
              </a:ext>
            </a:extLst>
          </p:cNvPr>
          <p:cNvSpPr txBox="1"/>
          <p:nvPr/>
        </p:nvSpPr>
        <p:spPr>
          <a:xfrm>
            <a:off x="5041036" y="9341527"/>
            <a:ext cx="6117552" cy="997709"/>
          </a:xfrm>
          <a:prstGeom prst="rect">
            <a:avLst/>
          </a:prstGeom>
        </p:spPr>
        <p:txBody>
          <a:bodyPr vert="horz" wrap="square" lIns="0" tIns="12700" rIns="0" bIns="0" rtlCol="0">
            <a:spAutoFit/>
          </a:bodyPr>
          <a:lstStyle/>
          <a:p>
            <a:pPr marL="12700" algn="ctr">
              <a:lnSpc>
                <a:spcPct val="100000"/>
              </a:lnSpc>
              <a:spcBef>
                <a:spcPts val="100"/>
              </a:spcBef>
            </a:pPr>
            <a:r>
              <a:rPr lang="en-US" sz="3200" b="1" spc="-5" dirty="0">
                <a:solidFill>
                  <a:schemeClr val="bg1"/>
                </a:solidFill>
                <a:cs typeface="Source Sans Pro Light"/>
              </a:rPr>
              <a:t>HARIKRISHNAN SEETHARAMAN </a:t>
            </a:r>
            <a:br>
              <a:rPr lang="en-US" sz="3200" spc="-5" dirty="0">
                <a:solidFill>
                  <a:schemeClr val="bg1"/>
                </a:solidFill>
                <a:cs typeface="Source Sans Pro Light"/>
              </a:rPr>
            </a:br>
            <a:r>
              <a:rPr lang="en-US" sz="3200" spc="-5" dirty="0">
                <a:solidFill>
                  <a:schemeClr val="bg1"/>
                </a:solidFill>
                <a:cs typeface="Source Sans Pro Light"/>
              </a:rPr>
              <a:t>MS Robotics, </a:t>
            </a:r>
            <a:r>
              <a:rPr lang="en-US" sz="3200" spc="-5" dirty="0" err="1">
                <a:solidFill>
                  <a:schemeClr val="bg1"/>
                </a:solidFill>
                <a:cs typeface="Source Sans Pro Light"/>
              </a:rPr>
              <a:t>UMich</a:t>
            </a:r>
            <a:endParaRPr lang="cs-CZ" sz="3200" dirty="0">
              <a:solidFill>
                <a:schemeClr val="bg1"/>
              </a:solidFill>
              <a:cs typeface="Source Sans Pro Light"/>
            </a:endParaRPr>
          </a:p>
        </p:txBody>
      </p:sp>
      <p:sp>
        <p:nvSpPr>
          <p:cNvPr id="11" name="object 20">
            <a:extLst>
              <a:ext uri="{FF2B5EF4-FFF2-40B4-BE49-F238E27FC236}">
                <a16:creationId xmlns:a16="http://schemas.microsoft.com/office/drawing/2014/main" id="{E5FC08F8-1DF3-595F-8615-90F17FF90884}"/>
              </a:ext>
            </a:extLst>
          </p:cNvPr>
          <p:cNvSpPr txBox="1"/>
          <p:nvPr/>
        </p:nvSpPr>
        <p:spPr>
          <a:xfrm>
            <a:off x="11191731" y="9341527"/>
            <a:ext cx="6117552" cy="997709"/>
          </a:xfrm>
          <a:prstGeom prst="rect">
            <a:avLst/>
          </a:prstGeom>
        </p:spPr>
        <p:txBody>
          <a:bodyPr vert="horz" wrap="square" lIns="0" tIns="12700" rIns="0" bIns="0" rtlCol="0">
            <a:spAutoFit/>
          </a:bodyPr>
          <a:lstStyle/>
          <a:p>
            <a:pPr marL="12700" algn="ctr">
              <a:lnSpc>
                <a:spcPct val="100000"/>
              </a:lnSpc>
              <a:spcBef>
                <a:spcPts val="100"/>
              </a:spcBef>
            </a:pPr>
            <a:r>
              <a:rPr lang="en-US" sz="3200" b="1" spc="-5" dirty="0">
                <a:solidFill>
                  <a:schemeClr val="bg1"/>
                </a:solidFill>
                <a:cs typeface="Source Sans Pro Light"/>
              </a:rPr>
              <a:t>JEMUEL STANLEY PREMKUMAR</a:t>
            </a:r>
            <a:br>
              <a:rPr lang="en-US" sz="3200" spc="-5" dirty="0">
                <a:solidFill>
                  <a:schemeClr val="bg1"/>
                </a:solidFill>
                <a:cs typeface="Source Sans Pro Light"/>
              </a:rPr>
            </a:br>
            <a:r>
              <a:rPr lang="en-US" sz="3200" spc="-5" dirty="0">
                <a:solidFill>
                  <a:schemeClr val="bg1"/>
                </a:solidFill>
                <a:cs typeface="Source Sans Pro Light"/>
              </a:rPr>
              <a:t>MS Robotics, </a:t>
            </a:r>
            <a:r>
              <a:rPr lang="en-US" sz="3200" spc="-5" dirty="0" err="1">
                <a:solidFill>
                  <a:schemeClr val="bg1"/>
                </a:solidFill>
                <a:cs typeface="Source Sans Pro Light"/>
              </a:rPr>
              <a:t>UMich</a:t>
            </a:r>
            <a:endParaRPr lang="cs-CZ" sz="3200" dirty="0">
              <a:solidFill>
                <a:schemeClr val="bg1"/>
              </a:solidFill>
              <a:cs typeface="Source Sans Pro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107996"/>
          </a:xfrm>
          <a:prstGeom prst="rect">
            <a:avLst/>
          </a:prstGeom>
          <a:noFill/>
        </p:spPr>
        <p:txBody>
          <a:bodyPr wrap="square" rtlCol="0">
            <a:spAutoFit/>
          </a:bodyPr>
          <a:lstStyle/>
          <a:p>
            <a:pPr algn="ctr"/>
            <a:r>
              <a:rPr lang="en-US" sz="6600" b="1" dirty="0"/>
              <a:t>STAGE – I: FULLY AUTOMATIC 3D POSE SYNTHESIZER</a:t>
            </a:r>
            <a:endParaRPr lang="en-US" sz="4800" b="1" dirty="0"/>
          </a:p>
        </p:txBody>
      </p:sp>
      <p:sp>
        <p:nvSpPr>
          <p:cNvPr id="18" name="TextBox 17">
            <a:extLst>
              <a:ext uri="{FF2B5EF4-FFF2-40B4-BE49-F238E27FC236}">
                <a16:creationId xmlns:a16="http://schemas.microsoft.com/office/drawing/2014/main" id="{C2E45D5D-AC22-BE05-FCF5-60A57193F9A9}"/>
              </a:ext>
            </a:extLst>
          </p:cNvPr>
          <p:cNvSpPr txBox="1"/>
          <p:nvPr/>
        </p:nvSpPr>
        <p:spPr>
          <a:xfrm>
            <a:off x="509563" y="1765368"/>
            <a:ext cx="14464527" cy="769441"/>
          </a:xfrm>
          <a:prstGeom prst="rect">
            <a:avLst/>
          </a:prstGeom>
          <a:noFill/>
        </p:spPr>
        <p:txBody>
          <a:bodyPr wrap="square" rtlCol="0">
            <a:spAutoFit/>
          </a:bodyPr>
          <a:lstStyle/>
          <a:p>
            <a:r>
              <a:rPr lang="en-US" sz="4400" b="1" dirty="0"/>
              <a:t>Generating location heat map</a:t>
            </a:r>
          </a:p>
        </p:txBody>
      </p:sp>
      <p:pic>
        <p:nvPicPr>
          <p:cNvPr id="6" name="Picture 5">
            <a:extLst>
              <a:ext uri="{FF2B5EF4-FFF2-40B4-BE49-F238E27FC236}">
                <a16:creationId xmlns:a16="http://schemas.microsoft.com/office/drawing/2014/main" id="{B638E562-AA80-3FB8-CA1B-AC05EEEA4EB2}"/>
              </a:ext>
            </a:extLst>
          </p:cNvPr>
          <p:cNvPicPr>
            <a:picLocks noChangeAspect="1"/>
          </p:cNvPicPr>
          <p:nvPr/>
        </p:nvPicPr>
        <p:blipFill>
          <a:blip r:embed="rId3"/>
          <a:stretch>
            <a:fillRect/>
          </a:stretch>
        </p:blipFill>
        <p:spPr>
          <a:xfrm>
            <a:off x="203347" y="2652477"/>
            <a:ext cx="16147128" cy="7592485"/>
          </a:xfrm>
          <a:prstGeom prst="rect">
            <a:avLst/>
          </a:prstGeom>
        </p:spPr>
      </p:pic>
      <p:sp>
        <p:nvSpPr>
          <p:cNvPr id="4" name="TextBox 3">
            <a:extLst>
              <a:ext uri="{FF2B5EF4-FFF2-40B4-BE49-F238E27FC236}">
                <a16:creationId xmlns:a16="http://schemas.microsoft.com/office/drawing/2014/main" id="{65E7B5B0-F6F7-5685-ABE4-B68DF686C71F}"/>
              </a:ext>
            </a:extLst>
          </p:cNvPr>
          <p:cNvSpPr txBox="1"/>
          <p:nvPr/>
        </p:nvSpPr>
        <p:spPr>
          <a:xfrm>
            <a:off x="8775090" y="3223042"/>
            <a:ext cx="9117476" cy="2123658"/>
          </a:xfrm>
          <a:prstGeom prst="rect">
            <a:avLst/>
          </a:prstGeom>
          <a:noFill/>
        </p:spPr>
        <p:txBody>
          <a:bodyPr wrap="square" rtlCol="0">
            <a:spAutoFit/>
          </a:bodyPr>
          <a:lstStyle/>
          <a:p>
            <a:pPr marL="914400" indent="-914400">
              <a:buFont typeface="+mj-lt"/>
              <a:buAutoNum type="arabicPeriod"/>
            </a:pPr>
            <a:r>
              <a:rPr lang="en-US" sz="4400" dirty="0"/>
              <a:t>Train a ResNet18 model : Heatmap</a:t>
            </a:r>
          </a:p>
          <a:p>
            <a:pPr marL="914400" indent="-914400">
              <a:buFont typeface="+mj-lt"/>
              <a:buAutoNum type="arabicPeriod"/>
            </a:pPr>
            <a:r>
              <a:rPr lang="en-US" sz="4400" dirty="0"/>
              <a:t>Sample positions for humans</a:t>
            </a:r>
          </a:p>
          <a:p>
            <a:pPr marL="914400" indent="-914400">
              <a:buFont typeface="+mj-lt"/>
              <a:buAutoNum type="arabicPeriod"/>
            </a:pPr>
            <a:r>
              <a:rPr lang="en-US" sz="4400" dirty="0"/>
              <a:t>Generate poses</a:t>
            </a:r>
          </a:p>
        </p:txBody>
      </p:sp>
    </p:spTree>
    <p:extLst>
      <p:ext uri="{BB962C8B-B14F-4D97-AF65-F5344CB8AC3E}">
        <p14:creationId xmlns:p14="http://schemas.microsoft.com/office/powerpoint/2010/main" val="3626833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107996"/>
          </a:xfrm>
          <a:prstGeom prst="rect">
            <a:avLst/>
          </a:prstGeom>
          <a:noFill/>
        </p:spPr>
        <p:txBody>
          <a:bodyPr wrap="square" rtlCol="0">
            <a:spAutoFit/>
          </a:bodyPr>
          <a:lstStyle/>
          <a:p>
            <a:pPr algn="ctr"/>
            <a:r>
              <a:rPr lang="en-US" sz="6600" b="1" dirty="0"/>
              <a:t>STAGE – I: FULLY AUTOMATIC 3D POSE SYNTHESIZER</a:t>
            </a:r>
            <a:endParaRPr lang="en-US" sz="4800" b="1" dirty="0"/>
          </a:p>
        </p:txBody>
      </p:sp>
      <p:sp>
        <p:nvSpPr>
          <p:cNvPr id="18" name="TextBox 17">
            <a:extLst>
              <a:ext uri="{FF2B5EF4-FFF2-40B4-BE49-F238E27FC236}">
                <a16:creationId xmlns:a16="http://schemas.microsoft.com/office/drawing/2014/main" id="{C2E45D5D-AC22-BE05-FCF5-60A57193F9A9}"/>
              </a:ext>
            </a:extLst>
          </p:cNvPr>
          <p:cNvSpPr txBox="1"/>
          <p:nvPr/>
        </p:nvSpPr>
        <p:spPr>
          <a:xfrm>
            <a:off x="509563" y="1765368"/>
            <a:ext cx="14464527" cy="769441"/>
          </a:xfrm>
          <a:prstGeom prst="rect">
            <a:avLst/>
          </a:prstGeom>
          <a:noFill/>
        </p:spPr>
        <p:txBody>
          <a:bodyPr wrap="square" rtlCol="0">
            <a:spAutoFit/>
          </a:bodyPr>
          <a:lstStyle/>
          <a:p>
            <a:r>
              <a:rPr lang="en-US" sz="4400" b="1" dirty="0"/>
              <a:t>Generating poses in 2D images:</a:t>
            </a:r>
          </a:p>
        </p:txBody>
      </p:sp>
      <p:pic>
        <p:nvPicPr>
          <p:cNvPr id="10" name="Picture 9">
            <a:extLst>
              <a:ext uri="{FF2B5EF4-FFF2-40B4-BE49-F238E27FC236}">
                <a16:creationId xmlns:a16="http://schemas.microsoft.com/office/drawing/2014/main" id="{A39BB9C0-2D71-1F40-F3DE-054BC44844A1}"/>
              </a:ext>
            </a:extLst>
          </p:cNvPr>
          <p:cNvPicPr>
            <a:picLocks noChangeAspect="1"/>
          </p:cNvPicPr>
          <p:nvPr/>
        </p:nvPicPr>
        <p:blipFill>
          <a:blip r:embed="rId3"/>
          <a:stretch>
            <a:fillRect/>
          </a:stretch>
        </p:blipFill>
        <p:spPr>
          <a:xfrm>
            <a:off x="1530337" y="2551005"/>
            <a:ext cx="15949637" cy="3705471"/>
          </a:xfrm>
          <a:prstGeom prst="rect">
            <a:avLst/>
          </a:prstGeom>
        </p:spPr>
      </p:pic>
      <p:sp>
        <p:nvSpPr>
          <p:cNvPr id="16" name="Callout: Up Arrow 15">
            <a:extLst>
              <a:ext uri="{FF2B5EF4-FFF2-40B4-BE49-F238E27FC236}">
                <a16:creationId xmlns:a16="http://schemas.microsoft.com/office/drawing/2014/main" id="{F831E3A3-D832-9BB2-C809-CDFCE2CB05D7}"/>
              </a:ext>
            </a:extLst>
          </p:cNvPr>
          <p:cNvSpPr/>
          <p:nvPr/>
        </p:nvSpPr>
        <p:spPr>
          <a:xfrm>
            <a:off x="8779472" y="6338236"/>
            <a:ext cx="7315200" cy="1453213"/>
          </a:xfrm>
          <a:prstGeom prst="upArrowCallout">
            <a:avLst>
              <a:gd name="adj1" fmla="val 17135"/>
              <a:gd name="adj2" fmla="val 17135"/>
              <a:gd name="adj3" fmla="val 25000"/>
              <a:gd name="adj4" fmla="val 5055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a:p>
            <a:pPr algn="ctr"/>
            <a:r>
              <a:rPr lang="en-US" sz="1800" dirty="0">
                <a:solidFill>
                  <a:schemeClr val="tx1"/>
                </a:solidFill>
              </a:rPr>
              <a:t>Wang X, Girdhar R, Gupta A. Binge Watching: Scaling affordance learning from sitcoms CVPR, 2017</a:t>
            </a:r>
          </a:p>
          <a:p>
            <a:pPr algn="ctr"/>
            <a:endParaRPr lang="en-US" dirty="0"/>
          </a:p>
        </p:txBody>
      </p:sp>
    </p:spTree>
    <p:extLst>
      <p:ext uri="{BB962C8B-B14F-4D97-AF65-F5344CB8AC3E}">
        <p14:creationId xmlns:p14="http://schemas.microsoft.com/office/powerpoint/2010/main" val="2228291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107996"/>
          </a:xfrm>
          <a:prstGeom prst="rect">
            <a:avLst/>
          </a:prstGeom>
          <a:noFill/>
        </p:spPr>
        <p:txBody>
          <a:bodyPr wrap="square" rtlCol="0">
            <a:spAutoFit/>
          </a:bodyPr>
          <a:lstStyle/>
          <a:p>
            <a:pPr algn="ctr"/>
            <a:r>
              <a:rPr lang="en-US" sz="6600" b="1" dirty="0"/>
              <a:t>STAGE – I: FULLY AUTOMATIC 3D POSE SYNTHESIZER</a:t>
            </a:r>
            <a:endParaRPr lang="en-US" sz="4800" b="1" dirty="0"/>
          </a:p>
        </p:txBody>
      </p:sp>
      <p:sp>
        <p:nvSpPr>
          <p:cNvPr id="18" name="TextBox 17">
            <a:extLst>
              <a:ext uri="{FF2B5EF4-FFF2-40B4-BE49-F238E27FC236}">
                <a16:creationId xmlns:a16="http://schemas.microsoft.com/office/drawing/2014/main" id="{C2E45D5D-AC22-BE05-FCF5-60A57193F9A9}"/>
              </a:ext>
            </a:extLst>
          </p:cNvPr>
          <p:cNvSpPr txBox="1"/>
          <p:nvPr/>
        </p:nvSpPr>
        <p:spPr>
          <a:xfrm>
            <a:off x="549239" y="1898846"/>
            <a:ext cx="14464527" cy="769441"/>
          </a:xfrm>
          <a:prstGeom prst="rect">
            <a:avLst/>
          </a:prstGeom>
          <a:noFill/>
        </p:spPr>
        <p:txBody>
          <a:bodyPr wrap="square" rtlCol="0">
            <a:spAutoFit/>
          </a:bodyPr>
          <a:lstStyle/>
          <a:p>
            <a:r>
              <a:rPr lang="en-US" sz="4400" b="1" dirty="0"/>
              <a:t>Mapping from 2D image to 3D voxel </a:t>
            </a:r>
          </a:p>
        </p:txBody>
      </p:sp>
      <p:pic>
        <p:nvPicPr>
          <p:cNvPr id="6" name="Picture 5">
            <a:extLst>
              <a:ext uri="{FF2B5EF4-FFF2-40B4-BE49-F238E27FC236}">
                <a16:creationId xmlns:a16="http://schemas.microsoft.com/office/drawing/2014/main" id="{8E148B94-263E-3EBB-1F53-807B8390CF39}"/>
              </a:ext>
            </a:extLst>
          </p:cNvPr>
          <p:cNvPicPr>
            <a:picLocks noChangeAspect="1"/>
          </p:cNvPicPr>
          <p:nvPr/>
        </p:nvPicPr>
        <p:blipFill>
          <a:blip r:embed="rId3"/>
          <a:stretch>
            <a:fillRect/>
          </a:stretch>
        </p:blipFill>
        <p:spPr>
          <a:xfrm>
            <a:off x="549239" y="2971117"/>
            <a:ext cx="18094361" cy="3835386"/>
          </a:xfrm>
          <a:prstGeom prst="rect">
            <a:avLst/>
          </a:prstGeom>
        </p:spPr>
      </p:pic>
      <p:sp>
        <p:nvSpPr>
          <p:cNvPr id="8" name="TextBox 7">
            <a:extLst>
              <a:ext uri="{FF2B5EF4-FFF2-40B4-BE49-F238E27FC236}">
                <a16:creationId xmlns:a16="http://schemas.microsoft.com/office/drawing/2014/main" id="{A23DA5F2-3F1F-05AF-FAD6-47609B3C9E4F}"/>
              </a:ext>
            </a:extLst>
          </p:cNvPr>
          <p:cNvSpPr txBox="1"/>
          <p:nvPr/>
        </p:nvSpPr>
        <p:spPr>
          <a:xfrm>
            <a:off x="6538894" y="8021836"/>
            <a:ext cx="6115050" cy="646331"/>
          </a:xfrm>
          <a:prstGeom prst="rect">
            <a:avLst/>
          </a:prstGeom>
          <a:noFill/>
        </p:spPr>
        <p:txBody>
          <a:bodyPr wrap="square" rtlCol="0">
            <a:spAutoFit/>
          </a:bodyPr>
          <a:lstStyle/>
          <a:p>
            <a:r>
              <a:rPr lang="en-US" sz="3600" dirty="0"/>
              <a:t>ALTERNATIVE APPROACH?</a:t>
            </a:r>
          </a:p>
        </p:txBody>
      </p:sp>
    </p:spTree>
    <p:extLst>
      <p:ext uri="{BB962C8B-B14F-4D97-AF65-F5344CB8AC3E}">
        <p14:creationId xmlns:p14="http://schemas.microsoft.com/office/powerpoint/2010/main" val="261535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107996"/>
          </a:xfrm>
          <a:prstGeom prst="rect">
            <a:avLst/>
          </a:prstGeom>
          <a:noFill/>
        </p:spPr>
        <p:txBody>
          <a:bodyPr wrap="square" rtlCol="0">
            <a:spAutoFit/>
          </a:bodyPr>
          <a:lstStyle/>
          <a:p>
            <a:pPr algn="ctr"/>
            <a:r>
              <a:rPr lang="en-US" sz="6600" b="1" dirty="0"/>
              <a:t>STAGE – I: FULLY AUTOMATIC 3D POSE SYNTHESIZER</a:t>
            </a:r>
            <a:endParaRPr lang="en-US" sz="4800" b="1" dirty="0"/>
          </a:p>
        </p:txBody>
      </p:sp>
      <p:sp>
        <p:nvSpPr>
          <p:cNvPr id="18" name="TextBox 17">
            <a:extLst>
              <a:ext uri="{FF2B5EF4-FFF2-40B4-BE49-F238E27FC236}">
                <a16:creationId xmlns:a16="http://schemas.microsoft.com/office/drawing/2014/main" id="{C2E45D5D-AC22-BE05-FCF5-60A57193F9A9}"/>
              </a:ext>
            </a:extLst>
          </p:cNvPr>
          <p:cNvSpPr txBox="1"/>
          <p:nvPr/>
        </p:nvSpPr>
        <p:spPr>
          <a:xfrm>
            <a:off x="549239" y="1898846"/>
            <a:ext cx="14464527" cy="769441"/>
          </a:xfrm>
          <a:prstGeom prst="rect">
            <a:avLst/>
          </a:prstGeom>
          <a:noFill/>
        </p:spPr>
        <p:txBody>
          <a:bodyPr wrap="square" rtlCol="0">
            <a:spAutoFit/>
          </a:bodyPr>
          <a:lstStyle/>
          <a:p>
            <a:r>
              <a:rPr lang="en-US" sz="4400" b="1" dirty="0"/>
              <a:t>3D pose adjustments</a:t>
            </a:r>
          </a:p>
        </p:txBody>
      </p:sp>
      <p:pic>
        <p:nvPicPr>
          <p:cNvPr id="4" name="Picture 3">
            <a:extLst>
              <a:ext uri="{FF2B5EF4-FFF2-40B4-BE49-F238E27FC236}">
                <a16:creationId xmlns:a16="http://schemas.microsoft.com/office/drawing/2014/main" id="{7F4C490E-B5BA-5BF3-D963-9B15A36181CE}"/>
              </a:ext>
            </a:extLst>
          </p:cNvPr>
          <p:cNvPicPr>
            <a:picLocks noChangeAspect="1"/>
          </p:cNvPicPr>
          <p:nvPr/>
        </p:nvPicPr>
        <p:blipFill>
          <a:blip r:embed="rId3"/>
          <a:stretch>
            <a:fillRect/>
          </a:stretch>
        </p:blipFill>
        <p:spPr>
          <a:xfrm>
            <a:off x="419174" y="3274414"/>
            <a:ext cx="5562452" cy="4144572"/>
          </a:xfrm>
          <a:prstGeom prst="rect">
            <a:avLst/>
          </a:prstGeom>
        </p:spPr>
      </p:pic>
      <p:pic>
        <p:nvPicPr>
          <p:cNvPr id="5" name="Picture 4">
            <a:extLst>
              <a:ext uri="{FF2B5EF4-FFF2-40B4-BE49-F238E27FC236}">
                <a16:creationId xmlns:a16="http://schemas.microsoft.com/office/drawing/2014/main" id="{CD8BAB6C-6748-76FA-F722-AE7FE9AD1C2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400800" y="3058092"/>
            <a:ext cx="12550150" cy="4769839"/>
          </a:xfrm>
          <a:prstGeom prst="rect">
            <a:avLst/>
          </a:prstGeom>
        </p:spPr>
      </p:pic>
    </p:spTree>
    <p:extLst>
      <p:ext uri="{BB962C8B-B14F-4D97-AF65-F5344CB8AC3E}">
        <p14:creationId xmlns:p14="http://schemas.microsoft.com/office/powerpoint/2010/main" val="292525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107996"/>
          </a:xfrm>
          <a:prstGeom prst="rect">
            <a:avLst/>
          </a:prstGeom>
          <a:noFill/>
        </p:spPr>
        <p:txBody>
          <a:bodyPr wrap="square" rtlCol="0">
            <a:spAutoFit/>
          </a:bodyPr>
          <a:lstStyle/>
          <a:p>
            <a:pPr algn="ctr"/>
            <a:r>
              <a:rPr lang="en-US" sz="6600" b="1" dirty="0"/>
              <a:t>STAGE – I: FULLY AUTOMATIC 3D POSE SYNTHESIZER</a:t>
            </a:r>
            <a:endParaRPr lang="en-US" sz="4800" b="1" dirty="0"/>
          </a:p>
        </p:txBody>
      </p:sp>
      <p:sp>
        <p:nvSpPr>
          <p:cNvPr id="18" name="TextBox 17">
            <a:extLst>
              <a:ext uri="{FF2B5EF4-FFF2-40B4-BE49-F238E27FC236}">
                <a16:creationId xmlns:a16="http://schemas.microsoft.com/office/drawing/2014/main" id="{C2E45D5D-AC22-BE05-FCF5-60A57193F9A9}"/>
              </a:ext>
            </a:extLst>
          </p:cNvPr>
          <p:cNvSpPr txBox="1"/>
          <p:nvPr/>
        </p:nvSpPr>
        <p:spPr>
          <a:xfrm>
            <a:off x="549238" y="1366031"/>
            <a:ext cx="18461073" cy="923330"/>
          </a:xfrm>
          <a:prstGeom prst="rect">
            <a:avLst/>
          </a:prstGeom>
          <a:noFill/>
        </p:spPr>
        <p:txBody>
          <a:bodyPr wrap="square" rtlCol="0">
            <a:spAutoFit/>
          </a:bodyPr>
          <a:lstStyle/>
          <a:p>
            <a:pPr algn="ctr"/>
            <a:r>
              <a:rPr lang="en-US" sz="5400" b="1" dirty="0"/>
              <a:t>Constraints [3]:</a:t>
            </a:r>
          </a:p>
        </p:txBody>
      </p:sp>
      <p:sp>
        <p:nvSpPr>
          <p:cNvPr id="2" name="TextBox 1">
            <a:extLst>
              <a:ext uri="{FF2B5EF4-FFF2-40B4-BE49-F238E27FC236}">
                <a16:creationId xmlns:a16="http://schemas.microsoft.com/office/drawing/2014/main" id="{18A5918D-C4E0-64AA-6BE7-B1BB072CBEDD}"/>
              </a:ext>
            </a:extLst>
          </p:cNvPr>
          <p:cNvSpPr txBox="1"/>
          <p:nvPr/>
        </p:nvSpPr>
        <p:spPr>
          <a:xfrm>
            <a:off x="549238" y="2993500"/>
            <a:ext cx="14464527" cy="1446550"/>
          </a:xfrm>
          <a:prstGeom prst="rect">
            <a:avLst/>
          </a:prstGeom>
          <a:noFill/>
        </p:spPr>
        <p:txBody>
          <a:bodyPr wrap="square" rtlCol="0">
            <a:spAutoFit/>
          </a:bodyPr>
          <a:lstStyle/>
          <a:p>
            <a:r>
              <a:rPr lang="en-US" sz="4400" b="1" dirty="0"/>
              <a:t>Free space constraint: </a:t>
            </a:r>
            <a:r>
              <a:rPr lang="en-US" sz="4400" dirty="0"/>
              <a:t>No human body part can intersect with any object in the scene</a:t>
            </a:r>
            <a:endParaRPr lang="en-US" sz="4400" b="1" dirty="0"/>
          </a:p>
        </p:txBody>
      </p:sp>
      <p:sp>
        <p:nvSpPr>
          <p:cNvPr id="6" name="TextBox 5">
            <a:extLst>
              <a:ext uri="{FF2B5EF4-FFF2-40B4-BE49-F238E27FC236}">
                <a16:creationId xmlns:a16="http://schemas.microsoft.com/office/drawing/2014/main" id="{1B4748D4-33BB-3F0E-7884-CD89C343D228}"/>
              </a:ext>
            </a:extLst>
          </p:cNvPr>
          <p:cNvSpPr txBox="1"/>
          <p:nvPr/>
        </p:nvSpPr>
        <p:spPr>
          <a:xfrm>
            <a:off x="549238" y="4590951"/>
            <a:ext cx="14464527" cy="1446550"/>
          </a:xfrm>
          <a:prstGeom prst="rect">
            <a:avLst/>
          </a:prstGeom>
          <a:noFill/>
        </p:spPr>
        <p:txBody>
          <a:bodyPr wrap="square" rtlCol="0">
            <a:spAutoFit/>
          </a:bodyPr>
          <a:lstStyle/>
          <a:p>
            <a:r>
              <a:rPr lang="en-US" sz="4400" dirty="0"/>
              <a:t>3D correlation between pose and a voxel representation of the scene</a:t>
            </a:r>
          </a:p>
        </p:txBody>
      </p:sp>
      <p:sp>
        <p:nvSpPr>
          <p:cNvPr id="8" name="TextBox 7">
            <a:extLst>
              <a:ext uri="{FF2B5EF4-FFF2-40B4-BE49-F238E27FC236}">
                <a16:creationId xmlns:a16="http://schemas.microsoft.com/office/drawing/2014/main" id="{B561A95C-B4B9-55BF-ABFA-AB036A7D5780}"/>
              </a:ext>
            </a:extLst>
          </p:cNvPr>
          <p:cNvSpPr txBox="1"/>
          <p:nvPr/>
        </p:nvSpPr>
        <p:spPr>
          <a:xfrm>
            <a:off x="549238" y="8023242"/>
            <a:ext cx="18054776" cy="1446550"/>
          </a:xfrm>
          <a:prstGeom prst="rect">
            <a:avLst/>
          </a:prstGeom>
          <a:noFill/>
        </p:spPr>
        <p:txBody>
          <a:bodyPr wrap="square" rtlCol="0">
            <a:spAutoFit/>
          </a:bodyPr>
          <a:lstStyle/>
          <a:p>
            <a:r>
              <a:rPr lang="en-US" sz="4400" b="1" dirty="0"/>
              <a:t>Note: </a:t>
            </a:r>
            <a:r>
              <a:rPr lang="en-US" sz="4400" dirty="0"/>
              <a:t>Necessary contacts between humans and objects (for sitting or standing) should be considered – Mask specific body parts</a:t>
            </a:r>
            <a:endParaRPr lang="en-US" sz="4400" b="1" dirty="0"/>
          </a:p>
        </p:txBody>
      </p:sp>
      <p:pic>
        <p:nvPicPr>
          <p:cNvPr id="12" name="Picture 11">
            <a:extLst>
              <a:ext uri="{FF2B5EF4-FFF2-40B4-BE49-F238E27FC236}">
                <a16:creationId xmlns:a16="http://schemas.microsoft.com/office/drawing/2014/main" id="{66D675DF-8B09-3B78-D9C7-AF564847DE07}"/>
              </a:ext>
            </a:extLst>
          </p:cNvPr>
          <p:cNvPicPr>
            <a:picLocks noChangeAspect="1"/>
          </p:cNvPicPr>
          <p:nvPr/>
        </p:nvPicPr>
        <p:blipFill>
          <a:blip r:embed="rId3"/>
          <a:stretch>
            <a:fillRect/>
          </a:stretch>
        </p:blipFill>
        <p:spPr>
          <a:xfrm>
            <a:off x="2604986" y="6370625"/>
            <a:ext cx="3104031" cy="1087199"/>
          </a:xfrm>
          <a:prstGeom prst="rect">
            <a:avLst/>
          </a:prstGeom>
          <a:ln>
            <a:solidFill>
              <a:schemeClr val="tx1"/>
            </a:solidFill>
          </a:ln>
        </p:spPr>
      </p:pic>
      <p:cxnSp>
        <p:nvCxnSpPr>
          <p:cNvPr id="21" name="Straight Arrow Connector 20">
            <a:extLst>
              <a:ext uri="{FF2B5EF4-FFF2-40B4-BE49-F238E27FC236}">
                <a16:creationId xmlns:a16="http://schemas.microsoft.com/office/drawing/2014/main" id="{8EAA215B-D770-AE0D-F4EB-BCD0CD747F6F}"/>
              </a:ext>
            </a:extLst>
          </p:cNvPr>
          <p:cNvCxnSpPr>
            <a:cxnSpLocks/>
          </p:cNvCxnSpPr>
          <p:nvPr/>
        </p:nvCxnSpPr>
        <p:spPr>
          <a:xfrm flipH="1">
            <a:off x="5709017" y="6880153"/>
            <a:ext cx="3796139" cy="340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9279095-DDFC-D613-1693-C390A63F0D3D}"/>
              </a:ext>
            </a:extLst>
          </p:cNvPr>
          <p:cNvSpPr txBox="1"/>
          <p:nvPr/>
        </p:nvSpPr>
        <p:spPr>
          <a:xfrm>
            <a:off x="9505156" y="6602919"/>
            <a:ext cx="2846260" cy="523220"/>
          </a:xfrm>
          <a:prstGeom prst="rect">
            <a:avLst/>
          </a:prstGeom>
          <a:noFill/>
        </p:spPr>
        <p:txBody>
          <a:bodyPr wrap="square" rtlCol="0">
            <a:spAutoFit/>
          </a:bodyPr>
          <a:lstStyle/>
          <a:p>
            <a:r>
              <a:rPr lang="en-US" sz="2800" b="1" dirty="0"/>
              <a:t>Correlation score</a:t>
            </a:r>
          </a:p>
        </p:txBody>
      </p:sp>
      <p:sp>
        <p:nvSpPr>
          <p:cNvPr id="25" name="TextBox 24">
            <a:extLst>
              <a:ext uri="{FF2B5EF4-FFF2-40B4-BE49-F238E27FC236}">
                <a16:creationId xmlns:a16="http://schemas.microsoft.com/office/drawing/2014/main" id="{3C47F0E4-72D3-793E-AE05-6F1621979488}"/>
              </a:ext>
            </a:extLst>
          </p:cNvPr>
          <p:cNvSpPr txBox="1"/>
          <p:nvPr/>
        </p:nvSpPr>
        <p:spPr>
          <a:xfrm>
            <a:off x="549238" y="9986751"/>
            <a:ext cx="14867949" cy="369332"/>
          </a:xfrm>
          <a:prstGeom prst="rect">
            <a:avLst/>
          </a:prstGeom>
          <a:noFill/>
        </p:spPr>
        <p:txBody>
          <a:bodyPr wrap="square">
            <a:spAutoFit/>
          </a:bodyPr>
          <a:lstStyle/>
          <a:p>
            <a:r>
              <a:rPr lang="en-US" dirty="0"/>
              <a:t>[3] A. Gupta et al. From 3D scene geometry to human workspace</a:t>
            </a:r>
            <a:endParaRPr lang="en-US" sz="1800" dirty="0"/>
          </a:p>
        </p:txBody>
      </p:sp>
    </p:spTree>
    <p:extLst>
      <p:ext uri="{BB962C8B-B14F-4D97-AF65-F5344CB8AC3E}">
        <p14:creationId xmlns:p14="http://schemas.microsoft.com/office/powerpoint/2010/main" val="46739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107996"/>
          </a:xfrm>
          <a:prstGeom prst="rect">
            <a:avLst/>
          </a:prstGeom>
          <a:noFill/>
        </p:spPr>
        <p:txBody>
          <a:bodyPr wrap="square" rtlCol="0">
            <a:spAutoFit/>
          </a:bodyPr>
          <a:lstStyle/>
          <a:p>
            <a:pPr algn="ctr"/>
            <a:r>
              <a:rPr lang="en-US" sz="6600" b="1" dirty="0"/>
              <a:t>STAGE – I: FULLY AUTOMATIC 3D POSE SYNTHESIZER</a:t>
            </a:r>
            <a:endParaRPr lang="en-US" sz="4800" b="1" dirty="0"/>
          </a:p>
        </p:txBody>
      </p:sp>
      <p:sp>
        <p:nvSpPr>
          <p:cNvPr id="18" name="TextBox 17">
            <a:extLst>
              <a:ext uri="{FF2B5EF4-FFF2-40B4-BE49-F238E27FC236}">
                <a16:creationId xmlns:a16="http://schemas.microsoft.com/office/drawing/2014/main" id="{C2E45D5D-AC22-BE05-FCF5-60A57193F9A9}"/>
              </a:ext>
            </a:extLst>
          </p:cNvPr>
          <p:cNvSpPr txBox="1"/>
          <p:nvPr/>
        </p:nvSpPr>
        <p:spPr>
          <a:xfrm>
            <a:off x="549240" y="1346974"/>
            <a:ext cx="18461073" cy="923330"/>
          </a:xfrm>
          <a:prstGeom prst="rect">
            <a:avLst/>
          </a:prstGeom>
          <a:noFill/>
        </p:spPr>
        <p:txBody>
          <a:bodyPr wrap="square" rtlCol="0">
            <a:spAutoFit/>
          </a:bodyPr>
          <a:lstStyle/>
          <a:p>
            <a:pPr algn="ctr"/>
            <a:r>
              <a:rPr lang="en-US" sz="5400" b="1" dirty="0"/>
              <a:t>Constraints:</a:t>
            </a:r>
          </a:p>
        </p:txBody>
      </p:sp>
      <p:sp>
        <p:nvSpPr>
          <p:cNvPr id="2" name="TextBox 1">
            <a:extLst>
              <a:ext uri="{FF2B5EF4-FFF2-40B4-BE49-F238E27FC236}">
                <a16:creationId xmlns:a16="http://schemas.microsoft.com/office/drawing/2014/main" id="{18A5918D-C4E0-64AA-6BE7-B1BB072CBEDD}"/>
              </a:ext>
            </a:extLst>
          </p:cNvPr>
          <p:cNvSpPr txBox="1"/>
          <p:nvPr/>
        </p:nvSpPr>
        <p:spPr>
          <a:xfrm>
            <a:off x="549240" y="2546588"/>
            <a:ext cx="17484762" cy="6863417"/>
          </a:xfrm>
          <a:prstGeom prst="rect">
            <a:avLst/>
          </a:prstGeom>
          <a:noFill/>
        </p:spPr>
        <p:txBody>
          <a:bodyPr wrap="square" rtlCol="0">
            <a:spAutoFit/>
          </a:bodyPr>
          <a:lstStyle/>
          <a:p>
            <a:r>
              <a:rPr lang="en-US" sz="4400" b="1" dirty="0"/>
              <a:t>Support constraint: </a:t>
            </a:r>
            <a:r>
              <a:rPr lang="en-US" sz="4400" dirty="0"/>
              <a:t>Human pose should be supported by a surface</a:t>
            </a:r>
          </a:p>
          <a:p>
            <a:endParaRPr lang="en-US" sz="4400" dirty="0"/>
          </a:p>
          <a:p>
            <a:pPr marL="742950" indent="-742950">
              <a:buAutoNum type="arabicParenR"/>
            </a:pPr>
            <a:r>
              <a:rPr lang="en-US" sz="4400" dirty="0">
                <a:solidFill>
                  <a:srgbClr val="FF0000"/>
                </a:solidFill>
              </a:rPr>
              <a:t>Between the scene voxels and 3D gaussian kernel: Detect all affordable surfaces in the room</a:t>
            </a:r>
          </a:p>
          <a:p>
            <a:pPr marL="742950" indent="-742950">
              <a:buAutoNum type="arabicParenR"/>
            </a:pPr>
            <a:endParaRPr lang="en-US" sz="4400" dirty="0"/>
          </a:p>
          <a:p>
            <a:pPr marL="742950" indent="-742950">
              <a:buAutoNum type="arabicParenR"/>
            </a:pPr>
            <a:endParaRPr lang="en-US" sz="4400" dirty="0"/>
          </a:p>
          <a:p>
            <a:pPr marL="742950" indent="-742950">
              <a:buAutoNum type="arabicParenR"/>
            </a:pPr>
            <a:endParaRPr lang="en-US" sz="4400" dirty="0"/>
          </a:p>
          <a:p>
            <a:pPr marL="742950" indent="-742950">
              <a:buAutoNum type="arabicParenR"/>
            </a:pPr>
            <a:endParaRPr lang="en-US" sz="4400" dirty="0"/>
          </a:p>
          <a:p>
            <a:pPr marL="742950" indent="-742950">
              <a:buAutoNum type="arabicParenR"/>
            </a:pPr>
            <a:endParaRPr lang="en-US" sz="4400" dirty="0"/>
          </a:p>
          <a:p>
            <a:pPr marL="742950" indent="-742950">
              <a:buAutoNum type="arabicParenR"/>
            </a:pPr>
            <a:r>
              <a:rPr lang="en-US" sz="4400" dirty="0">
                <a:solidFill>
                  <a:srgbClr val="00B050"/>
                </a:solidFill>
              </a:rPr>
              <a:t>Between 3D pose and all affordable surfaces</a:t>
            </a:r>
          </a:p>
        </p:txBody>
      </p:sp>
      <p:pic>
        <p:nvPicPr>
          <p:cNvPr id="5" name="Picture 4">
            <a:extLst>
              <a:ext uri="{FF2B5EF4-FFF2-40B4-BE49-F238E27FC236}">
                <a16:creationId xmlns:a16="http://schemas.microsoft.com/office/drawing/2014/main" id="{FE0C7F5E-C887-660E-08B3-FA0DC34C0FB4}"/>
              </a:ext>
            </a:extLst>
          </p:cNvPr>
          <p:cNvPicPr>
            <a:picLocks noChangeAspect="1"/>
          </p:cNvPicPr>
          <p:nvPr/>
        </p:nvPicPr>
        <p:blipFill rotWithShape="1">
          <a:blip r:embed="rId3"/>
          <a:srcRect t="50451" r="53782" b="12465"/>
          <a:stretch/>
        </p:blipFill>
        <p:spPr>
          <a:xfrm>
            <a:off x="-1" y="5346701"/>
            <a:ext cx="11029951" cy="3346426"/>
          </a:xfrm>
          <a:prstGeom prst="rect">
            <a:avLst/>
          </a:prstGeom>
        </p:spPr>
      </p:pic>
    </p:spTree>
    <p:extLst>
      <p:ext uri="{BB962C8B-B14F-4D97-AF65-F5344CB8AC3E}">
        <p14:creationId xmlns:p14="http://schemas.microsoft.com/office/powerpoint/2010/main" val="1091601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107996"/>
          </a:xfrm>
          <a:prstGeom prst="rect">
            <a:avLst/>
          </a:prstGeom>
          <a:noFill/>
        </p:spPr>
        <p:txBody>
          <a:bodyPr wrap="square" rtlCol="0">
            <a:spAutoFit/>
          </a:bodyPr>
          <a:lstStyle/>
          <a:p>
            <a:pPr algn="ctr"/>
            <a:r>
              <a:rPr lang="en-US" sz="6600" b="1" dirty="0"/>
              <a:t>STAGE – I: FULLY AUTOMATIC 3D POSE SYNTHESIZER</a:t>
            </a:r>
            <a:endParaRPr lang="en-US" sz="4800" b="1" dirty="0"/>
          </a:p>
        </p:txBody>
      </p:sp>
      <p:sp>
        <p:nvSpPr>
          <p:cNvPr id="18" name="TextBox 17">
            <a:extLst>
              <a:ext uri="{FF2B5EF4-FFF2-40B4-BE49-F238E27FC236}">
                <a16:creationId xmlns:a16="http://schemas.microsoft.com/office/drawing/2014/main" id="{C2E45D5D-AC22-BE05-FCF5-60A57193F9A9}"/>
              </a:ext>
            </a:extLst>
          </p:cNvPr>
          <p:cNvSpPr txBox="1"/>
          <p:nvPr/>
        </p:nvSpPr>
        <p:spPr>
          <a:xfrm>
            <a:off x="549240" y="1346974"/>
            <a:ext cx="18461073" cy="923330"/>
          </a:xfrm>
          <a:prstGeom prst="rect">
            <a:avLst/>
          </a:prstGeom>
          <a:noFill/>
        </p:spPr>
        <p:txBody>
          <a:bodyPr wrap="square" rtlCol="0">
            <a:spAutoFit/>
          </a:bodyPr>
          <a:lstStyle/>
          <a:p>
            <a:pPr algn="ctr"/>
            <a:r>
              <a:rPr lang="en-US" sz="5400" b="1" dirty="0"/>
              <a:t>Constraints:</a:t>
            </a:r>
          </a:p>
        </p:txBody>
      </p:sp>
      <p:sp>
        <p:nvSpPr>
          <p:cNvPr id="2" name="TextBox 1">
            <a:extLst>
              <a:ext uri="{FF2B5EF4-FFF2-40B4-BE49-F238E27FC236}">
                <a16:creationId xmlns:a16="http://schemas.microsoft.com/office/drawing/2014/main" id="{18A5918D-C4E0-64AA-6BE7-B1BB072CBEDD}"/>
              </a:ext>
            </a:extLst>
          </p:cNvPr>
          <p:cNvSpPr txBox="1"/>
          <p:nvPr/>
        </p:nvSpPr>
        <p:spPr>
          <a:xfrm>
            <a:off x="549240" y="2546588"/>
            <a:ext cx="17484762" cy="2123658"/>
          </a:xfrm>
          <a:prstGeom prst="rect">
            <a:avLst/>
          </a:prstGeom>
          <a:noFill/>
        </p:spPr>
        <p:txBody>
          <a:bodyPr wrap="square" rtlCol="0">
            <a:spAutoFit/>
          </a:bodyPr>
          <a:lstStyle/>
          <a:p>
            <a:r>
              <a:rPr lang="en-US" sz="4400" b="1" dirty="0"/>
              <a:t>Support constraint: </a:t>
            </a:r>
            <a:r>
              <a:rPr lang="en-US" sz="4400" dirty="0"/>
              <a:t>Human pose should be supported by a surface</a:t>
            </a:r>
          </a:p>
          <a:p>
            <a:pPr marL="742950" indent="-742950">
              <a:buFont typeface="+mj-lt"/>
              <a:buAutoNum type="arabicParenR" startAt="2"/>
            </a:pPr>
            <a:r>
              <a:rPr lang="en-US" sz="4400" dirty="0">
                <a:solidFill>
                  <a:srgbClr val="00B050"/>
                </a:solidFill>
              </a:rPr>
              <a:t>Between 3D pose and all affordable surfaces</a:t>
            </a:r>
          </a:p>
          <a:p>
            <a:r>
              <a:rPr lang="en-US" sz="4400" dirty="0">
                <a:solidFill>
                  <a:srgbClr val="00B050"/>
                </a:solidFill>
              </a:rPr>
              <a:t>- </a:t>
            </a:r>
            <a:r>
              <a:rPr lang="en-US" sz="4400" dirty="0"/>
              <a:t>Adjust to the “best location”</a:t>
            </a:r>
          </a:p>
        </p:txBody>
      </p:sp>
      <p:sp>
        <p:nvSpPr>
          <p:cNvPr id="4" name="TextBox 3">
            <a:extLst>
              <a:ext uri="{FF2B5EF4-FFF2-40B4-BE49-F238E27FC236}">
                <a16:creationId xmlns:a16="http://schemas.microsoft.com/office/drawing/2014/main" id="{26D2AFB1-E2A9-1928-559B-B47EEB43E7E6}"/>
              </a:ext>
            </a:extLst>
          </p:cNvPr>
          <p:cNvSpPr txBox="1"/>
          <p:nvPr/>
        </p:nvSpPr>
        <p:spPr>
          <a:xfrm>
            <a:off x="762775" y="5012051"/>
            <a:ext cx="17484762" cy="769441"/>
          </a:xfrm>
          <a:prstGeom prst="rect">
            <a:avLst/>
          </a:prstGeom>
          <a:noFill/>
        </p:spPr>
        <p:txBody>
          <a:bodyPr wrap="square" rtlCol="0">
            <a:spAutoFit/>
          </a:bodyPr>
          <a:lstStyle/>
          <a:p>
            <a:r>
              <a:rPr lang="en-US" sz="4400" b="1" dirty="0"/>
              <a:t>Location obtained </a:t>
            </a:r>
            <a:r>
              <a:rPr lang="en-US" sz="4400" dirty="0"/>
              <a:t>by localizing point with maximum correlation score (R</a:t>
            </a:r>
            <a:r>
              <a:rPr lang="en-US" sz="4400" baseline="-25000" dirty="0"/>
              <a:t>s</a:t>
            </a:r>
            <a:r>
              <a:rPr lang="en-US" sz="4400" dirty="0"/>
              <a:t>)</a:t>
            </a:r>
          </a:p>
        </p:txBody>
      </p:sp>
      <p:pic>
        <p:nvPicPr>
          <p:cNvPr id="12" name="Picture 11">
            <a:extLst>
              <a:ext uri="{FF2B5EF4-FFF2-40B4-BE49-F238E27FC236}">
                <a16:creationId xmlns:a16="http://schemas.microsoft.com/office/drawing/2014/main" id="{350F91A6-080E-364C-772C-F73B20B3A00A}"/>
              </a:ext>
            </a:extLst>
          </p:cNvPr>
          <p:cNvPicPr>
            <a:picLocks noChangeAspect="1"/>
          </p:cNvPicPr>
          <p:nvPr/>
        </p:nvPicPr>
        <p:blipFill>
          <a:blip r:embed="rId3"/>
          <a:stretch>
            <a:fillRect/>
          </a:stretch>
        </p:blipFill>
        <p:spPr>
          <a:xfrm>
            <a:off x="6937810" y="6113383"/>
            <a:ext cx="5134692" cy="1247949"/>
          </a:xfrm>
          <a:prstGeom prst="rect">
            <a:avLst/>
          </a:prstGeom>
          <a:ln>
            <a:solidFill>
              <a:schemeClr val="tx1"/>
            </a:solidFill>
          </a:ln>
        </p:spPr>
      </p:pic>
    </p:spTree>
    <p:extLst>
      <p:ext uri="{BB962C8B-B14F-4D97-AF65-F5344CB8AC3E}">
        <p14:creationId xmlns:p14="http://schemas.microsoft.com/office/powerpoint/2010/main" val="2072343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107996"/>
          </a:xfrm>
          <a:prstGeom prst="rect">
            <a:avLst/>
          </a:prstGeom>
          <a:noFill/>
        </p:spPr>
        <p:txBody>
          <a:bodyPr wrap="square" rtlCol="0">
            <a:spAutoFit/>
          </a:bodyPr>
          <a:lstStyle/>
          <a:p>
            <a:pPr algn="ctr"/>
            <a:r>
              <a:rPr lang="en-US" sz="6600" b="1" dirty="0"/>
              <a:t>STAGE – I: FULLY AUTOMATIC 3D POSE SYNTHESIZER</a:t>
            </a:r>
            <a:endParaRPr lang="en-US" sz="4800" b="1" dirty="0"/>
          </a:p>
        </p:txBody>
      </p:sp>
      <p:sp>
        <p:nvSpPr>
          <p:cNvPr id="18" name="TextBox 17">
            <a:extLst>
              <a:ext uri="{FF2B5EF4-FFF2-40B4-BE49-F238E27FC236}">
                <a16:creationId xmlns:a16="http://schemas.microsoft.com/office/drawing/2014/main" id="{C2E45D5D-AC22-BE05-FCF5-60A57193F9A9}"/>
              </a:ext>
            </a:extLst>
          </p:cNvPr>
          <p:cNvSpPr txBox="1"/>
          <p:nvPr/>
        </p:nvSpPr>
        <p:spPr>
          <a:xfrm>
            <a:off x="549240" y="1694994"/>
            <a:ext cx="18461073" cy="923330"/>
          </a:xfrm>
          <a:prstGeom prst="rect">
            <a:avLst/>
          </a:prstGeom>
          <a:noFill/>
        </p:spPr>
        <p:txBody>
          <a:bodyPr wrap="square" rtlCol="0">
            <a:spAutoFit/>
          </a:bodyPr>
          <a:lstStyle/>
          <a:p>
            <a:pPr algn="ctr"/>
            <a:r>
              <a:rPr lang="en-US" sz="5400" b="1" dirty="0"/>
              <a:t>Constraints:</a:t>
            </a:r>
          </a:p>
        </p:txBody>
      </p:sp>
      <p:pic>
        <p:nvPicPr>
          <p:cNvPr id="5" name="Picture 4">
            <a:extLst>
              <a:ext uri="{FF2B5EF4-FFF2-40B4-BE49-F238E27FC236}">
                <a16:creationId xmlns:a16="http://schemas.microsoft.com/office/drawing/2014/main" id="{FE0C7F5E-C887-660E-08B3-FA0DC34C0FB4}"/>
              </a:ext>
            </a:extLst>
          </p:cNvPr>
          <p:cNvPicPr>
            <a:picLocks noChangeAspect="1"/>
          </p:cNvPicPr>
          <p:nvPr/>
        </p:nvPicPr>
        <p:blipFill>
          <a:blip r:embed="rId3"/>
          <a:stretch>
            <a:fillRect/>
          </a:stretch>
        </p:blipFill>
        <p:spPr>
          <a:xfrm>
            <a:off x="549239" y="2897755"/>
            <a:ext cx="18128785" cy="6855051"/>
          </a:xfrm>
          <a:prstGeom prst="rect">
            <a:avLst/>
          </a:prstGeom>
        </p:spPr>
      </p:pic>
      <p:sp>
        <p:nvSpPr>
          <p:cNvPr id="4" name="Rectangle 3">
            <a:extLst>
              <a:ext uri="{FF2B5EF4-FFF2-40B4-BE49-F238E27FC236}">
                <a16:creationId xmlns:a16="http://schemas.microsoft.com/office/drawing/2014/main" id="{EA1DF3A0-7DD5-D0F1-412F-ABAFCF7A2BE7}"/>
              </a:ext>
            </a:extLst>
          </p:cNvPr>
          <p:cNvSpPr/>
          <p:nvPr/>
        </p:nvSpPr>
        <p:spPr>
          <a:xfrm>
            <a:off x="838200" y="6324600"/>
            <a:ext cx="8001000" cy="3428206"/>
          </a:xfrm>
          <a:prstGeom prst="rect">
            <a:avLst/>
          </a:prstGeom>
          <a:solidFill>
            <a:srgbClr val="009EF3">
              <a:alpha val="17000"/>
            </a:srgbClr>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CAD7EA3D-6E1B-3042-1F68-697661CAFE57}"/>
              </a:ext>
            </a:extLst>
          </p:cNvPr>
          <p:cNvCxnSpPr>
            <a:cxnSpLocks/>
          </p:cNvCxnSpPr>
          <p:nvPr/>
        </p:nvCxnSpPr>
        <p:spPr>
          <a:xfrm flipH="1" flipV="1">
            <a:off x="9277350" y="7543800"/>
            <a:ext cx="893764" cy="1219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F45E835-54E6-3FD2-E58D-2A02FE9A73AC}"/>
              </a:ext>
            </a:extLst>
          </p:cNvPr>
          <p:cNvSpPr txBox="1"/>
          <p:nvPr/>
        </p:nvSpPr>
        <p:spPr>
          <a:xfrm>
            <a:off x="9677400" y="8724900"/>
            <a:ext cx="2179222" cy="369332"/>
          </a:xfrm>
          <a:prstGeom prst="rect">
            <a:avLst/>
          </a:prstGeom>
          <a:noFill/>
          <a:ln>
            <a:solidFill>
              <a:schemeClr val="tx1"/>
            </a:solidFill>
          </a:ln>
        </p:spPr>
        <p:txBody>
          <a:bodyPr wrap="square" rtlCol="0">
            <a:spAutoFit/>
          </a:bodyPr>
          <a:lstStyle/>
          <a:p>
            <a:r>
              <a:rPr lang="en-US" dirty="0"/>
              <a:t>Affordable surface</a:t>
            </a:r>
          </a:p>
        </p:txBody>
      </p:sp>
    </p:spTree>
    <p:extLst>
      <p:ext uri="{BB962C8B-B14F-4D97-AF65-F5344CB8AC3E}">
        <p14:creationId xmlns:p14="http://schemas.microsoft.com/office/powerpoint/2010/main" val="1384057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107996"/>
          </a:xfrm>
          <a:prstGeom prst="rect">
            <a:avLst/>
          </a:prstGeom>
          <a:noFill/>
        </p:spPr>
        <p:txBody>
          <a:bodyPr wrap="square" rtlCol="0">
            <a:spAutoFit/>
          </a:bodyPr>
          <a:lstStyle/>
          <a:p>
            <a:pPr algn="ctr"/>
            <a:r>
              <a:rPr lang="en-US" sz="6600" b="1" dirty="0"/>
              <a:t>STAGE – II: 3D Affordance Generative Model</a:t>
            </a:r>
            <a:endParaRPr lang="en-US" sz="4800" b="1" dirty="0"/>
          </a:p>
        </p:txBody>
      </p:sp>
      <p:sp>
        <p:nvSpPr>
          <p:cNvPr id="6" name="TextBox 5">
            <a:extLst>
              <a:ext uri="{FF2B5EF4-FFF2-40B4-BE49-F238E27FC236}">
                <a16:creationId xmlns:a16="http://schemas.microsoft.com/office/drawing/2014/main" id="{63A6BE74-DD2C-8CD9-8F01-3321B471233B}"/>
              </a:ext>
            </a:extLst>
          </p:cNvPr>
          <p:cNvSpPr txBox="1"/>
          <p:nvPr/>
        </p:nvSpPr>
        <p:spPr>
          <a:xfrm>
            <a:off x="838348" y="2010087"/>
            <a:ext cx="17297252" cy="646331"/>
          </a:xfrm>
          <a:prstGeom prst="rect">
            <a:avLst/>
          </a:prstGeom>
          <a:noFill/>
        </p:spPr>
        <p:txBody>
          <a:bodyPr wrap="square">
            <a:spAutoFit/>
          </a:bodyPr>
          <a:lstStyle/>
          <a:p>
            <a:r>
              <a:rPr lang="en-US" sz="3600" b="1" dirty="0"/>
              <a:t>Objective: </a:t>
            </a:r>
            <a:r>
              <a:rPr lang="en-US" sz="3600" dirty="0"/>
              <a:t>Using the dataset, train a data-driven and end-to-end 3D pose prediction model</a:t>
            </a:r>
          </a:p>
        </p:txBody>
      </p:sp>
      <p:sp>
        <p:nvSpPr>
          <p:cNvPr id="10" name="TextBox 9">
            <a:extLst>
              <a:ext uri="{FF2B5EF4-FFF2-40B4-BE49-F238E27FC236}">
                <a16:creationId xmlns:a16="http://schemas.microsoft.com/office/drawing/2014/main" id="{C1BFBAE4-BB17-BBBF-5B97-2AE89518492E}"/>
              </a:ext>
            </a:extLst>
          </p:cNvPr>
          <p:cNvSpPr txBox="1"/>
          <p:nvPr/>
        </p:nvSpPr>
        <p:spPr>
          <a:xfrm>
            <a:off x="838348" y="3053706"/>
            <a:ext cx="17297252" cy="2862322"/>
          </a:xfrm>
          <a:prstGeom prst="rect">
            <a:avLst/>
          </a:prstGeom>
          <a:noFill/>
        </p:spPr>
        <p:txBody>
          <a:bodyPr wrap="square">
            <a:spAutoFit/>
          </a:bodyPr>
          <a:lstStyle/>
          <a:p>
            <a:r>
              <a:rPr lang="en-US" sz="3600" b="1" dirty="0"/>
              <a:t>Human Pose Modeling Parameters:</a:t>
            </a:r>
          </a:p>
          <a:p>
            <a:pPr marL="742950" indent="-742950">
              <a:buAutoNum type="arabicParenR"/>
            </a:pPr>
            <a:r>
              <a:rPr lang="en-US" sz="3600" dirty="0"/>
              <a:t>Scale</a:t>
            </a:r>
          </a:p>
          <a:p>
            <a:pPr marL="742950" indent="-742950">
              <a:buAutoNum type="arabicParenR"/>
            </a:pPr>
            <a:r>
              <a:rPr lang="en-US" sz="3600" dirty="0"/>
              <a:t>Pose</a:t>
            </a:r>
          </a:p>
          <a:p>
            <a:pPr marL="742950" indent="-742950">
              <a:buAutoNum type="arabicParenR"/>
            </a:pPr>
            <a:r>
              <a:rPr lang="en-US" sz="3600" dirty="0"/>
              <a:t>Location</a:t>
            </a:r>
          </a:p>
          <a:p>
            <a:pPr marL="742950" indent="-742950">
              <a:buAutoNum type="arabicParenR"/>
            </a:pPr>
            <a:r>
              <a:rPr lang="en-US" sz="3600" dirty="0"/>
              <a:t>Interactions</a:t>
            </a:r>
          </a:p>
        </p:txBody>
      </p:sp>
      <p:sp>
        <p:nvSpPr>
          <p:cNvPr id="14" name="Right Brace 13">
            <a:extLst>
              <a:ext uri="{FF2B5EF4-FFF2-40B4-BE49-F238E27FC236}">
                <a16:creationId xmlns:a16="http://schemas.microsoft.com/office/drawing/2014/main" id="{62EBDEC2-AC24-64A2-9AA9-AED5081EFCAC}"/>
              </a:ext>
            </a:extLst>
          </p:cNvPr>
          <p:cNvSpPr/>
          <p:nvPr/>
        </p:nvSpPr>
        <p:spPr>
          <a:xfrm>
            <a:off x="4114800" y="3613943"/>
            <a:ext cx="704850" cy="2302085"/>
          </a:xfrm>
          <a:prstGeom prst="rightBrace">
            <a:avLst/>
          </a:prstGeom>
          <a:noFill/>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5A2128CD-388B-43AE-FD50-BF09AC163123}"/>
              </a:ext>
            </a:extLst>
          </p:cNvPr>
          <p:cNvSpPr txBox="1"/>
          <p:nvPr/>
        </p:nvSpPr>
        <p:spPr>
          <a:xfrm>
            <a:off x="4819650" y="4521884"/>
            <a:ext cx="2838450" cy="523220"/>
          </a:xfrm>
          <a:prstGeom prst="rect">
            <a:avLst/>
          </a:prstGeom>
          <a:noFill/>
        </p:spPr>
        <p:txBody>
          <a:bodyPr wrap="square" rtlCol="0">
            <a:spAutoFit/>
          </a:bodyPr>
          <a:lstStyle/>
          <a:p>
            <a:r>
              <a:rPr lang="en-US" sz="2800" dirty="0"/>
              <a:t>Challenging</a:t>
            </a:r>
            <a:endParaRPr lang="en-US" dirty="0"/>
          </a:p>
        </p:txBody>
      </p:sp>
      <p:sp>
        <p:nvSpPr>
          <p:cNvPr id="20" name="TextBox 19">
            <a:extLst>
              <a:ext uri="{FF2B5EF4-FFF2-40B4-BE49-F238E27FC236}">
                <a16:creationId xmlns:a16="http://schemas.microsoft.com/office/drawing/2014/main" id="{C0BAC080-21C3-37A5-74F3-DA1024BA1BF4}"/>
              </a:ext>
            </a:extLst>
          </p:cNvPr>
          <p:cNvSpPr txBox="1"/>
          <p:nvPr/>
        </p:nvSpPr>
        <p:spPr>
          <a:xfrm>
            <a:off x="8856676" y="7518090"/>
            <a:ext cx="9842352" cy="1754326"/>
          </a:xfrm>
          <a:prstGeom prst="rect">
            <a:avLst/>
          </a:prstGeom>
          <a:noFill/>
        </p:spPr>
        <p:txBody>
          <a:bodyPr wrap="square">
            <a:spAutoFit/>
          </a:bodyPr>
          <a:lstStyle/>
          <a:p>
            <a:r>
              <a:rPr lang="en-US" sz="3600" b="1" dirty="0"/>
              <a:t>Proposed approach: </a:t>
            </a:r>
            <a:r>
              <a:rPr lang="en-US" sz="3600" dirty="0"/>
              <a:t>Two jointly-learned sub-tasks</a:t>
            </a:r>
            <a:endParaRPr lang="en-US" sz="3600" b="1" dirty="0"/>
          </a:p>
          <a:p>
            <a:pPr marL="742950" indent="-742950">
              <a:buAutoNum type="arabicParenR"/>
            </a:pPr>
            <a:r>
              <a:rPr lang="en-US" sz="3600" i="1" dirty="0"/>
              <a:t>Where </a:t>
            </a:r>
            <a:r>
              <a:rPr lang="en-US" sz="3600" dirty="0"/>
              <a:t>(localization) module</a:t>
            </a:r>
          </a:p>
          <a:p>
            <a:pPr marL="742950" indent="-742950">
              <a:buAutoNum type="arabicParenR"/>
            </a:pPr>
            <a:r>
              <a:rPr lang="en-US" sz="3600" i="1" dirty="0"/>
              <a:t>What </a:t>
            </a:r>
            <a:r>
              <a:rPr lang="en-US" sz="3600" dirty="0"/>
              <a:t>(pose gesture) module</a:t>
            </a:r>
            <a:endParaRPr lang="en-US" sz="3600" i="1" dirty="0"/>
          </a:p>
        </p:txBody>
      </p:sp>
      <p:sp>
        <p:nvSpPr>
          <p:cNvPr id="21" name="Right Brace 20">
            <a:extLst>
              <a:ext uri="{FF2B5EF4-FFF2-40B4-BE49-F238E27FC236}">
                <a16:creationId xmlns:a16="http://schemas.microsoft.com/office/drawing/2014/main" id="{66DEC33C-E948-A591-BB00-DC1331E3D7FF}"/>
              </a:ext>
            </a:extLst>
          </p:cNvPr>
          <p:cNvSpPr/>
          <p:nvPr/>
        </p:nvSpPr>
        <p:spPr>
          <a:xfrm>
            <a:off x="15635288" y="8251115"/>
            <a:ext cx="352425" cy="1021301"/>
          </a:xfrm>
          <a:prstGeom prst="rightBrace">
            <a:avLst/>
          </a:prstGeom>
          <a:noFill/>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B050"/>
              </a:solidFill>
            </a:endParaRPr>
          </a:p>
        </p:txBody>
      </p:sp>
      <p:sp>
        <p:nvSpPr>
          <p:cNvPr id="22" name="TextBox 21">
            <a:extLst>
              <a:ext uri="{FF2B5EF4-FFF2-40B4-BE49-F238E27FC236}">
                <a16:creationId xmlns:a16="http://schemas.microsoft.com/office/drawing/2014/main" id="{80B52DE7-51CB-C109-977F-2E6EEC354461}"/>
              </a:ext>
            </a:extLst>
          </p:cNvPr>
          <p:cNvSpPr txBox="1"/>
          <p:nvPr/>
        </p:nvSpPr>
        <p:spPr>
          <a:xfrm>
            <a:off x="16171863" y="8500155"/>
            <a:ext cx="2838450" cy="954107"/>
          </a:xfrm>
          <a:prstGeom prst="rect">
            <a:avLst/>
          </a:prstGeom>
          <a:noFill/>
        </p:spPr>
        <p:txBody>
          <a:bodyPr wrap="square" rtlCol="0">
            <a:spAutoFit/>
          </a:bodyPr>
          <a:lstStyle/>
          <a:p>
            <a:r>
              <a:rPr lang="en-US" sz="2800" dirty="0"/>
              <a:t>Comparatively easier</a:t>
            </a:r>
            <a:endParaRPr lang="en-US" dirty="0"/>
          </a:p>
        </p:txBody>
      </p:sp>
      <p:pic>
        <p:nvPicPr>
          <p:cNvPr id="3074" name="Picture 2" descr="X Red Cross Handwritten Stock Illustration - Download Image Now - Letter X,  Cross Shape, Red - iStock">
            <a:extLst>
              <a:ext uri="{FF2B5EF4-FFF2-40B4-BE49-F238E27FC236}">
                <a16:creationId xmlns:a16="http://schemas.microsoft.com/office/drawing/2014/main" id="{5C050345-8A00-B653-B067-FF0A5ACFDEA8}"/>
              </a:ext>
            </a:extLst>
          </p:cNvPr>
          <p:cNvPicPr>
            <a:picLocks noChangeAspect="1" noChangeArrowheads="1"/>
          </p:cNvPicPr>
          <p:nvPr/>
        </p:nvPicPr>
        <p:blipFill>
          <a:blip r:embed="rId3">
            <a:alphaModFix amt="72000"/>
            <a:extLst>
              <a:ext uri="{BEBA8EAE-BF5A-486C-A8C5-ECC9F3942E4B}">
                <a14:imgProps xmlns:a14="http://schemas.microsoft.com/office/drawing/2010/main">
                  <a14:imgLayer r:embed="rId4">
                    <a14:imgEffect>
                      <a14:backgroundRemoval t="5685" b="97158" l="2018" r="95291">
                        <a14:foregroundMark x1="16816" y1="5685" x2="24439" y2="9044"/>
                        <a14:foregroundMark x1="2466" y1="11111" x2="9641" y2="14729"/>
                        <a14:foregroundMark x1="82287" y1="79845" x2="93049" y2="89922"/>
                        <a14:foregroundMark x1="86771" y1="86047" x2="91031" y2="97416"/>
                        <a14:foregroundMark x1="91704" y1="72351" x2="95291" y2="74677"/>
                      </a14:backgroundRemoval>
                    </a14:imgEffect>
                  </a14:imgLayer>
                </a14:imgProps>
              </a:ext>
              <a:ext uri="{28A0092B-C50C-407E-A947-70E740481C1C}">
                <a14:useLocalDpi xmlns:a14="http://schemas.microsoft.com/office/drawing/2010/main" val="0"/>
              </a:ext>
            </a:extLst>
          </a:blip>
          <a:srcRect/>
          <a:stretch>
            <a:fillRect/>
          </a:stretch>
        </p:blipFill>
        <p:spPr bwMode="auto">
          <a:xfrm>
            <a:off x="874713" y="3554001"/>
            <a:ext cx="3034046" cy="263268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FC93305-5AC4-9987-F316-0D3DEF823C33}"/>
              </a:ext>
            </a:extLst>
          </p:cNvPr>
          <p:cNvPicPr>
            <a:picLocks noChangeAspect="1"/>
          </p:cNvPicPr>
          <p:nvPr/>
        </p:nvPicPr>
        <p:blipFill>
          <a:blip r:embed="rId5"/>
          <a:stretch>
            <a:fillRect/>
          </a:stretch>
        </p:blipFill>
        <p:spPr>
          <a:xfrm>
            <a:off x="7627799" y="3344424"/>
            <a:ext cx="11313647" cy="3556063"/>
          </a:xfrm>
          <a:prstGeom prst="rect">
            <a:avLst/>
          </a:prstGeom>
        </p:spPr>
      </p:pic>
    </p:spTree>
    <p:extLst>
      <p:ext uri="{BB962C8B-B14F-4D97-AF65-F5344CB8AC3E}">
        <p14:creationId xmlns:p14="http://schemas.microsoft.com/office/powerpoint/2010/main" val="59768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107996"/>
          </a:xfrm>
          <a:prstGeom prst="rect">
            <a:avLst/>
          </a:prstGeom>
          <a:noFill/>
        </p:spPr>
        <p:txBody>
          <a:bodyPr wrap="square" rtlCol="0">
            <a:spAutoFit/>
          </a:bodyPr>
          <a:lstStyle/>
          <a:p>
            <a:pPr algn="ctr"/>
            <a:r>
              <a:rPr lang="en-US" sz="6600" b="1" dirty="0"/>
              <a:t>STAGE – II: 3D Affordance Generative Model</a:t>
            </a:r>
            <a:endParaRPr lang="en-US" sz="4800" b="1" dirty="0"/>
          </a:p>
        </p:txBody>
      </p:sp>
      <p:sp>
        <p:nvSpPr>
          <p:cNvPr id="6" name="TextBox 5">
            <a:extLst>
              <a:ext uri="{FF2B5EF4-FFF2-40B4-BE49-F238E27FC236}">
                <a16:creationId xmlns:a16="http://schemas.microsoft.com/office/drawing/2014/main" id="{63A6BE74-DD2C-8CD9-8F01-3321B471233B}"/>
              </a:ext>
            </a:extLst>
          </p:cNvPr>
          <p:cNvSpPr txBox="1"/>
          <p:nvPr/>
        </p:nvSpPr>
        <p:spPr>
          <a:xfrm>
            <a:off x="838348" y="4116200"/>
            <a:ext cx="17297252" cy="2308324"/>
          </a:xfrm>
          <a:prstGeom prst="rect">
            <a:avLst/>
          </a:prstGeom>
          <a:noFill/>
        </p:spPr>
        <p:txBody>
          <a:bodyPr wrap="square">
            <a:spAutoFit/>
          </a:bodyPr>
          <a:lstStyle/>
          <a:p>
            <a:r>
              <a:rPr lang="en-US" sz="4800" b="1" dirty="0"/>
              <a:t>Design considerations:</a:t>
            </a:r>
          </a:p>
          <a:p>
            <a:pPr marL="914400" indent="-914400">
              <a:buAutoNum type="arabicParenR"/>
            </a:pPr>
            <a:r>
              <a:rPr lang="en-US" sz="4800" dirty="0"/>
              <a:t>Semantically plausible</a:t>
            </a:r>
            <a:endParaRPr lang="en-US" sz="3600" dirty="0"/>
          </a:p>
          <a:p>
            <a:pPr marL="914400" indent="-914400">
              <a:buAutoNum type="arabicParenR"/>
            </a:pPr>
            <a:r>
              <a:rPr lang="en-US" sz="4800" dirty="0"/>
              <a:t>Physically feasible</a:t>
            </a:r>
          </a:p>
        </p:txBody>
      </p:sp>
      <p:sp>
        <p:nvSpPr>
          <p:cNvPr id="4" name="Arrow: Right 3">
            <a:extLst>
              <a:ext uri="{FF2B5EF4-FFF2-40B4-BE49-F238E27FC236}">
                <a16:creationId xmlns:a16="http://schemas.microsoft.com/office/drawing/2014/main" id="{71DD92E8-5736-AD54-EAC8-EC9CF47BFBD4}"/>
              </a:ext>
            </a:extLst>
          </p:cNvPr>
          <p:cNvSpPr/>
          <p:nvPr/>
        </p:nvSpPr>
        <p:spPr>
          <a:xfrm>
            <a:off x="7637221" y="5056626"/>
            <a:ext cx="2065579" cy="6329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C0468DE-044E-0633-99BD-743359E911D8}"/>
              </a:ext>
            </a:extLst>
          </p:cNvPr>
          <p:cNvSpPr txBox="1"/>
          <p:nvPr/>
        </p:nvSpPr>
        <p:spPr>
          <a:xfrm>
            <a:off x="9702800" y="4846084"/>
            <a:ext cx="3181350" cy="1077218"/>
          </a:xfrm>
          <a:prstGeom prst="rect">
            <a:avLst/>
          </a:prstGeom>
          <a:solidFill>
            <a:srgbClr val="00B050">
              <a:alpha val="35000"/>
            </a:srgbClr>
          </a:solidFill>
          <a:ln>
            <a:solidFill>
              <a:schemeClr val="tx1"/>
            </a:solidFill>
          </a:ln>
        </p:spPr>
        <p:txBody>
          <a:bodyPr wrap="square" rtlCol="0">
            <a:spAutoFit/>
          </a:bodyPr>
          <a:lstStyle/>
          <a:p>
            <a:pPr algn="ctr"/>
            <a:r>
              <a:rPr lang="en-US" sz="3200" b="1" dirty="0"/>
              <a:t>Geometry-aware discriminator</a:t>
            </a:r>
          </a:p>
        </p:txBody>
      </p:sp>
      <p:sp>
        <p:nvSpPr>
          <p:cNvPr id="8" name="TextBox 7">
            <a:extLst>
              <a:ext uri="{FF2B5EF4-FFF2-40B4-BE49-F238E27FC236}">
                <a16:creationId xmlns:a16="http://schemas.microsoft.com/office/drawing/2014/main" id="{69D879FF-0F2B-ED12-C4AF-17822DFF333D}"/>
              </a:ext>
            </a:extLst>
          </p:cNvPr>
          <p:cNvSpPr txBox="1"/>
          <p:nvPr/>
        </p:nvSpPr>
        <p:spPr>
          <a:xfrm>
            <a:off x="838348" y="1318714"/>
            <a:ext cx="17297252" cy="2308324"/>
          </a:xfrm>
          <a:prstGeom prst="rect">
            <a:avLst/>
          </a:prstGeom>
          <a:noFill/>
        </p:spPr>
        <p:txBody>
          <a:bodyPr wrap="square">
            <a:spAutoFit/>
          </a:bodyPr>
          <a:lstStyle/>
          <a:p>
            <a:r>
              <a:rPr lang="en-US" sz="4800" b="1" dirty="0"/>
              <a:t>Distribution model:</a:t>
            </a:r>
          </a:p>
          <a:p>
            <a:pPr marL="914400" indent="-914400">
              <a:buAutoNum type="arabicParenR"/>
            </a:pPr>
            <a:r>
              <a:rPr lang="en-US" sz="4800" dirty="0"/>
              <a:t>Location</a:t>
            </a:r>
            <a:endParaRPr lang="en-US" sz="3600" dirty="0"/>
          </a:p>
          <a:p>
            <a:pPr marL="914400" indent="-914400">
              <a:buAutoNum type="arabicParenR"/>
            </a:pPr>
            <a:r>
              <a:rPr lang="en-US" sz="4800" dirty="0"/>
              <a:t>Gesture</a:t>
            </a:r>
          </a:p>
        </p:txBody>
      </p:sp>
      <p:sp>
        <p:nvSpPr>
          <p:cNvPr id="12" name="Arrow: Right 11">
            <a:extLst>
              <a:ext uri="{FF2B5EF4-FFF2-40B4-BE49-F238E27FC236}">
                <a16:creationId xmlns:a16="http://schemas.microsoft.com/office/drawing/2014/main" id="{EFC66BA3-E46D-98F9-6BCB-230C424080A8}"/>
              </a:ext>
            </a:extLst>
          </p:cNvPr>
          <p:cNvSpPr/>
          <p:nvPr/>
        </p:nvSpPr>
        <p:spPr>
          <a:xfrm>
            <a:off x="4452269" y="2509090"/>
            <a:ext cx="3472531" cy="6405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1E16E3D-D40F-7A90-6D59-D9167958D8C0}"/>
              </a:ext>
            </a:extLst>
          </p:cNvPr>
          <p:cNvSpPr txBox="1"/>
          <p:nvPr/>
        </p:nvSpPr>
        <p:spPr>
          <a:xfrm>
            <a:off x="8058921" y="2044515"/>
            <a:ext cx="3181350" cy="1569660"/>
          </a:xfrm>
          <a:prstGeom prst="rect">
            <a:avLst/>
          </a:prstGeom>
          <a:solidFill>
            <a:srgbClr val="009EF3">
              <a:alpha val="35000"/>
            </a:srgbClr>
          </a:solidFill>
          <a:ln>
            <a:solidFill>
              <a:schemeClr val="tx1"/>
            </a:solidFill>
          </a:ln>
        </p:spPr>
        <p:txBody>
          <a:bodyPr wrap="square" rtlCol="0">
            <a:spAutoFit/>
          </a:bodyPr>
          <a:lstStyle/>
          <a:p>
            <a:pPr algn="ctr"/>
            <a:r>
              <a:rPr lang="en-US" sz="3200" b="1" dirty="0"/>
              <a:t>Conditioned Variational Auto-Encoders</a:t>
            </a:r>
          </a:p>
        </p:txBody>
      </p:sp>
      <p:pic>
        <p:nvPicPr>
          <p:cNvPr id="24" name="Picture 23">
            <a:extLst>
              <a:ext uri="{FF2B5EF4-FFF2-40B4-BE49-F238E27FC236}">
                <a16:creationId xmlns:a16="http://schemas.microsoft.com/office/drawing/2014/main" id="{D0CA3757-7F57-6E06-B9D3-01E697DAC478}"/>
              </a:ext>
            </a:extLst>
          </p:cNvPr>
          <p:cNvPicPr>
            <a:picLocks noChangeAspect="1"/>
          </p:cNvPicPr>
          <p:nvPr/>
        </p:nvPicPr>
        <p:blipFill>
          <a:blip r:embed="rId3"/>
          <a:stretch>
            <a:fillRect/>
          </a:stretch>
        </p:blipFill>
        <p:spPr>
          <a:xfrm>
            <a:off x="2545178" y="6329562"/>
            <a:ext cx="13883592" cy="4363838"/>
          </a:xfrm>
          <a:prstGeom prst="rect">
            <a:avLst/>
          </a:prstGeom>
        </p:spPr>
      </p:pic>
      <p:sp>
        <p:nvSpPr>
          <p:cNvPr id="25" name="Rectangle 24">
            <a:extLst>
              <a:ext uri="{FF2B5EF4-FFF2-40B4-BE49-F238E27FC236}">
                <a16:creationId xmlns:a16="http://schemas.microsoft.com/office/drawing/2014/main" id="{CF94E552-FBED-EB66-AD34-8E13F9E57027}"/>
              </a:ext>
            </a:extLst>
          </p:cNvPr>
          <p:cNvSpPr/>
          <p:nvPr/>
        </p:nvSpPr>
        <p:spPr>
          <a:xfrm>
            <a:off x="3162301" y="6563264"/>
            <a:ext cx="9836150" cy="4026880"/>
          </a:xfrm>
          <a:prstGeom prst="rect">
            <a:avLst/>
          </a:prstGeom>
          <a:solidFill>
            <a:srgbClr val="009EF3">
              <a:alpha val="3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D0382A0-F675-6439-160C-E4989D564B21}"/>
              </a:ext>
            </a:extLst>
          </p:cNvPr>
          <p:cNvSpPr/>
          <p:nvPr/>
        </p:nvSpPr>
        <p:spPr>
          <a:xfrm>
            <a:off x="13127254" y="6260727"/>
            <a:ext cx="3084295" cy="3473823"/>
          </a:xfrm>
          <a:prstGeom prst="rect">
            <a:avLst/>
          </a:prstGeom>
          <a:solidFill>
            <a:srgbClr val="00B050">
              <a:alpha val="35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6091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E91193E-3F50-1BAE-5366-60AF9C99EAC6}"/>
              </a:ext>
            </a:extLst>
          </p:cNvPr>
          <p:cNvSpPr txBox="1"/>
          <p:nvPr/>
        </p:nvSpPr>
        <p:spPr>
          <a:xfrm>
            <a:off x="0" y="241996"/>
            <a:ext cx="19010313" cy="1200329"/>
          </a:xfrm>
          <a:prstGeom prst="rect">
            <a:avLst/>
          </a:prstGeom>
          <a:noFill/>
        </p:spPr>
        <p:txBody>
          <a:bodyPr wrap="square" rtlCol="0">
            <a:spAutoFit/>
          </a:bodyPr>
          <a:lstStyle/>
          <a:p>
            <a:pPr algn="ctr"/>
            <a:r>
              <a:rPr lang="en-US" sz="7200" b="1" dirty="0"/>
              <a:t>OVERVIEW OF THE PRESENTATION</a:t>
            </a:r>
            <a:endParaRPr lang="en-US" sz="5400" b="1" dirty="0"/>
          </a:p>
        </p:txBody>
      </p:sp>
      <p:sp>
        <p:nvSpPr>
          <p:cNvPr id="4" name="TextBox 3">
            <a:extLst>
              <a:ext uri="{FF2B5EF4-FFF2-40B4-BE49-F238E27FC236}">
                <a16:creationId xmlns:a16="http://schemas.microsoft.com/office/drawing/2014/main" id="{9D38F56D-E1F9-C1BE-CC2E-E73958DC6F05}"/>
              </a:ext>
            </a:extLst>
          </p:cNvPr>
          <p:cNvSpPr txBox="1"/>
          <p:nvPr/>
        </p:nvSpPr>
        <p:spPr>
          <a:xfrm>
            <a:off x="995059" y="2876577"/>
            <a:ext cx="12393038" cy="5324535"/>
          </a:xfrm>
          <a:prstGeom prst="rect">
            <a:avLst/>
          </a:prstGeom>
          <a:noFill/>
        </p:spPr>
        <p:txBody>
          <a:bodyPr wrap="square" rtlCol="0">
            <a:spAutoFit/>
          </a:bodyPr>
          <a:lstStyle/>
          <a:p>
            <a:pPr marL="571500" indent="-571500">
              <a:buFont typeface="Wingdings" panose="05000000000000000000" pitchFamily="2" charset="2"/>
              <a:buChar char="Ø"/>
            </a:pPr>
            <a:r>
              <a:rPr lang="en-US" sz="6000" dirty="0"/>
              <a:t>Interpretation of Affordances</a:t>
            </a:r>
          </a:p>
          <a:p>
            <a:pPr marL="571500" indent="-571500">
              <a:buFont typeface="Wingdings" panose="05000000000000000000" pitchFamily="2" charset="2"/>
              <a:buChar char="Ø"/>
            </a:pPr>
            <a:r>
              <a:rPr lang="en-US" sz="6000" dirty="0"/>
              <a:t>Reasonable human pose</a:t>
            </a:r>
          </a:p>
          <a:p>
            <a:pPr marL="571500" indent="-571500">
              <a:buFont typeface="Wingdings" panose="05000000000000000000" pitchFamily="2" charset="2"/>
              <a:buChar char="Ø"/>
            </a:pPr>
            <a:r>
              <a:rPr lang="en-US" sz="6000" dirty="0"/>
              <a:t>Fully automatic 3D pose synthesizer</a:t>
            </a:r>
          </a:p>
          <a:p>
            <a:pPr marL="571500" indent="-571500">
              <a:buFont typeface="Wingdings" panose="05000000000000000000" pitchFamily="2" charset="2"/>
              <a:buChar char="Ø"/>
            </a:pPr>
            <a:r>
              <a:rPr lang="en-US" sz="6000" dirty="0"/>
              <a:t>3D Affordance Generative Model</a:t>
            </a:r>
          </a:p>
          <a:p>
            <a:pPr marL="571500" indent="-571500">
              <a:buFont typeface="Wingdings" panose="05000000000000000000" pitchFamily="2" charset="2"/>
              <a:buChar char="Ø"/>
            </a:pPr>
            <a:r>
              <a:rPr lang="en-US" sz="6000" dirty="0"/>
              <a:t>Discussion</a:t>
            </a:r>
          </a:p>
          <a:p>
            <a:pPr marL="571500" indent="-571500">
              <a:buFont typeface="Wingdings" panose="05000000000000000000" pitchFamily="2" charset="2"/>
              <a:buChar char="Ø"/>
            </a:pPr>
            <a:endParaRPr lang="en-US" sz="4000" dirty="0"/>
          </a:p>
        </p:txBody>
      </p:sp>
    </p:spTree>
    <p:extLst>
      <p:ext uri="{BB962C8B-B14F-4D97-AF65-F5344CB8AC3E}">
        <p14:creationId xmlns:p14="http://schemas.microsoft.com/office/powerpoint/2010/main" val="2565727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107996"/>
          </a:xfrm>
          <a:prstGeom prst="rect">
            <a:avLst/>
          </a:prstGeom>
          <a:noFill/>
        </p:spPr>
        <p:txBody>
          <a:bodyPr wrap="square" rtlCol="0">
            <a:spAutoFit/>
          </a:bodyPr>
          <a:lstStyle/>
          <a:p>
            <a:pPr algn="ctr"/>
            <a:r>
              <a:rPr lang="en-US" sz="6600" b="1" dirty="0"/>
              <a:t>STAGE – II: 3D Affordance Generative Model</a:t>
            </a:r>
            <a:endParaRPr lang="en-US" sz="4800" b="1" dirty="0"/>
          </a:p>
        </p:txBody>
      </p:sp>
      <p:sp>
        <p:nvSpPr>
          <p:cNvPr id="2" name="TextBox 1">
            <a:extLst>
              <a:ext uri="{FF2B5EF4-FFF2-40B4-BE49-F238E27FC236}">
                <a16:creationId xmlns:a16="http://schemas.microsoft.com/office/drawing/2014/main" id="{F5CAA494-1F4F-5293-A5FF-6260E042B658}"/>
              </a:ext>
            </a:extLst>
          </p:cNvPr>
          <p:cNvSpPr txBox="1"/>
          <p:nvPr/>
        </p:nvSpPr>
        <p:spPr>
          <a:xfrm>
            <a:off x="-1" y="1154504"/>
            <a:ext cx="19010313" cy="923330"/>
          </a:xfrm>
          <a:prstGeom prst="rect">
            <a:avLst/>
          </a:prstGeom>
          <a:noFill/>
        </p:spPr>
        <p:txBody>
          <a:bodyPr wrap="square" rtlCol="0">
            <a:spAutoFit/>
          </a:bodyPr>
          <a:lstStyle/>
          <a:p>
            <a:pPr algn="ctr"/>
            <a:r>
              <a:rPr lang="en-US" sz="5400" b="1" i="1" dirty="0"/>
              <a:t>Where Module </a:t>
            </a:r>
            <a:r>
              <a:rPr lang="en-US" sz="5400" b="1" dirty="0"/>
              <a:t>(Location prediction)</a:t>
            </a:r>
            <a:endParaRPr lang="en-US" sz="4000" b="1" i="1" dirty="0"/>
          </a:p>
        </p:txBody>
      </p:sp>
      <p:pic>
        <p:nvPicPr>
          <p:cNvPr id="10" name="Picture 9">
            <a:extLst>
              <a:ext uri="{FF2B5EF4-FFF2-40B4-BE49-F238E27FC236}">
                <a16:creationId xmlns:a16="http://schemas.microsoft.com/office/drawing/2014/main" id="{D4F94AC6-E816-3EA6-CA21-1ABEDC5744C8}"/>
              </a:ext>
            </a:extLst>
          </p:cNvPr>
          <p:cNvPicPr>
            <a:picLocks noChangeAspect="1"/>
          </p:cNvPicPr>
          <p:nvPr/>
        </p:nvPicPr>
        <p:blipFill>
          <a:blip r:embed="rId3"/>
          <a:stretch>
            <a:fillRect/>
          </a:stretch>
        </p:blipFill>
        <p:spPr>
          <a:xfrm>
            <a:off x="838349" y="2961577"/>
            <a:ext cx="8290004" cy="5166423"/>
          </a:xfrm>
          <a:prstGeom prst="rect">
            <a:avLst/>
          </a:prstGeom>
        </p:spPr>
      </p:pic>
      <p:sp>
        <p:nvSpPr>
          <p:cNvPr id="14" name="TextBox 13">
            <a:extLst>
              <a:ext uri="{FF2B5EF4-FFF2-40B4-BE49-F238E27FC236}">
                <a16:creationId xmlns:a16="http://schemas.microsoft.com/office/drawing/2014/main" id="{365BC093-0819-7832-B48F-7BF837417130}"/>
              </a:ext>
            </a:extLst>
          </p:cNvPr>
          <p:cNvSpPr txBox="1"/>
          <p:nvPr/>
        </p:nvSpPr>
        <p:spPr>
          <a:xfrm>
            <a:off x="9966702" y="2670461"/>
            <a:ext cx="7155947" cy="3477875"/>
          </a:xfrm>
          <a:prstGeom prst="rect">
            <a:avLst/>
          </a:prstGeom>
          <a:noFill/>
        </p:spPr>
        <p:txBody>
          <a:bodyPr wrap="square" rtlCol="0">
            <a:spAutoFit/>
          </a:bodyPr>
          <a:lstStyle/>
          <a:p>
            <a:r>
              <a:rPr lang="en-US" sz="4400" b="1" dirty="0"/>
              <a:t>Considerations:</a:t>
            </a:r>
          </a:p>
          <a:p>
            <a:pPr marL="742950" indent="-742950">
              <a:buAutoNum type="arabicParenR"/>
            </a:pPr>
            <a:r>
              <a:rPr lang="en-US" sz="4400" dirty="0"/>
              <a:t>Ability to sample during inference (due to multiple possible poses)</a:t>
            </a:r>
          </a:p>
          <a:p>
            <a:pPr marL="742950" indent="-742950">
              <a:buAutoNum type="arabicParenR"/>
            </a:pPr>
            <a:r>
              <a:rPr lang="en-US" sz="4400" dirty="0"/>
              <a:t>Condition on scene image</a:t>
            </a:r>
          </a:p>
        </p:txBody>
      </p:sp>
      <p:sp>
        <p:nvSpPr>
          <p:cNvPr id="16" name="TextBox 15">
            <a:extLst>
              <a:ext uri="{FF2B5EF4-FFF2-40B4-BE49-F238E27FC236}">
                <a16:creationId xmlns:a16="http://schemas.microsoft.com/office/drawing/2014/main" id="{A264530F-8695-82A3-B59E-3A0E278ED97D}"/>
              </a:ext>
            </a:extLst>
          </p:cNvPr>
          <p:cNvSpPr txBox="1"/>
          <p:nvPr/>
        </p:nvSpPr>
        <p:spPr>
          <a:xfrm>
            <a:off x="632201" y="7313758"/>
            <a:ext cx="11340724" cy="2800767"/>
          </a:xfrm>
          <a:prstGeom prst="rect">
            <a:avLst/>
          </a:prstGeom>
          <a:noFill/>
        </p:spPr>
        <p:txBody>
          <a:bodyPr wrap="square" rtlCol="0">
            <a:spAutoFit/>
          </a:bodyPr>
          <a:lstStyle/>
          <a:p>
            <a:r>
              <a:rPr lang="en-US" sz="4400" b="1" dirty="0"/>
              <a:t>Given: </a:t>
            </a:r>
            <a:r>
              <a:rPr lang="en-US" sz="4400" dirty="0"/>
              <a:t>{I}</a:t>
            </a:r>
          </a:p>
          <a:p>
            <a:r>
              <a:rPr lang="en-US" sz="4400" b="1" dirty="0"/>
              <a:t>Task: </a:t>
            </a:r>
            <a:r>
              <a:rPr lang="en-US" sz="4400" dirty="0"/>
              <a:t>Simultaneously re-construct pose pelvis joint coordinates and depth + most likely pose class</a:t>
            </a:r>
            <a:endParaRPr lang="en-US" sz="4400" b="1" dirty="0"/>
          </a:p>
        </p:txBody>
      </p:sp>
    </p:spTree>
    <p:extLst>
      <p:ext uri="{BB962C8B-B14F-4D97-AF65-F5344CB8AC3E}">
        <p14:creationId xmlns:p14="http://schemas.microsoft.com/office/powerpoint/2010/main" val="3967554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107996"/>
          </a:xfrm>
          <a:prstGeom prst="rect">
            <a:avLst/>
          </a:prstGeom>
          <a:noFill/>
        </p:spPr>
        <p:txBody>
          <a:bodyPr wrap="square" rtlCol="0">
            <a:spAutoFit/>
          </a:bodyPr>
          <a:lstStyle/>
          <a:p>
            <a:pPr algn="ctr"/>
            <a:r>
              <a:rPr lang="en-US" sz="6600" b="1" dirty="0"/>
              <a:t>STAGE – II: 3D Affordance Generative Model</a:t>
            </a:r>
            <a:endParaRPr lang="en-US" sz="4800" b="1" dirty="0"/>
          </a:p>
        </p:txBody>
      </p:sp>
      <p:sp>
        <p:nvSpPr>
          <p:cNvPr id="2" name="TextBox 1">
            <a:extLst>
              <a:ext uri="{FF2B5EF4-FFF2-40B4-BE49-F238E27FC236}">
                <a16:creationId xmlns:a16="http://schemas.microsoft.com/office/drawing/2014/main" id="{F5CAA494-1F4F-5293-A5FF-6260E042B658}"/>
              </a:ext>
            </a:extLst>
          </p:cNvPr>
          <p:cNvSpPr txBox="1"/>
          <p:nvPr/>
        </p:nvSpPr>
        <p:spPr>
          <a:xfrm>
            <a:off x="-1" y="1154504"/>
            <a:ext cx="19010313" cy="923330"/>
          </a:xfrm>
          <a:prstGeom prst="rect">
            <a:avLst/>
          </a:prstGeom>
          <a:noFill/>
        </p:spPr>
        <p:txBody>
          <a:bodyPr wrap="square" rtlCol="0">
            <a:spAutoFit/>
          </a:bodyPr>
          <a:lstStyle/>
          <a:p>
            <a:pPr algn="ctr"/>
            <a:r>
              <a:rPr lang="en-US" sz="5400" b="1" i="1" dirty="0"/>
              <a:t>Where Module </a:t>
            </a:r>
            <a:r>
              <a:rPr lang="en-US" sz="5400" b="1" dirty="0"/>
              <a:t>(Location prediction)</a:t>
            </a:r>
            <a:endParaRPr lang="en-US" sz="4000" b="1" i="1" dirty="0"/>
          </a:p>
        </p:txBody>
      </p:sp>
      <p:sp>
        <p:nvSpPr>
          <p:cNvPr id="14" name="TextBox 13">
            <a:extLst>
              <a:ext uri="{FF2B5EF4-FFF2-40B4-BE49-F238E27FC236}">
                <a16:creationId xmlns:a16="http://schemas.microsoft.com/office/drawing/2014/main" id="{365BC093-0819-7832-B48F-7BF837417130}"/>
              </a:ext>
            </a:extLst>
          </p:cNvPr>
          <p:cNvSpPr txBox="1"/>
          <p:nvPr/>
        </p:nvSpPr>
        <p:spPr>
          <a:xfrm>
            <a:off x="548807" y="2024278"/>
            <a:ext cx="14889430" cy="4462760"/>
          </a:xfrm>
          <a:prstGeom prst="rect">
            <a:avLst/>
          </a:prstGeom>
          <a:noFill/>
        </p:spPr>
        <p:txBody>
          <a:bodyPr wrap="square" rtlCol="0">
            <a:spAutoFit/>
          </a:bodyPr>
          <a:lstStyle/>
          <a:p>
            <a:r>
              <a:rPr lang="en-US" sz="4400" b="1" dirty="0"/>
              <a:t>Structure</a:t>
            </a:r>
          </a:p>
          <a:p>
            <a:pPr marL="742950" indent="-742950">
              <a:buAutoNum type="arabicParenR"/>
            </a:pPr>
            <a:r>
              <a:rPr lang="en-US" sz="4000" dirty="0"/>
              <a:t>Encoder extracts image features using ResNet18 and concatenates them with the location features and pose class features extracted by two fully connected layers.</a:t>
            </a:r>
          </a:p>
          <a:p>
            <a:pPr marL="742950" indent="-742950">
              <a:buAutoNum type="arabicParenR"/>
            </a:pPr>
            <a:r>
              <a:rPr lang="en-US" sz="4000" dirty="0"/>
              <a:t> The final concatenated feature is then fed into four fully connected layers to predict the mean and covariance for distribution Q</a:t>
            </a:r>
          </a:p>
          <a:p>
            <a:pPr marL="742950" indent="-742950">
              <a:buAutoNum type="arabicParenR"/>
            </a:pPr>
            <a:r>
              <a:rPr lang="en-US" sz="4000" dirty="0"/>
              <a:t>DSNT used to convert heat map to pose location coordinates</a:t>
            </a:r>
          </a:p>
        </p:txBody>
      </p:sp>
      <p:pic>
        <p:nvPicPr>
          <p:cNvPr id="4" name="Picture 3">
            <a:extLst>
              <a:ext uri="{FF2B5EF4-FFF2-40B4-BE49-F238E27FC236}">
                <a16:creationId xmlns:a16="http://schemas.microsoft.com/office/drawing/2014/main" id="{417C5120-262E-48D0-98B9-564F3C1AE1E2}"/>
              </a:ext>
            </a:extLst>
          </p:cNvPr>
          <p:cNvPicPr>
            <a:picLocks noChangeAspect="1"/>
          </p:cNvPicPr>
          <p:nvPr/>
        </p:nvPicPr>
        <p:blipFill rotWithShape="1">
          <a:blip r:embed="rId3"/>
          <a:srcRect t="55086"/>
          <a:stretch/>
        </p:blipFill>
        <p:spPr>
          <a:xfrm>
            <a:off x="1431591" y="6856369"/>
            <a:ext cx="16147128" cy="3410029"/>
          </a:xfrm>
          <a:prstGeom prst="rect">
            <a:avLst/>
          </a:prstGeom>
        </p:spPr>
      </p:pic>
    </p:spTree>
    <p:extLst>
      <p:ext uri="{BB962C8B-B14F-4D97-AF65-F5344CB8AC3E}">
        <p14:creationId xmlns:p14="http://schemas.microsoft.com/office/powerpoint/2010/main" val="2676420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107996"/>
          </a:xfrm>
          <a:prstGeom prst="rect">
            <a:avLst/>
          </a:prstGeom>
          <a:noFill/>
        </p:spPr>
        <p:txBody>
          <a:bodyPr wrap="square" rtlCol="0">
            <a:spAutoFit/>
          </a:bodyPr>
          <a:lstStyle/>
          <a:p>
            <a:pPr algn="ctr"/>
            <a:r>
              <a:rPr lang="en-US" sz="6600" b="1" dirty="0"/>
              <a:t>STAGE – II: 3D Affordance Generative Model</a:t>
            </a:r>
            <a:endParaRPr lang="en-US" sz="4800" b="1" dirty="0"/>
          </a:p>
        </p:txBody>
      </p:sp>
      <p:sp>
        <p:nvSpPr>
          <p:cNvPr id="2" name="TextBox 1">
            <a:extLst>
              <a:ext uri="{FF2B5EF4-FFF2-40B4-BE49-F238E27FC236}">
                <a16:creationId xmlns:a16="http://schemas.microsoft.com/office/drawing/2014/main" id="{F5CAA494-1F4F-5293-A5FF-6260E042B658}"/>
              </a:ext>
            </a:extLst>
          </p:cNvPr>
          <p:cNvSpPr txBox="1"/>
          <p:nvPr/>
        </p:nvSpPr>
        <p:spPr>
          <a:xfrm>
            <a:off x="-1" y="1154504"/>
            <a:ext cx="19010313" cy="923330"/>
          </a:xfrm>
          <a:prstGeom prst="rect">
            <a:avLst/>
          </a:prstGeom>
          <a:noFill/>
        </p:spPr>
        <p:txBody>
          <a:bodyPr wrap="square" rtlCol="0">
            <a:spAutoFit/>
          </a:bodyPr>
          <a:lstStyle/>
          <a:p>
            <a:pPr algn="ctr"/>
            <a:r>
              <a:rPr lang="en-US" sz="5400" b="1" i="1" dirty="0"/>
              <a:t>Where Module </a:t>
            </a:r>
            <a:r>
              <a:rPr lang="en-US" sz="5400" b="1" dirty="0"/>
              <a:t>(Location prediction)</a:t>
            </a:r>
            <a:endParaRPr lang="en-US" sz="4000" b="1" i="1" dirty="0"/>
          </a:p>
        </p:txBody>
      </p:sp>
      <p:sp>
        <p:nvSpPr>
          <p:cNvPr id="14" name="TextBox 13">
            <a:extLst>
              <a:ext uri="{FF2B5EF4-FFF2-40B4-BE49-F238E27FC236}">
                <a16:creationId xmlns:a16="http://schemas.microsoft.com/office/drawing/2014/main" id="{365BC093-0819-7832-B48F-7BF837417130}"/>
              </a:ext>
            </a:extLst>
          </p:cNvPr>
          <p:cNvSpPr txBox="1"/>
          <p:nvPr/>
        </p:nvSpPr>
        <p:spPr>
          <a:xfrm>
            <a:off x="548807" y="2024278"/>
            <a:ext cx="14889430" cy="769441"/>
          </a:xfrm>
          <a:prstGeom prst="rect">
            <a:avLst/>
          </a:prstGeom>
          <a:noFill/>
        </p:spPr>
        <p:txBody>
          <a:bodyPr wrap="square" rtlCol="0">
            <a:spAutoFit/>
          </a:bodyPr>
          <a:lstStyle/>
          <a:p>
            <a:r>
              <a:rPr lang="en-US" sz="4400" b="1" dirty="0"/>
              <a:t>Losses:</a:t>
            </a:r>
          </a:p>
        </p:txBody>
      </p:sp>
      <p:pic>
        <p:nvPicPr>
          <p:cNvPr id="5" name="Picture 4">
            <a:extLst>
              <a:ext uri="{FF2B5EF4-FFF2-40B4-BE49-F238E27FC236}">
                <a16:creationId xmlns:a16="http://schemas.microsoft.com/office/drawing/2014/main" id="{EAC79884-4D3A-A844-CBD6-49F0E8081C24}"/>
              </a:ext>
            </a:extLst>
          </p:cNvPr>
          <p:cNvPicPr>
            <a:picLocks noChangeAspect="1"/>
          </p:cNvPicPr>
          <p:nvPr/>
        </p:nvPicPr>
        <p:blipFill>
          <a:blip r:embed="rId3"/>
          <a:stretch>
            <a:fillRect/>
          </a:stretch>
        </p:blipFill>
        <p:spPr>
          <a:xfrm>
            <a:off x="5079591" y="2604305"/>
            <a:ext cx="8851127" cy="1620629"/>
          </a:xfrm>
          <a:prstGeom prst="rect">
            <a:avLst/>
          </a:prstGeom>
        </p:spPr>
      </p:pic>
      <p:pic>
        <p:nvPicPr>
          <p:cNvPr id="6" name="Picture 5">
            <a:extLst>
              <a:ext uri="{FF2B5EF4-FFF2-40B4-BE49-F238E27FC236}">
                <a16:creationId xmlns:a16="http://schemas.microsoft.com/office/drawing/2014/main" id="{4C405F90-C7F4-C277-293D-CC790F08C5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3302" y="4515510"/>
            <a:ext cx="9013308" cy="2628018"/>
          </a:xfrm>
          <a:prstGeom prst="rect">
            <a:avLst/>
          </a:prstGeom>
        </p:spPr>
      </p:pic>
    </p:spTree>
    <p:extLst>
      <p:ext uri="{BB962C8B-B14F-4D97-AF65-F5344CB8AC3E}">
        <p14:creationId xmlns:p14="http://schemas.microsoft.com/office/powerpoint/2010/main" val="3201548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107996"/>
          </a:xfrm>
          <a:prstGeom prst="rect">
            <a:avLst/>
          </a:prstGeom>
          <a:noFill/>
        </p:spPr>
        <p:txBody>
          <a:bodyPr wrap="square" rtlCol="0">
            <a:spAutoFit/>
          </a:bodyPr>
          <a:lstStyle/>
          <a:p>
            <a:pPr algn="ctr"/>
            <a:r>
              <a:rPr lang="en-US" sz="6600" b="1" dirty="0"/>
              <a:t>STAGE – II: 3D Affordance Generative Model</a:t>
            </a:r>
            <a:endParaRPr lang="en-US" sz="4800" b="1" dirty="0"/>
          </a:p>
        </p:txBody>
      </p:sp>
      <p:sp>
        <p:nvSpPr>
          <p:cNvPr id="2" name="TextBox 1">
            <a:extLst>
              <a:ext uri="{FF2B5EF4-FFF2-40B4-BE49-F238E27FC236}">
                <a16:creationId xmlns:a16="http://schemas.microsoft.com/office/drawing/2014/main" id="{F5CAA494-1F4F-5293-A5FF-6260E042B658}"/>
              </a:ext>
            </a:extLst>
          </p:cNvPr>
          <p:cNvSpPr txBox="1"/>
          <p:nvPr/>
        </p:nvSpPr>
        <p:spPr>
          <a:xfrm>
            <a:off x="-1" y="1154504"/>
            <a:ext cx="19010313" cy="923330"/>
          </a:xfrm>
          <a:prstGeom prst="rect">
            <a:avLst/>
          </a:prstGeom>
          <a:noFill/>
        </p:spPr>
        <p:txBody>
          <a:bodyPr wrap="square" rtlCol="0">
            <a:spAutoFit/>
          </a:bodyPr>
          <a:lstStyle/>
          <a:p>
            <a:pPr algn="ctr"/>
            <a:r>
              <a:rPr lang="en-US" sz="5400" b="1" i="1" dirty="0"/>
              <a:t>Where Module </a:t>
            </a:r>
            <a:r>
              <a:rPr lang="en-US" sz="5400" b="1" dirty="0"/>
              <a:t>(Location prediction)</a:t>
            </a:r>
            <a:endParaRPr lang="en-US" sz="4000" b="1" i="1" dirty="0"/>
          </a:p>
        </p:txBody>
      </p:sp>
      <p:sp>
        <p:nvSpPr>
          <p:cNvPr id="14" name="TextBox 13">
            <a:extLst>
              <a:ext uri="{FF2B5EF4-FFF2-40B4-BE49-F238E27FC236}">
                <a16:creationId xmlns:a16="http://schemas.microsoft.com/office/drawing/2014/main" id="{365BC093-0819-7832-B48F-7BF837417130}"/>
              </a:ext>
            </a:extLst>
          </p:cNvPr>
          <p:cNvSpPr txBox="1"/>
          <p:nvPr/>
        </p:nvSpPr>
        <p:spPr>
          <a:xfrm>
            <a:off x="548807" y="2024278"/>
            <a:ext cx="14889430" cy="769441"/>
          </a:xfrm>
          <a:prstGeom prst="rect">
            <a:avLst/>
          </a:prstGeom>
          <a:noFill/>
        </p:spPr>
        <p:txBody>
          <a:bodyPr wrap="square" rtlCol="0">
            <a:spAutoFit/>
          </a:bodyPr>
          <a:lstStyle/>
          <a:p>
            <a:r>
              <a:rPr lang="en-US" sz="4400" b="1" dirty="0"/>
              <a:t>Sample outputs:</a:t>
            </a:r>
          </a:p>
        </p:txBody>
      </p:sp>
      <p:pic>
        <p:nvPicPr>
          <p:cNvPr id="8" name="Picture 7">
            <a:extLst>
              <a:ext uri="{FF2B5EF4-FFF2-40B4-BE49-F238E27FC236}">
                <a16:creationId xmlns:a16="http://schemas.microsoft.com/office/drawing/2014/main" id="{5945FBF1-1D91-81B6-4FCE-817F97A72BF4}"/>
              </a:ext>
            </a:extLst>
          </p:cNvPr>
          <p:cNvPicPr>
            <a:picLocks noChangeAspect="1"/>
          </p:cNvPicPr>
          <p:nvPr/>
        </p:nvPicPr>
        <p:blipFill>
          <a:blip r:embed="rId3"/>
          <a:stretch>
            <a:fillRect/>
          </a:stretch>
        </p:blipFill>
        <p:spPr>
          <a:xfrm>
            <a:off x="949643" y="2971117"/>
            <a:ext cx="17324478" cy="6536342"/>
          </a:xfrm>
          <a:prstGeom prst="rect">
            <a:avLst/>
          </a:prstGeom>
        </p:spPr>
      </p:pic>
      <p:sp>
        <p:nvSpPr>
          <p:cNvPr id="10" name="TextBox 9">
            <a:extLst>
              <a:ext uri="{FF2B5EF4-FFF2-40B4-BE49-F238E27FC236}">
                <a16:creationId xmlns:a16="http://schemas.microsoft.com/office/drawing/2014/main" id="{2C49CA15-8313-0915-A60F-07617548A44B}"/>
              </a:ext>
            </a:extLst>
          </p:cNvPr>
          <p:cNvSpPr txBox="1"/>
          <p:nvPr/>
        </p:nvSpPr>
        <p:spPr>
          <a:xfrm>
            <a:off x="1181873" y="9507459"/>
            <a:ext cx="8114527" cy="461665"/>
          </a:xfrm>
          <a:prstGeom prst="rect">
            <a:avLst/>
          </a:prstGeom>
          <a:noFill/>
        </p:spPr>
        <p:txBody>
          <a:bodyPr wrap="square" rtlCol="0">
            <a:spAutoFit/>
          </a:bodyPr>
          <a:lstStyle/>
          <a:p>
            <a:r>
              <a:rPr lang="en-US" sz="2400" dirty="0"/>
              <a:t>Pelvis joint locations marked in Red: Standing and Green: Sitting</a:t>
            </a:r>
          </a:p>
        </p:txBody>
      </p:sp>
    </p:spTree>
    <p:extLst>
      <p:ext uri="{BB962C8B-B14F-4D97-AF65-F5344CB8AC3E}">
        <p14:creationId xmlns:p14="http://schemas.microsoft.com/office/powerpoint/2010/main" val="227778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107996"/>
          </a:xfrm>
          <a:prstGeom prst="rect">
            <a:avLst/>
          </a:prstGeom>
          <a:noFill/>
        </p:spPr>
        <p:txBody>
          <a:bodyPr wrap="square" rtlCol="0">
            <a:spAutoFit/>
          </a:bodyPr>
          <a:lstStyle/>
          <a:p>
            <a:pPr algn="ctr"/>
            <a:r>
              <a:rPr lang="en-US" sz="6600" b="1" dirty="0"/>
              <a:t>STAGE – II: 3D Affordance Generative Model</a:t>
            </a:r>
            <a:endParaRPr lang="en-US" sz="4800" b="1" dirty="0"/>
          </a:p>
        </p:txBody>
      </p:sp>
      <p:sp>
        <p:nvSpPr>
          <p:cNvPr id="2" name="TextBox 1">
            <a:extLst>
              <a:ext uri="{FF2B5EF4-FFF2-40B4-BE49-F238E27FC236}">
                <a16:creationId xmlns:a16="http://schemas.microsoft.com/office/drawing/2014/main" id="{F5CAA494-1F4F-5293-A5FF-6260E042B658}"/>
              </a:ext>
            </a:extLst>
          </p:cNvPr>
          <p:cNvSpPr txBox="1"/>
          <p:nvPr/>
        </p:nvSpPr>
        <p:spPr>
          <a:xfrm>
            <a:off x="-1" y="1154504"/>
            <a:ext cx="19010313" cy="923330"/>
          </a:xfrm>
          <a:prstGeom prst="rect">
            <a:avLst/>
          </a:prstGeom>
          <a:noFill/>
        </p:spPr>
        <p:txBody>
          <a:bodyPr wrap="square" rtlCol="0">
            <a:spAutoFit/>
          </a:bodyPr>
          <a:lstStyle/>
          <a:p>
            <a:pPr algn="ctr"/>
            <a:r>
              <a:rPr lang="en-US" sz="5400" b="1" i="1" dirty="0"/>
              <a:t>What Module </a:t>
            </a:r>
            <a:r>
              <a:rPr lang="en-US" sz="5400" b="1" dirty="0"/>
              <a:t>(gesture prediction)</a:t>
            </a:r>
            <a:endParaRPr lang="en-US" sz="4000" b="1" i="1" dirty="0"/>
          </a:p>
        </p:txBody>
      </p:sp>
      <p:sp>
        <p:nvSpPr>
          <p:cNvPr id="16" name="TextBox 15">
            <a:extLst>
              <a:ext uri="{FF2B5EF4-FFF2-40B4-BE49-F238E27FC236}">
                <a16:creationId xmlns:a16="http://schemas.microsoft.com/office/drawing/2014/main" id="{A264530F-8695-82A3-B59E-3A0E278ED97D}"/>
              </a:ext>
            </a:extLst>
          </p:cNvPr>
          <p:cNvSpPr txBox="1"/>
          <p:nvPr/>
        </p:nvSpPr>
        <p:spPr>
          <a:xfrm>
            <a:off x="7436600" y="4179945"/>
            <a:ext cx="11340724" cy="2800767"/>
          </a:xfrm>
          <a:prstGeom prst="rect">
            <a:avLst/>
          </a:prstGeom>
          <a:noFill/>
        </p:spPr>
        <p:txBody>
          <a:bodyPr wrap="square" rtlCol="0">
            <a:spAutoFit/>
          </a:bodyPr>
          <a:lstStyle/>
          <a:p>
            <a:r>
              <a:rPr lang="en-US" sz="4400" b="1" dirty="0"/>
              <a:t>Input: </a:t>
            </a:r>
            <a:r>
              <a:rPr lang="en-US" sz="4400" dirty="0"/>
              <a:t>Pelvis joint coordinates and pose class, {I}</a:t>
            </a:r>
          </a:p>
          <a:p>
            <a:r>
              <a:rPr lang="en-US" sz="4400" b="1" dirty="0"/>
              <a:t>Task: U</a:t>
            </a:r>
            <a:r>
              <a:rPr lang="en-US" sz="4400" dirty="0"/>
              <a:t>nderstand the scene context, and be able to sample poses conditioned on it.</a:t>
            </a:r>
          </a:p>
          <a:p>
            <a:r>
              <a:rPr lang="en-US" sz="4400" b="1" dirty="0"/>
              <a:t>Output: </a:t>
            </a:r>
            <a:r>
              <a:rPr lang="en-US" sz="4400" dirty="0"/>
              <a:t>Coordinates and depth for each joint</a:t>
            </a:r>
            <a:endParaRPr lang="en-US" sz="4400" b="1" dirty="0"/>
          </a:p>
        </p:txBody>
      </p:sp>
      <p:pic>
        <p:nvPicPr>
          <p:cNvPr id="4" name="Picture 3">
            <a:extLst>
              <a:ext uri="{FF2B5EF4-FFF2-40B4-BE49-F238E27FC236}">
                <a16:creationId xmlns:a16="http://schemas.microsoft.com/office/drawing/2014/main" id="{8EB0B4FA-4B9E-9A2C-16DA-38ECB1F7812E}"/>
              </a:ext>
            </a:extLst>
          </p:cNvPr>
          <p:cNvPicPr>
            <a:picLocks noChangeAspect="1"/>
          </p:cNvPicPr>
          <p:nvPr/>
        </p:nvPicPr>
        <p:blipFill rotWithShape="1">
          <a:blip r:embed="rId3"/>
          <a:srcRect l="40205" r="24208"/>
          <a:stretch/>
        </p:blipFill>
        <p:spPr>
          <a:xfrm>
            <a:off x="632200" y="2854539"/>
            <a:ext cx="6172200" cy="5451577"/>
          </a:xfrm>
          <a:prstGeom prst="rect">
            <a:avLst/>
          </a:prstGeom>
        </p:spPr>
      </p:pic>
    </p:spTree>
    <p:extLst>
      <p:ext uri="{BB962C8B-B14F-4D97-AF65-F5344CB8AC3E}">
        <p14:creationId xmlns:p14="http://schemas.microsoft.com/office/powerpoint/2010/main" val="15463666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107996"/>
          </a:xfrm>
          <a:prstGeom prst="rect">
            <a:avLst/>
          </a:prstGeom>
          <a:noFill/>
        </p:spPr>
        <p:txBody>
          <a:bodyPr wrap="square" rtlCol="0">
            <a:spAutoFit/>
          </a:bodyPr>
          <a:lstStyle/>
          <a:p>
            <a:pPr algn="ctr"/>
            <a:r>
              <a:rPr lang="en-US" sz="6600" b="1" dirty="0"/>
              <a:t>STAGE – II: 3D Affordance Generative Model</a:t>
            </a:r>
            <a:endParaRPr lang="en-US" sz="4800" b="1" dirty="0"/>
          </a:p>
        </p:txBody>
      </p:sp>
      <p:sp>
        <p:nvSpPr>
          <p:cNvPr id="2" name="TextBox 1">
            <a:extLst>
              <a:ext uri="{FF2B5EF4-FFF2-40B4-BE49-F238E27FC236}">
                <a16:creationId xmlns:a16="http://schemas.microsoft.com/office/drawing/2014/main" id="{F5CAA494-1F4F-5293-A5FF-6260E042B658}"/>
              </a:ext>
            </a:extLst>
          </p:cNvPr>
          <p:cNvSpPr txBox="1"/>
          <p:nvPr/>
        </p:nvSpPr>
        <p:spPr>
          <a:xfrm>
            <a:off x="-1" y="1154504"/>
            <a:ext cx="19010313" cy="923330"/>
          </a:xfrm>
          <a:prstGeom prst="rect">
            <a:avLst/>
          </a:prstGeom>
          <a:noFill/>
        </p:spPr>
        <p:txBody>
          <a:bodyPr wrap="square" rtlCol="0">
            <a:spAutoFit/>
          </a:bodyPr>
          <a:lstStyle/>
          <a:p>
            <a:pPr algn="ctr"/>
            <a:r>
              <a:rPr lang="en-US" sz="5400" b="1" i="1" dirty="0"/>
              <a:t>Geometry-aware Discriminator</a:t>
            </a:r>
            <a:endParaRPr lang="en-US" sz="4000" b="1" i="1" dirty="0"/>
          </a:p>
        </p:txBody>
      </p:sp>
      <p:sp>
        <p:nvSpPr>
          <p:cNvPr id="16" name="TextBox 15">
            <a:extLst>
              <a:ext uri="{FF2B5EF4-FFF2-40B4-BE49-F238E27FC236}">
                <a16:creationId xmlns:a16="http://schemas.microsoft.com/office/drawing/2014/main" id="{A264530F-8695-82A3-B59E-3A0E278ED97D}"/>
              </a:ext>
            </a:extLst>
          </p:cNvPr>
          <p:cNvSpPr txBox="1"/>
          <p:nvPr/>
        </p:nvSpPr>
        <p:spPr>
          <a:xfrm>
            <a:off x="7436600" y="2250923"/>
            <a:ext cx="11340724" cy="3477875"/>
          </a:xfrm>
          <a:prstGeom prst="rect">
            <a:avLst/>
          </a:prstGeom>
          <a:noFill/>
        </p:spPr>
        <p:txBody>
          <a:bodyPr wrap="square" rtlCol="0">
            <a:spAutoFit/>
          </a:bodyPr>
          <a:lstStyle/>
          <a:p>
            <a:r>
              <a:rPr lang="en-US" sz="4400" b="1" dirty="0"/>
              <a:t>Input: </a:t>
            </a:r>
            <a:r>
              <a:rPr lang="en-US" sz="4400" dirty="0"/>
              <a:t>Coordinates and depth for each joint</a:t>
            </a:r>
          </a:p>
          <a:p>
            <a:r>
              <a:rPr lang="en-US" sz="4400" b="1" dirty="0"/>
              <a:t>Task: </a:t>
            </a:r>
            <a:r>
              <a:rPr lang="en-US" sz="4400" dirty="0"/>
              <a:t>Further regularizes the</a:t>
            </a:r>
          </a:p>
          <a:p>
            <a:r>
              <a:rPr lang="en-US" sz="4400" dirty="0"/>
              <a:t>where and what module simultaneously to generate poses that obey geometry rules in the scene.</a:t>
            </a:r>
          </a:p>
        </p:txBody>
      </p:sp>
      <p:pic>
        <p:nvPicPr>
          <p:cNvPr id="4" name="Picture 3">
            <a:extLst>
              <a:ext uri="{FF2B5EF4-FFF2-40B4-BE49-F238E27FC236}">
                <a16:creationId xmlns:a16="http://schemas.microsoft.com/office/drawing/2014/main" id="{8EB0B4FA-4B9E-9A2C-16DA-38ECB1F7812E}"/>
              </a:ext>
            </a:extLst>
          </p:cNvPr>
          <p:cNvPicPr>
            <a:picLocks noChangeAspect="1"/>
          </p:cNvPicPr>
          <p:nvPr/>
        </p:nvPicPr>
        <p:blipFill rotWithShape="1">
          <a:blip r:embed="rId3"/>
          <a:srcRect l="76274" t="1007" r="970" b="22777"/>
          <a:stretch/>
        </p:blipFill>
        <p:spPr>
          <a:xfrm>
            <a:off x="885630" y="3002444"/>
            <a:ext cx="5754018" cy="6057376"/>
          </a:xfrm>
          <a:prstGeom prst="rect">
            <a:avLst/>
          </a:prstGeom>
        </p:spPr>
      </p:pic>
      <p:sp>
        <p:nvSpPr>
          <p:cNvPr id="5" name="TextBox 4">
            <a:extLst>
              <a:ext uri="{FF2B5EF4-FFF2-40B4-BE49-F238E27FC236}">
                <a16:creationId xmlns:a16="http://schemas.microsoft.com/office/drawing/2014/main" id="{773FBCBA-5C9D-516B-B388-DE5CC476DDAE}"/>
              </a:ext>
            </a:extLst>
          </p:cNvPr>
          <p:cNvSpPr txBox="1"/>
          <p:nvPr/>
        </p:nvSpPr>
        <p:spPr>
          <a:xfrm>
            <a:off x="542130" y="9180021"/>
            <a:ext cx="17926050" cy="1077218"/>
          </a:xfrm>
          <a:prstGeom prst="rect">
            <a:avLst/>
          </a:prstGeom>
          <a:noFill/>
        </p:spPr>
        <p:txBody>
          <a:bodyPr wrap="square" rtlCol="0">
            <a:spAutoFit/>
          </a:bodyPr>
          <a:lstStyle/>
          <a:p>
            <a:r>
              <a:rPr lang="en-US" sz="3200" b="1" dirty="0"/>
              <a:t>Note: </a:t>
            </a:r>
            <a:r>
              <a:rPr lang="en-US" sz="3200" dirty="0"/>
              <a:t>We note that both the geometry-aware discriminator as well as the geometrically feasible/unfeasible labels are utilized only during training.</a:t>
            </a:r>
          </a:p>
        </p:txBody>
      </p:sp>
      <p:pic>
        <p:nvPicPr>
          <p:cNvPr id="12" name="Picture 11">
            <a:extLst>
              <a:ext uri="{FF2B5EF4-FFF2-40B4-BE49-F238E27FC236}">
                <a16:creationId xmlns:a16="http://schemas.microsoft.com/office/drawing/2014/main" id="{67D0070E-E365-8F39-ED36-A6845E00335C}"/>
              </a:ext>
            </a:extLst>
          </p:cNvPr>
          <p:cNvPicPr>
            <a:picLocks noChangeAspect="1"/>
          </p:cNvPicPr>
          <p:nvPr/>
        </p:nvPicPr>
        <p:blipFill>
          <a:blip r:embed="rId4"/>
          <a:stretch>
            <a:fillRect/>
          </a:stretch>
        </p:blipFill>
        <p:spPr>
          <a:xfrm>
            <a:off x="7352944" y="5610768"/>
            <a:ext cx="5754018" cy="3661647"/>
          </a:xfrm>
          <a:prstGeom prst="rect">
            <a:avLst/>
          </a:prstGeom>
        </p:spPr>
      </p:pic>
    </p:spTree>
    <p:extLst>
      <p:ext uri="{BB962C8B-B14F-4D97-AF65-F5344CB8AC3E}">
        <p14:creationId xmlns:p14="http://schemas.microsoft.com/office/powerpoint/2010/main" val="1074411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computer&#10;&#10;Description automatically generated with low confidence">
            <a:extLst>
              <a:ext uri="{FF2B5EF4-FFF2-40B4-BE49-F238E27FC236}">
                <a16:creationId xmlns:a16="http://schemas.microsoft.com/office/drawing/2014/main" id="{8DEE804B-C6F8-5B58-208B-2EAABFE3D6F3}"/>
              </a:ext>
            </a:extLst>
          </p:cNvPr>
          <p:cNvPicPr>
            <a:picLocks noChangeAspect="1"/>
          </p:cNvPicPr>
          <p:nvPr/>
        </p:nvPicPr>
        <p:blipFill>
          <a:blip r:embed="rId2"/>
          <a:stretch>
            <a:fillRect/>
          </a:stretch>
        </p:blipFill>
        <p:spPr>
          <a:xfrm>
            <a:off x="1995887" y="1738101"/>
            <a:ext cx="15168164" cy="7849524"/>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6993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107996"/>
          </a:xfrm>
          <a:prstGeom prst="rect">
            <a:avLst/>
          </a:prstGeom>
          <a:noFill/>
        </p:spPr>
        <p:txBody>
          <a:bodyPr wrap="square" rtlCol="0">
            <a:spAutoFit/>
          </a:bodyPr>
          <a:lstStyle/>
          <a:p>
            <a:pPr algn="ctr"/>
            <a:r>
              <a:rPr lang="en-US" sz="6600" b="1" dirty="0"/>
              <a:t>FAILURE CASES</a:t>
            </a:r>
            <a:endParaRPr lang="en-US" sz="4800" b="1" dirty="0"/>
          </a:p>
        </p:txBody>
      </p:sp>
      <p:sp>
        <p:nvSpPr>
          <p:cNvPr id="2" name="TextBox 1">
            <a:extLst>
              <a:ext uri="{FF2B5EF4-FFF2-40B4-BE49-F238E27FC236}">
                <a16:creationId xmlns:a16="http://schemas.microsoft.com/office/drawing/2014/main" id="{F5CAA494-1F4F-5293-A5FF-6260E042B658}"/>
              </a:ext>
            </a:extLst>
          </p:cNvPr>
          <p:cNvSpPr txBox="1"/>
          <p:nvPr/>
        </p:nvSpPr>
        <p:spPr>
          <a:xfrm>
            <a:off x="-1" y="1154504"/>
            <a:ext cx="19010313" cy="923330"/>
          </a:xfrm>
          <a:prstGeom prst="rect">
            <a:avLst/>
          </a:prstGeom>
          <a:noFill/>
        </p:spPr>
        <p:txBody>
          <a:bodyPr wrap="square" rtlCol="0">
            <a:spAutoFit/>
          </a:bodyPr>
          <a:lstStyle/>
          <a:p>
            <a:pPr algn="ctr"/>
            <a:r>
              <a:rPr lang="en-US" sz="5400" b="1" i="1" dirty="0"/>
              <a:t>Not semantically possible</a:t>
            </a:r>
            <a:endParaRPr lang="en-US" sz="4000" b="1" i="1" dirty="0"/>
          </a:p>
        </p:txBody>
      </p:sp>
      <p:pic>
        <p:nvPicPr>
          <p:cNvPr id="8" name="Picture 7">
            <a:extLst>
              <a:ext uri="{FF2B5EF4-FFF2-40B4-BE49-F238E27FC236}">
                <a16:creationId xmlns:a16="http://schemas.microsoft.com/office/drawing/2014/main" id="{EB83C9CB-C71A-7856-9076-F8A235F04372}"/>
              </a:ext>
            </a:extLst>
          </p:cNvPr>
          <p:cNvPicPr>
            <a:picLocks noChangeAspect="1"/>
          </p:cNvPicPr>
          <p:nvPr/>
        </p:nvPicPr>
        <p:blipFill rotWithShape="1">
          <a:blip r:embed="rId3"/>
          <a:srcRect b="12610"/>
          <a:stretch/>
        </p:blipFill>
        <p:spPr>
          <a:xfrm>
            <a:off x="755221" y="2227915"/>
            <a:ext cx="17499867" cy="3429935"/>
          </a:xfrm>
          <a:prstGeom prst="rect">
            <a:avLst/>
          </a:prstGeom>
        </p:spPr>
      </p:pic>
      <p:pic>
        <p:nvPicPr>
          <p:cNvPr id="10" name="Picture 9">
            <a:extLst>
              <a:ext uri="{FF2B5EF4-FFF2-40B4-BE49-F238E27FC236}">
                <a16:creationId xmlns:a16="http://schemas.microsoft.com/office/drawing/2014/main" id="{B27AE1F6-9CAB-1C60-484D-BF703BEC290E}"/>
              </a:ext>
            </a:extLst>
          </p:cNvPr>
          <p:cNvPicPr>
            <a:picLocks noChangeAspect="1"/>
          </p:cNvPicPr>
          <p:nvPr/>
        </p:nvPicPr>
        <p:blipFill>
          <a:blip r:embed="rId4"/>
          <a:stretch>
            <a:fillRect/>
          </a:stretch>
        </p:blipFill>
        <p:spPr>
          <a:xfrm>
            <a:off x="2056119" y="6848918"/>
            <a:ext cx="14898074" cy="2503240"/>
          </a:xfrm>
          <a:prstGeom prst="rect">
            <a:avLst/>
          </a:prstGeom>
        </p:spPr>
      </p:pic>
    </p:spTree>
    <p:extLst>
      <p:ext uri="{BB962C8B-B14F-4D97-AF65-F5344CB8AC3E}">
        <p14:creationId xmlns:p14="http://schemas.microsoft.com/office/powerpoint/2010/main" val="112678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107996"/>
          </a:xfrm>
          <a:prstGeom prst="rect">
            <a:avLst/>
          </a:prstGeom>
          <a:noFill/>
        </p:spPr>
        <p:txBody>
          <a:bodyPr wrap="square" rtlCol="0">
            <a:spAutoFit/>
          </a:bodyPr>
          <a:lstStyle/>
          <a:p>
            <a:pPr algn="ctr"/>
            <a:r>
              <a:rPr lang="en-US" sz="6600" b="1" dirty="0"/>
              <a:t>FAILURE CASES</a:t>
            </a:r>
            <a:endParaRPr lang="en-US" sz="4800" b="1" dirty="0"/>
          </a:p>
        </p:txBody>
      </p:sp>
      <p:sp>
        <p:nvSpPr>
          <p:cNvPr id="2" name="TextBox 1">
            <a:extLst>
              <a:ext uri="{FF2B5EF4-FFF2-40B4-BE49-F238E27FC236}">
                <a16:creationId xmlns:a16="http://schemas.microsoft.com/office/drawing/2014/main" id="{F5CAA494-1F4F-5293-A5FF-6260E042B658}"/>
              </a:ext>
            </a:extLst>
          </p:cNvPr>
          <p:cNvSpPr txBox="1"/>
          <p:nvPr/>
        </p:nvSpPr>
        <p:spPr>
          <a:xfrm>
            <a:off x="-1" y="1154504"/>
            <a:ext cx="19010313" cy="923330"/>
          </a:xfrm>
          <a:prstGeom prst="rect">
            <a:avLst/>
          </a:prstGeom>
          <a:noFill/>
        </p:spPr>
        <p:txBody>
          <a:bodyPr wrap="square" rtlCol="0">
            <a:spAutoFit/>
          </a:bodyPr>
          <a:lstStyle/>
          <a:p>
            <a:pPr algn="ctr"/>
            <a:r>
              <a:rPr lang="en-US" sz="5400" b="1" i="1" dirty="0"/>
              <a:t>Geometrically infeasible</a:t>
            </a:r>
            <a:endParaRPr lang="en-US" sz="4000" b="1" i="1" dirty="0"/>
          </a:p>
        </p:txBody>
      </p:sp>
      <p:pic>
        <p:nvPicPr>
          <p:cNvPr id="5" name="Picture 4">
            <a:extLst>
              <a:ext uri="{FF2B5EF4-FFF2-40B4-BE49-F238E27FC236}">
                <a16:creationId xmlns:a16="http://schemas.microsoft.com/office/drawing/2014/main" id="{E678EF01-EC9E-F98B-5D84-CEF822364E77}"/>
              </a:ext>
            </a:extLst>
          </p:cNvPr>
          <p:cNvPicPr>
            <a:picLocks noChangeAspect="1"/>
          </p:cNvPicPr>
          <p:nvPr/>
        </p:nvPicPr>
        <p:blipFill rotWithShape="1">
          <a:blip r:embed="rId3"/>
          <a:srcRect r="50000" b="10391"/>
          <a:stretch/>
        </p:blipFill>
        <p:spPr>
          <a:xfrm>
            <a:off x="4163005" y="2077834"/>
            <a:ext cx="10684299" cy="4078542"/>
          </a:xfrm>
          <a:prstGeom prst="rect">
            <a:avLst/>
          </a:prstGeom>
        </p:spPr>
      </p:pic>
      <p:pic>
        <p:nvPicPr>
          <p:cNvPr id="6" name="Picture 5">
            <a:extLst>
              <a:ext uri="{FF2B5EF4-FFF2-40B4-BE49-F238E27FC236}">
                <a16:creationId xmlns:a16="http://schemas.microsoft.com/office/drawing/2014/main" id="{BAA514EB-0346-0D2A-15FE-C9A23D19CC76}"/>
              </a:ext>
            </a:extLst>
          </p:cNvPr>
          <p:cNvPicPr>
            <a:picLocks noChangeAspect="1"/>
          </p:cNvPicPr>
          <p:nvPr/>
        </p:nvPicPr>
        <p:blipFill rotWithShape="1">
          <a:blip r:embed="rId3"/>
          <a:srcRect l="50000" t="793" b="9598"/>
          <a:stretch/>
        </p:blipFill>
        <p:spPr>
          <a:xfrm>
            <a:off x="4163005" y="6265222"/>
            <a:ext cx="10684300" cy="4078544"/>
          </a:xfrm>
          <a:prstGeom prst="rect">
            <a:avLst/>
          </a:prstGeom>
        </p:spPr>
      </p:pic>
    </p:spTree>
    <p:extLst>
      <p:ext uri="{BB962C8B-B14F-4D97-AF65-F5344CB8AC3E}">
        <p14:creationId xmlns:p14="http://schemas.microsoft.com/office/powerpoint/2010/main" val="2488401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D9497B3-CDC2-F1E7-89D5-DFD72F58AF4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70000"/>
                    </a14:imgEffect>
                  </a14:imgLayer>
                </a14:imgProps>
              </a:ext>
              <a:ext uri="{28A0092B-C50C-407E-A947-70E740481C1C}">
                <a14:useLocalDpi xmlns:a14="http://schemas.microsoft.com/office/drawing/2010/main" val="0"/>
              </a:ext>
            </a:extLst>
          </a:blip>
          <a:srcRect t="7024" r="1" b="1"/>
          <a:stretch/>
        </p:blipFill>
        <p:spPr>
          <a:xfrm>
            <a:off x="20" y="10"/>
            <a:ext cx="9505136" cy="5346690"/>
          </a:xfrm>
          <a:prstGeom prst="rect">
            <a:avLst/>
          </a:prstGeom>
        </p:spPr>
      </p:pic>
      <p:pic>
        <p:nvPicPr>
          <p:cNvPr id="22" name="Picture 21" descr="A picture containing group, colorful&#10;&#10;Description automatically generated">
            <a:extLst>
              <a:ext uri="{FF2B5EF4-FFF2-40B4-BE49-F238E27FC236}">
                <a16:creationId xmlns:a16="http://schemas.microsoft.com/office/drawing/2014/main" id="{D994065D-5C20-7F8E-4099-DE0407DB188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70000"/>
                    </a14:imgEffect>
                    <a14:imgEffect>
                      <a14:brightnessContrast contrast="2000"/>
                    </a14:imgEffect>
                  </a14:imgLayer>
                </a14:imgProps>
              </a:ext>
              <a:ext uri="{28A0092B-C50C-407E-A947-70E740481C1C}">
                <a14:useLocalDpi xmlns:a14="http://schemas.microsoft.com/office/drawing/2010/main" val="0"/>
              </a:ext>
            </a:extLst>
          </a:blip>
          <a:srcRect t="11955" b="16389"/>
          <a:stretch/>
        </p:blipFill>
        <p:spPr>
          <a:xfrm>
            <a:off x="9505156" y="10"/>
            <a:ext cx="9505156" cy="5346690"/>
          </a:xfrm>
          <a:prstGeom prst="rect">
            <a:avLst/>
          </a:prstGeom>
        </p:spPr>
      </p:pic>
      <p:pic>
        <p:nvPicPr>
          <p:cNvPr id="25" name="Picture 24" descr="Shape, arrow&#10;&#10;Description automatically generated">
            <a:extLst>
              <a:ext uri="{FF2B5EF4-FFF2-40B4-BE49-F238E27FC236}">
                <a16:creationId xmlns:a16="http://schemas.microsoft.com/office/drawing/2014/main" id="{19C15B6A-9699-6824-CC29-CD4CEA3A8A51}"/>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70000"/>
                    </a14:imgEffect>
                  </a14:imgLayer>
                </a14:imgProps>
              </a:ext>
              <a:ext uri="{28A0092B-C50C-407E-A947-70E740481C1C}">
                <a14:useLocalDpi xmlns:a14="http://schemas.microsoft.com/office/drawing/2010/main" val="0"/>
              </a:ext>
            </a:extLst>
          </a:blip>
          <a:srcRect l="12445" r="1" b="1"/>
          <a:stretch/>
        </p:blipFill>
        <p:spPr>
          <a:xfrm>
            <a:off x="232248" y="5346689"/>
            <a:ext cx="9505136" cy="5346700"/>
          </a:xfrm>
          <a:prstGeom prst="rect">
            <a:avLst/>
          </a:prstGeom>
        </p:spPr>
      </p:pic>
      <p:pic>
        <p:nvPicPr>
          <p:cNvPr id="12" name="Picture 11" descr="A picture containing shape&#10;&#10;Description automatically generated">
            <a:extLst>
              <a:ext uri="{FF2B5EF4-FFF2-40B4-BE49-F238E27FC236}">
                <a16:creationId xmlns:a16="http://schemas.microsoft.com/office/drawing/2014/main" id="{F02F1832-1428-5094-ACD6-6CC15CBB00ED}"/>
              </a:ext>
            </a:extLst>
          </p:cNvPr>
          <p:cNvPicPr>
            <a:picLocks noChangeAspect="1"/>
          </p:cNvPicPr>
          <p:nvPr/>
        </p:nvPicPr>
        <p:blipFill rotWithShape="1">
          <a:blip r:embed="rId8">
            <a:alphaModFix/>
            <a:extLst>
              <a:ext uri="{BEBA8EAE-BF5A-486C-A8C5-ECC9F3942E4B}">
                <a14:imgProps xmlns:a14="http://schemas.microsoft.com/office/drawing/2010/main">
                  <a14:imgLayer r:embed="rId9">
                    <a14:imgEffect>
                      <a14:sharpenSoften amount="-70000"/>
                    </a14:imgEffect>
                  </a14:imgLayer>
                </a14:imgProps>
              </a:ext>
              <a:ext uri="{28A0092B-C50C-407E-A947-70E740481C1C}">
                <a14:useLocalDpi xmlns:a14="http://schemas.microsoft.com/office/drawing/2010/main" val="0"/>
              </a:ext>
            </a:extLst>
          </a:blip>
          <a:srcRect t="38548" b="17155"/>
          <a:stretch/>
        </p:blipFill>
        <p:spPr>
          <a:xfrm>
            <a:off x="9804683" y="5346689"/>
            <a:ext cx="9505156" cy="5346700"/>
          </a:xfrm>
          <a:prstGeom prst="rect">
            <a:avLst/>
          </a:prstGeom>
        </p:spPr>
      </p:pic>
      <p:sp>
        <p:nvSpPr>
          <p:cNvPr id="30" name="Rectangle 29">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876113" y="2717682"/>
            <a:ext cx="5258087" cy="52580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502774-6F27-6C99-C9D5-7D127EA1B5F6}"/>
              </a:ext>
            </a:extLst>
          </p:cNvPr>
          <p:cNvSpPr txBox="1"/>
          <p:nvPr/>
        </p:nvSpPr>
        <p:spPr>
          <a:xfrm>
            <a:off x="6684261" y="4305978"/>
            <a:ext cx="5641790" cy="2098327"/>
          </a:xfrm>
          <a:prstGeom prst="rect">
            <a:avLst/>
          </a:prstGeom>
          <a:noFill/>
        </p:spPr>
        <p:txBody>
          <a:bodyPr vert="horz" lIns="91440" tIns="45720" rIns="91440" bIns="45720" rtlCol="0" anchor="ctr">
            <a:normAutofit fontScale="92500" lnSpcReduction="10000"/>
          </a:bodyPr>
          <a:lstStyle/>
          <a:p>
            <a:pPr algn="ctr" defTabSz="914400">
              <a:lnSpc>
                <a:spcPct val="90000"/>
              </a:lnSpc>
              <a:spcBef>
                <a:spcPct val="0"/>
              </a:spcBef>
              <a:spcAft>
                <a:spcPts val="600"/>
              </a:spcAft>
            </a:pPr>
            <a:r>
              <a:rPr lang="en-US" sz="8800" b="1" kern="1200" dirty="0">
                <a:solidFill>
                  <a:srgbClr val="080808"/>
                </a:solidFill>
                <a:ea typeface="+mj-ea"/>
                <a:cs typeface="+mj-cs"/>
              </a:rPr>
              <a:t>PREVIOUS WORK</a:t>
            </a:r>
          </a:p>
        </p:txBody>
      </p:sp>
      <p:sp>
        <p:nvSpPr>
          <p:cNvPr id="32" name="Frame 31">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92162" y="2033738"/>
            <a:ext cx="6625988" cy="6625923"/>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iamond 26">
            <a:extLst>
              <a:ext uri="{FF2B5EF4-FFF2-40B4-BE49-F238E27FC236}">
                <a16:creationId xmlns:a16="http://schemas.microsoft.com/office/drawing/2014/main" id="{B3AA9B34-9D98-DD59-717A-B7231CA6E210}"/>
              </a:ext>
            </a:extLst>
          </p:cNvPr>
          <p:cNvSpPr/>
          <p:nvPr/>
        </p:nvSpPr>
        <p:spPr>
          <a:xfrm>
            <a:off x="5746423" y="1628688"/>
            <a:ext cx="7450168" cy="7436013"/>
          </a:xfrm>
          <a:prstGeom prst="diamond">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a:extLst>
              <a:ext uri="{FF2B5EF4-FFF2-40B4-BE49-F238E27FC236}">
                <a16:creationId xmlns:a16="http://schemas.microsoft.com/office/drawing/2014/main" id="{5072F47B-5A0C-0D90-08EF-418730D8F524}"/>
              </a:ext>
            </a:extLst>
          </p:cNvPr>
          <p:cNvSpPr/>
          <p:nvPr/>
        </p:nvSpPr>
        <p:spPr>
          <a:xfrm>
            <a:off x="5727819" y="1628678"/>
            <a:ext cx="7450168" cy="7436013"/>
          </a:xfrm>
          <a:prstGeom prst="diamond">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2F8D7822-4213-2B7D-6ED6-A7BA689E8181}"/>
              </a:ext>
            </a:extLst>
          </p:cNvPr>
          <p:cNvSpPr/>
          <p:nvPr/>
        </p:nvSpPr>
        <p:spPr>
          <a:xfrm>
            <a:off x="4801611" y="693518"/>
            <a:ext cx="9388804" cy="9338430"/>
          </a:xfrm>
          <a:prstGeom prst="diamond">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9918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200329"/>
          </a:xfrm>
          <a:prstGeom prst="rect">
            <a:avLst/>
          </a:prstGeom>
          <a:noFill/>
        </p:spPr>
        <p:txBody>
          <a:bodyPr wrap="square" rtlCol="0">
            <a:spAutoFit/>
          </a:bodyPr>
          <a:lstStyle/>
          <a:p>
            <a:pPr algn="ctr"/>
            <a:r>
              <a:rPr lang="en-US" sz="7200" b="1" dirty="0"/>
              <a:t>HOW TO INTERPRET AFFORDANCE?</a:t>
            </a:r>
            <a:endParaRPr lang="en-US" sz="5400" b="1" dirty="0"/>
          </a:p>
        </p:txBody>
      </p:sp>
      <p:sp>
        <p:nvSpPr>
          <p:cNvPr id="8" name="TextBox 7">
            <a:extLst>
              <a:ext uri="{FF2B5EF4-FFF2-40B4-BE49-F238E27FC236}">
                <a16:creationId xmlns:a16="http://schemas.microsoft.com/office/drawing/2014/main" id="{1066EFC8-F415-90D2-9673-20C5355126D1}"/>
              </a:ext>
            </a:extLst>
          </p:cNvPr>
          <p:cNvSpPr txBox="1"/>
          <p:nvPr/>
        </p:nvSpPr>
        <p:spPr>
          <a:xfrm>
            <a:off x="10978129" y="7810200"/>
            <a:ext cx="7578509" cy="523220"/>
          </a:xfrm>
          <a:prstGeom prst="rect">
            <a:avLst/>
          </a:prstGeom>
          <a:noFill/>
        </p:spPr>
        <p:txBody>
          <a:bodyPr wrap="square" rtlCol="0">
            <a:spAutoFit/>
          </a:bodyPr>
          <a:lstStyle/>
          <a:p>
            <a:r>
              <a:rPr lang="en-US" sz="2800" dirty="0"/>
              <a:t>Example affordance an indoor environment offers</a:t>
            </a:r>
            <a:endParaRPr lang="en-US" dirty="0"/>
          </a:p>
        </p:txBody>
      </p:sp>
      <p:sp>
        <p:nvSpPr>
          <p:cNvPr id="10" name="TextBox 9">
            <a:extLst>
              <a:ext uri="{FF2B5EF4-FFF2-40B4-BE49-F238E27FC236}">
                <a16:creationId xmlns:a16="http://schemas.microsoft.com/office/drawing/2014/main" id="{4A161B42-672B-2B7E-FB6D-1660AE492C5F}"/>
              </a:ext>
            </a:extLst>
          </p:cNvPr>
          <p:cNvSpPr txBox="1"/>
          <p:nvPr/>
        </p:nvSpPr>
        <p:spPr>
          <a:xfrm>
            <a:off x="580521" y="1730094"/>
            <a:ext cx="12801597" cy="646331"/>
          </a:xfrm>
          <a:prstGeom prst="rect">
            <a:avLst/>
          </a:prstGeom>
          <a:noFill/>
        </p:spPr>
        <p:txBody>
          <a:bodyPr wrap="square" rtlCol="0">
            <a:spAutoFit/>
          </a:bodyPr>
          <a:lstStyle/>
          <a:p>
            <a:r>
              <a:rPr lang="en-US" sz="3600" b="1" dirty="0"/>
              <a:t>Definition:</a:t>
            </a:r>
            <a:r>
              <a:rPr lang="en-US" sz="2800" b="1" dirty="0"/>
              <a:t>  </a:t>
            </a:r>
            <a:r>
              <a:rPr lang="en-US" sz="3600" dirty="0"/>
              <a:t>Opportunities of interaction in the environment</a:t>
            </a:r>
            <a:endParaRPr lang="en-US" dirty="0"/>
          </a:p>
        </p:txBody>
      </p:sp>
      <p:pic>
        <p:nvPicPr>
          <p:cNvPr id="12" name="Picture 11">
            <a:extLst>
              <a:ext uri="{FF2B5EF4-FFF2-40B4-BE49-F238E27FC236}">
                <a16:creationId xmlns:a16="http://schemas.microsoft.com/office/drawing/2014/main" id="{BB9D9DD9-70A9-ABEC-AEB4-975319A3564C}"/>
              </a:ext>
            </a:extLst>
          </p:cNvPr>
          <p:cNvPicPr>
            <a:picLocks noChangeAspect="1"/>
          </p:cNvPicPr>
          <p:nvPr/>
        </p:nvPicPr>
        <p:blipFill rotWithShape="1">
          <a:blip r:embed="rId3"/>
          <a:srcRect l="57743" t="16058" b="6943"/>
          <a:stretch/>
        </p:blipFill>
        <p:spPr>
          <a:xfrm>
            <a:off x="11589921" y="2866541"/>
            <a:ext cx="6631393" cy="4976763"/>
          </a:xfrm>
          <a:prstGeom prst="rect">
            <a:avLst/>
          </a:prstGeom>
        </p:spPr>
      </p:pic>
      <p:sp>
        <p:nvSpPr>
          <p:cNvPr id="14" name="TextBox 13">
            <a:extLst>
              <a:ext uri="{FF2B5EF4-FFF2-40B4-BE49-F238E27FC236}">
                <a16:creationId xmlns:a16="http://schemas.microsoft.com/office/drawing/2014/main" id="{E1D59F7F-9858-3DC9-3012-9AC8BAAD0987}"/>
              </a:ext>
            </a:extLst>
          </p:cNvPr>
          <p:cNvSpPr txBox="1"/>
          <p:nvPr/>
        </p:nvSpPr>
        <p:spPr>
          <a:xfrm>
            <a:off x="580521" y="3160263"/>
            <a:ext cx="4042279" cy="1200329"/>
          </a:xfrm>
          <a:prstGeom prst="rect">
            <a:avLst/>
          </a:prstGeom>
          <a:noFill/>
        </p:spPr>
        <p:txBody>
          <a:bodyPr wrap="square" rtlCol="0">
            <a:spAutoFit/>
          </a:bodyPr>
          <a:lstStyle/>
          <a:p>
            <a:r>
              <a:rPr lang="en-US" sz="3600" b="1" dirty="0"/>
              <a:t>What we care?</a:t>
            </a:r>
          </a:p>
          <a:p>
            <a:r>
              <a:rPr lang="en-US" sz="3600" dirty="0"/>
              <a:t>Functionalities</a:t>
            </a:r>
            <a:endParaRPr lang="en-US" dirty="0"/>
          </a:p>
        </p:txBody>
      </p:sp>
      <p:pic>
        <p:nvPicPr>
          <p:cNvPr id="18" name="Picture 17" descr="Timeline&#10;&#10;Description automatically generated">
            <a:extLst>
              <a:ext uri="{FF2B5EF4-FFF2-40B4-BE49-F238E27FC236}">
                <a16:creationId xmlns:a16="http://schemas.microsoft.com/office/drawing/2014/main" id="{5A9D2FCB-21AA-9716-A7CD-2DE058567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884" y="5449230"/>
            <a:ext cx="9551843" cy="1940218"/>
          </a:xfrm>
          <a:prstGeom prst="rect">
            <a:avLst/>
          </a:prstGeom>
        </p:spPr>
      </p:pic>
    </p:spTree>
    <p:extLst>
      <p:ext uri="{BB962C8B-B14F-4D97-AF65-F5344CB8AC3E}">
        <p14:creationId xmlns:p14="http://schemas.microsoft.com/office/powerpoint/2010/main" val="2020170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200329"/>
          </a:xfrm>
          <a:prstGeom prst="rect">
            <a:avLst/>
          </a:prstGeom>
          <a:noFill/>
        </p:spPr>
        <p:txBody>
          <a:bodyPr wrap="square" rtlCol="0">
            <a:spAutoFit/>
          </a:bodyPr>
          <a:lstStyle/>
          <a:p>
            <a:pPr algn="ctr"/>
            <a:r>
              <a:rPr lang="en-US" sz="7200" b="1" dirty="0"/>
              <a:t>PREVIOUS WORK</a:t>
            </a:r>
            <a:endParaRPr lang="en-US" sz="5400" b="1" dirty="0"/>
          </a:p>
        </p:txBody>
      </p:sp>
      <p:sp>
        <p:nvSpPr>
          <p:cNvPr id="4" name="TextBox 3">
            <a:extLst>
              <a:ext uri="{FF2B5EF4-FFF2-40B4-BE49-F238E27FC236}">
                <a16:creationId xmlns:a16="http://schemas.microsoft.com/office/drawing/2014/main" id="{0216B78F-3774-790F-114C-C9411C5F4A33}"/>
              </a:ext>
            </a:extLst>
          </p:cNvPr>
          <p:cNvSpPr txBox="1"/>
          <p:nvPr/>
        </p:nvSpPr>
        <p:spPr>
          <a:xfrm>
            <a:off x="584201" y="1330634"/>
            <a:ext cx="17841910" cy="923330"/>
          </a:xfrm>
          <a:prstGeom prst="rect">
            <a:avLst/>
          </a:prstGeom>
          <a:noFill/>
        </p:spPr>
        <p:txBody>
          <a:bodyPr wrap="square" rtlCol="0">
            <a:spAutoFit/>
          </a:bodyPr>
          <a:lstStyle/>
          <a:p>
            <a:r>
              <a:rPr lang="en-US" sz="5400" b="1" dirty="0"/>
              <a:t>Scene Understanding</a:t>
            </a:r>
            <a:endParaRPr lang="en-US" sz="4000" b="1" dirty="0"/>
          </a:p>
        </p:txBody>
      </p:sp>
      <p:pic>
        <p:nvPicPr>
          <p:cNvPr id="6" name="Picture 5">
            <a:extLst>
              <a:ext uri="{FF2B5EF4-FFF2-40B4-BE49-F238E27FC236}">
                <a16:creationId xmlns:a16="http://schemas.microsoft.com/office/drawing/2014/main" id="{318CA1C9-6303-097D-CB43-B12485841D19}"/>
              </a:ext>
            </a:extLst>
          </p:cNvPr>
          <p:cNvPicPr>
            <a:picLocks noChangeAspect="1"/>
          </p:cNvPicPr>
          <p:nvPr/>
        </p:nvPicPr>
        <p:blipFill>
          <a:blip r:embed="rId3"/>
          <a:stretch>
            <a:fillRect/>
          </a:stretch>
        </p:blipFill>
        <p:spPr>
          <a:xfrm>
            <a:off x="9143999" y="2193133"/>
            <a:ext cx="9327733" cy="3638378"/>
          </a:xfrm>
          <a:prstGeom prst="rect">
            <a:avLst/>
          </a:prstGeom>
        </p:spPr>
      </p:pic>
      <p:sp>
        <p:nvSpPr>
          <p:cNvPr id="8" name="TextBox 7">
            <a:extLst>
              <a:ext uri="{FF2B5EF4-FFF2-40B4-BE49-F238E27FC236}">
                <a16:creationId xmlns:a16="http://schemas.microsoft.com/office/drawing/2014/main" id="{1066EFC8-F415-90D2-9673-20C5355126D1}"/>
              </a:ext>
            </a:extLst>
          </p:cNvPr>
          <p:cNvSpPr txBox="1"/>
          <p:nvPr/>
        </p:nvSpPr>
        <p:spPr>
          <a:xfrm>
            <a:off x="10325873" y="6013149"/>
            <a:ext cx="7276327" cy="523220"/>
          </a:xfrm>
          <a:prstGeom prst="rect">
            <a:avLst/>
          </a:prstGeom>
          <a:noFill/>
        </p:spPr>
        <p:txBody>
          <a:bodyPr wrap="square" rtlCol="0">
            <a:spAutoFit/>
          </a:bodyPr>
          <a:lstStyle/>
          <a:p>
            <a:r>
              <a:rPr lang="en-US" sz="2800" dirty="0"/>
              <a:t>Example images from sitcom affordance dataset</a:t>
            </a:r>
            <a:endParaRPr lang="en-US" dirty="0"/>
          </a:p>
        </p:txBody>
      </p:sp>
      <p:sp>
        <p:nvSpPr>
          <p:cNvPr id="10" name="TextBox 9">
            <a:extLst>
              <a:ext uri="{FF2B5EF4-FFF2-40B4-BE49-F238E27FC236}">
                <a16:creationId xmlns:a16="http://schemas.microsoft.com/office/drawing/2014/main" id="{4A161B42-672B-2B7E-FB6D-1660AE492C5F}"/>
              </a:ext>
            </a:extLst>
          </p:cNvPr>
          <p:cNvSpPr txBox="1"/>
          <p:nvPr/>
        </p:nvSpPr>
        <p:spPr>
          <a:xfrm>
            <a:off x="635003" y="2615793"/>
            <a:ext cx="7276327" cy="523220"/>
          </a:xfrm>
          <a:prstGeom prst="rect">
            <a:avLst/>
          </a:prstGeom>
          <a:noFill/>
        </p:spPr>
        <p:txBody>
          <a:bodyPr wrap="square" rtlCol="0">
            <a:spAutoFit/>
          </a:bodyPr>
          <a:lstStyle/>
          <a:p>
            <a:r>
              <a:rPr lang="en-US" sz="2800" b="1" dirty="0"/>
              <a:t>Objective:  </a:t>
            </a:r>
            <a:r>
              <a:rPr lang="en-US" sz="2800" dirty="0"/>
              <a:t>Understanding of visual scenes</a:t>
            </a:r>
            <a:endParaRPr lang="en-US" dirty="0"/>
          </a:p>
        </p:txBody>
      </p:sp>
    </p:spTree>
    <p:extLst>
      <p:ext uri="{BB962C8B-B14F-4D97-AF65-F5344CB8AC3E}">
        <p14:creationId xmlns:p14="http://schemas.microsoft.com/office/powerpoint/2010/main" val="2035983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200329"/>
          </a:xfrm>
          <a:prstGeom prst="rect">
            <a:avLst/>
          </a:prstGeom>
          <a:noFill/>
        </p:spPr>
        <p:txBody>
          <a:bodyPr wrap="square" rtlCol="0">
            <a:spAutoFit/>
          </a:bodyPr>
          <a:lstStyle/>
          <a:p>
            <a:pPr algn="ctr"/>
            <a:r>
              <a:rPr lang="en-US" sz="7200" b="1" dirty="0"/>
              <a:t>PREVIOUS WORK</a:t>
            </a:r>
            <a:endParaRPr lang="en-US" sz="5400" b="1" dirty="0"/>
          </a:p>
        </p:txBody>
      </p:sp>
      <p:sp>
        <p:nvSpPr>
          <p:cNvPr id="4" name="TextBox 3">
            <a:extLst>
              <a:ext uri="{FF2B5EF4-FFF2-40B4-BE49-F238E27FC236}">
                <a16:creationId xmlns:a16="http://schemas.microsoft.com/office/drawing/2014/main" id="{0216B78F-3774-790F-114C-C9411C5F4A33}"/>
              </a:ext>
            </a:extLst>
          </p:cNvPr>
          <p:cNvSpPr txBox="1"/>
          <p:nvPr/>
        </p:nvSpPr>
        <p:spPr>
          <a:xfrm>
            <a:off x="584201" y="1330634"/>
            <a:ext cx="17841910" cy="923330"/>
          </a:xfrm>
          <a:prstGeom prst="rect">
            <a:avLst/>
          </a:prstGeom>
          <a:noFill/>
        </p:spPr>
        <p:txBody>
          <a:bodyPr wrap="square" rtlCol="0">
            <a:spAutoFit/>
          </a:bodyPr>
          <a:lstStyle/>
          <a:p>
            <a:r>
              <a:rPr lang="en-US" sz="5400" b="1" dirty="0"/>
              <a:t>Binge Watching: Scaling Affordance Learning from Sitcoms</a:t>
            </a:r>
            <a:endParaRPr lang="en-US" sz="4000" b="1" dirty="0"/>
          </a:p>
        </p:txBody>
      </p:sp>
      <p:pic>
        <p:nvPicPr>
          <p:cNvPr id="6" name="Picture 5">
            <a:extLst>
              <a:ext uri="{FF2B5EF4-FFF2-40B4-BE49-F238E27FC236}">
                <a16:creationId xmlns:a16="http://schemas.microsoft.com/office/drawing/2014/main" id="{318CA1C9-6303-097D-CB43-B12485841D19}"/>
              </a:ext>
            </a:extLst>
          </p:cNvPr>
          <p:cNvPicPr>
            <a:picLocks noChangeAspect="1"/>
          </p:cNvPicPr>
          <p:nvPr/>
        </p:nvPicPr>
        <p:blipFill>
          <a:blip r:embed="rId2"/>
          <a:stretch>
            <a:fillRect/>
          </a:stretch>
        </p:blipFill>
        <p:spPr>
          <a:xfrm>
            <a:off x="9143999" y="2193133"/>
            <a:ext cx="9327733" cy="3638378"/>
          </a:xfrm>
          <a:prstGeom prst="rect">
            <a:avLst/>
          </a:prstGeom>
        </p:spPr>
      </p:pic>
      <p:sp>
        <p:nvSpPr>
          <p:cNvPr id="8" name="TextBox 7">
            <a:extLst>
              <a:ext uri="{FF2B5EF4-FFF2-40B4-BE49-F238E27FC236}">
                <a16:creationId xmlns:a16="http://schemas.microsoft.com/office/drawing/2014/main" id="{1066EFC8-F415-90D2-9673-20C5355126D1}"/>
              </a:ext>
            </a:extLst>
          </p:cNvPr>
          <p:cNvSpPr txBox="1"/>
          <p:nvPr/>
        </p:nvSpPr>
        <p:spPr>
          <a:xfrm>
            <a:off x="10325873" y="6013149"/>
            <a:ext cx="7276327" cy="523220"/>
          </a:xfrm>
          <a:prstGeom prst="rect">
            <a:avLst/>
          </a:prstGeom>
          <a:noFill/>
        </p:spPr>
        <p:txBody>
          <a:bodyPr wrap="square" rtlCol="0">
            <a:spAutoFit/>
          </a:bodyPr>
          <a:lstStyle/>
          <a:p>
            <a:r>
              <a:rPr lang="en-US" sz="2800" dirty="0"/>
              <a:t>Example images from sitcom affordance dataset</a:t>
            </a:r>
            <a:endParaRPr lang="en-US" dirty="0"/>
          </a:p>
        </p:txBody>
      </p:sp>
      <p:sp>
        <p:nvSpPr>
          <p:cNvPr id="10" name="TextBox 9">
            <a:extLst>
              <a:ext uri="{FF2B5EF4-FFF2-40B4-BE49-F238E27FC236}">
                <a16:creationId xmlns:a16="http://schemas.microsoft.com/office/drawing/2014/main" id="{4A161B42-672B-2B7E-FB6D-1660AE492C5F}"/>
              </a:ext>
            </a:extLst>
          </p:cNvPr>
          <p:cNvSpPr txBox="1"/>
          <p:nvPr/>
        </p:nvSpPr>
        <p:spPr>
          <a:xfrm>
            <a:off x="635003" y="2615793"/>
            <a:ext cx="7276327" cy="523220"/>
          </a:xfrm>
          <a:prstGeom prst="rect">
            <a:avLst/>
          </a:prstGeom>
          <a:noFill/>
        </p:spPr>
        <p:txBody>
          <a:bodyPr wrap="square" rtlCol="0">
            <a:spAutoFit/>
          </a:bodyPr>
          <a:lstStyle/>
          <a:p>
            <a:r>
              <a:rPr lang="en-US" sz="2800" dirty="0"/>
              <a:t>Example images from sitcom affordance dataset</a:t>
            </a:r>
            <a:endParaRPr lang="en-US" dirty="0"/>
          </a:p>
        </p:txBody>
      </p:sp>
    </p:spTree>
    <p:extLst>
      <p:ext uri="{BB962C8B-B14F-4D97-AF65-F5344CB8AC3E}">
        <p14:creationId xmlns:p14="http://schemas.microsoft.com/office/powerpoint/2010/main" val="20478752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200329"/>
          </a:xfrm>
          <a:prstGeom prst="rect">
            <a:avLst/>
          </a:prstGeom>
          <a:noFill/>
        </p:spPr>
        <p:txBody>
          <a:bodyPr wrap="square" rtlCol="0">
            <a:spAutoFit/>
          </a:bodyPr>
          <a:lstStyle/>
          <a:p>
            <a:pPr algn="ctr"/>
            <a:r>
              <a:rPr lang="en-US" sz="7200" b="1" dirty="0"/>
              <a:t>DISCUSSION</a:t>
            </a:r>
            <a:endParaRPr lang="en-US" sz="5400" b="1" dirty="0"/>
          </a:p>
        </p:txBody>
      </p:sp>
      <p:pic>
        <p:nvPicPr>
          <p:cNvPr id="5" name="Picture 4">
            <a:extLst>
              <a:ext uri="{FF2B5EF4-FFF2-40B4-BE49-F238E27FC236}">
                <a16:creationId xmlns:a16="http://schemas.microsoft.com/office/drawing/2014/main" id="{09E970B7-77A0-A14C-B5AE-72C6A141918D}"/>
              </a:ext>
            </a:extLst>
          </p:cNvPr>
          <p:cNvPicPr>
            <a:picLocks noChangeAspect="1"/>
          </p:cNvPicPr>
          <p:nvPr/>
        </p:nvPicPr>
        <p:blipFill>
          <a:blip r:embed="rId2"/>
          <a:stretch>
            <a:fillRect/>
          </a:stretch>
        </p:blipFill>
        <p:spPr>
          <a:xfrm>
            <a:off x="469034" y="1442325"/>
            <a:ext cx="18072244" cy="2664613"/>
          </a:xfrm>
          <a:prstGeom prst="rect">
            <a:avLst/>
          </a:prstGeom>
          <a:ln>
            <a:solidFill>
              <a:schemeClr val="tx1"/>
            </a:solidFill>
          </a:ln>
        </p:spPr>
      </p:pic>
      <p:pic>
        <p:nvPicPr>
          <p:cNvPr id="14" name="Picture 13">
            <a:extLst>
              <a:ext uri="{FF2B5EF4-FFF2-40B4-BE49-F238E27FC236}">
                <a16:creationId xmlns:a16="http://schemas.microsoft.com/office/drawing/2014/main" id="{0C9ADDAC-4A5E-D900-AF5D-AE370D3A4812}"/>
              </a:ext>
            </a:extLst>
          </p:cNvPr>
          <p:cNvPicPr>
            <a:picLocks noChangeAspect="1"/>
          </p:cNvPicPr>
          <p:nvPr/>
        </p:nvPicPr>
        <p:blipFill>
          <a:blip r:embed="rId3"/>
          <a:stretch>
            <a:fillRect/>
          </a:stretch>
        </p:blipFill>
        <p:spPr>
          <a:xfrm>
            <a:off x="1432096" y="4277763"/>
            <a:ext cx="14588953" cy="4166043"/>
          </a:xfrm>
          <a:prstGeom prst="rect">
            <a:avLst/>
          </a:prstGeom>
        </p:spPr>
      </p:pic>
    </p:spTree>
    <p:extLst>
      <p:ext uri="{BB962C8B-B14F-4D97-AF65-F5344CB8AC3E}">
        <p14:creationId xmlns:p14="http://schemas.microsoft.com/office/powerpoint/2010/main" val="409787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200329"/>
          </a:xfrm>
          <a:prstGeom prst="rect">
            <a:avLst/>
          </a:prstGeom>
          <a:noFill/>
        </p:spPr>
        <p:txBody>
          <a:bodyPr wrap="square" rtlCol="0">
            <a:spAutoFit/>
          </a:bodyPr>
          <a:lstStyle/>
          <a:p>
            <a:pPr algn="ctr"/>
            <a:r>
              <a:rPr lang="en-US" sz="7200" b="1" dirty="0"/>
              <a:t>DISCUSSION</a:t>
            </a:r>
            <a:endParaRPr lang="en-US" sz="5400" b="1" dirty="0"/>
          </a:p>
        </p:txBody>
      </p:sp>
      <p:pic>
        <p:nvPicPr>
          <p:cNvPr id="8" name="Picture 7">
            <a:extLst>
              <a:ext uri="{FF2B5EF4-FFF2-40B4-BE49-F238E27FC236}">
                <a16:creationId xmlns:a16="http://schemas.microsoft.com/office/drawing/2014/main" id="{CA7670C0-E9B0-E6DB-AB13-F62286AC8391}"/>
              </a:ext>
            </a:extLst>
          </p:cNvPr>
          <p:cNvPicPr>
            <a:picLocks noChangeAspect="1"/>
          </p:cNvPicPr>
          <p:nvPr/>
        </p:nvPicPr>
        <p:blipFill>
          <a:blip r:embed="rId2"/>
          <a:stretch>
            <a:fillRect/>
          </a:stretch>
        </p:blipFill>
        <p:spPr>
          <a:xfrm>
            <a:off x="2056119" y="1675730"/>
            <a:ext cx="14898074" cy="2503240"/>
          </a:xfrm>
          <a:prstGeom prst="rect">
            <a:avLst/>
          </a:prstGeom>
        </p:spPr>
      </p:pic>
      <p:sp>
        <p:nvSpPr>
          <p:cNvPr id="2" name="TextBox 1"/>
          <p:cNvSpPr txBox="1"/>
          <p:nvPr/>
        </p:nvSpPr>
        <p:spPr>
          <a:xfrm>
            <a:off x="2197768" y="4860758"/>
            <a:ext cx="14756425" cy="2554545"/>
          </a:xfrm>
          <a:prstGeom prst="rect">
            <a:avLst/>
          </a:prstGeom>
          <a:noFill/>
        </p:spPr>
        <p:txBody>
          <a:bodyPr wrap="square" rtlCol="0">
            <a:spAutoFit/>
          </a:bodyPr>
          <a:lstStyle/>
          <a:p>
            <a:r>
              <a:rPr lang="en-US" sz="3200" b="1" dirty="0"/>
              <a:t>This was a topic brought up again and again during discussion , i.e., babies see the world very differently from what a grown human sees , hence biasing affordances based on an individual like say a chair offers “sit-ability” and floor offers “walk-ability” should not be the means to go ahead about the field. Thus the only hope is to see if the model can learn affordances by itself to do the tasks we humans do.</a:t>
            </a:r>
            <a:endParaRPr lang="en-IN" sz="3200" b="1" dirty="0"/>
          </a:p>
        </p:txBody>
      </p:sp>
    </p:spTree>
    <p:extLst>
      <p:ext uri="{BB962C8B-B14F-4D97-AF65-F5344CB8AC3E}">
        <p14:creationId xmlns:p14="http://schemas.microsoft.com/office/powerpoint/2010/main" val="1709311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0956" y="3513219"/>
            <a:ext cx="17629984" cy="4892844"/>
          </a:xfrm>
          <a:prstGeom prst="rect">
            <a:avLst/>
          </a:prstGeom>
        </p:spPr>
      </p:pic>
      <p:sp>
        <p:nvSpPr>
          <p:cNvPr id="3" name="TextBox 2"/>
          <p:cNvSpPr txBox="1"/>
          <p:nvPr/>
        </p:nvSpPr>
        <p:spPr>
          <a:xfrm>
            <a:off x="2983832" y="1507958"/>
            <a:ext cx="12737431" cy="1200329"/>
          </a:xfrm>
          <a:prstGeom prst="rect">
            <a:avLst/>
          </a:prstGeom>
          <a:noFill/>
        </p:spPr>
        <p:txBody>
          <a:bodyPr wrap="square" rtlCol="0">
            <a:spAutoFit/>
          </a:bodyPr>
          <a:lstStyle/>
          <a:p>
            <a:r>
              <a:rPr lang="en-US" sz="3600" b="1" dirty="0"/>
              <a:t>This argument provides a valid yet another perspective on how to go about for the earlier side which I find really insightful.</a:t>
            </a:r>
            <a:endParaRPr lang="en-IN" sz="3600" b="1" dirty="0"/>
          </a:p>
        </p:txBody>
      </p:sp>
    </p:spTree>
    <p:extLst>
      <p:ext uri="{BB962C8B-B14F-4D97-AF65-F5344CB8AC3E}">
        <p14:creationId xmlns:p14="http://schemas.microsoft.com/office/powerpoint/2010/main" val="3289358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200329"/>
          </a:xfrm>
          <a:prstGeom prst="rect">
            <a:avLst/>
          </a:prstGeom>
          <a:noFill/>
        </p:spPr>
        <p:txBody>
          <a:bodyPr wrap="square" rtlCol="0">
            <a:spAutoFit/>
          </a:bodyPr>
          <a:lstStyle/>
          <a:p>
            <a:pPr algn="ctr"/>
            <a:r>
              <a:rPr lang="en-US" sz="7200" b="1" dirty="0"/>
              <a:t>CONTRIBUTIONS</a:t>
            </a:r>
            <a:endParaRPr lang="en-US" sz="5400" b="1" dirty="0"/>
          </a:p>
        </p:txBody>
      </p:sp>
      <p:sp>
        <p:nvSpPr>
          <p:cNvPr id="10" name="TextBox 9">
            <a:extLst>
              <a:ext uri="{FF2B5EF4-FFF2-40B4-BE49-F238E27FC236}">
                <a16:creationId xmlns:a16="http://schemas.microsoft.com/office/drawing/2014/main" id="{4A161B42-672B-2B7E-FB6D-1660AE492C5F}"/>
              </a:ext>
            </a:extLst>
          </p:cNvPr>
          <p:cNvSpPr txBox="1"/>
          <p:nvPr/>
        </p:nvSpPr>
        <p:spPr>
          <a:xfrm>
            <a:off x="881196" y="2530308"/>
            <a:ext cx="13886188" cy="6001643"/>
          </a:xfrm>
          <a:prstGeom prst="rect">
            <a:avLst/>
          </a:prstGeom>
          <a:noFill/>
        </p:spPr>
        <p:txBody>
          <a:bodyPr wrap="square" rtlCol="0">
            <a:spAutoFit/>
          </a:bodyPr>
          <a:lstStyle/>
          <a:p>
            <a:pPr marL="914400" indent="-914400">
              <a:buFont typeface="+mj-lt"/>
              <a:buAutoNum type="arabicPeriod"/>
            </a:pPr>
            <a:r>
              <a:rPr lang="en-US" sz="4800" dirty="0"/>
              <a:t>Fully automatic 3D human pose synthesizer for creating pose data in 3D scenes</a:t>
            </a:r>
            <a:endParaRPr lang="en-US" sz="2800" dirty="0"/>
          </a:p>
          <a:p>
            <a:pPr marL="914400" indent="-914400">
              <a:buFont typeface="+mj-lt"/>
              <a:buAutoNum type="arabicPeriod"/>
            </a:pPr>
            <a:r>
              <a:rPr lang="en-US" sz="4800" dirty="0"/>
              <a:t>Novel generative model for 3D affordance prediction that generates plausible human poses from a single scene image</a:t>
            </a:r>
          </a:p>
          <a:p>
            <a:pPr marL="914400" indent="-914400">
              <a:buFont typeface="+mj-lt"/>
              <a:buAutoNum type="arabicPeriod"/>
            </a:pPr>
            <a:r>
              <a:rPr lang="en-US" sz="4800" dirty="0"/>
              <a:t>A new benchmark for human affordance prediction built on top if SUNCG dataset and 3D pose synthesizer</a:t>
            </a:r>
            <a:endParaRPr lang="en-US" sz="5400" dirty="0"/>
          </a:p>
        </p:txBody>
      </p:sp>
    </p:spTree>
    <p:extLst>
      <p:ext uri="{BB962C8B-B14F-4D97-AF65-F5344CB8AC3E}">
        <p14:creationId xmlns:p14="http://schemas.microsoft.com/office/powerpoint/2010/main" val="22419443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1" y="218859"/>
            <a:ext cx="19010313" cy="1200329"/>
          </a:xfrm>
          <a:prstGeom prst="rect">
            <a:avLst/>
          </a:prstGeom>
          <a:noFill/>
        </p:spPr>
        <p:txBody>
          <a:bodyPr wrap="square" rtlCol="0">
            <a:spAutoFit/>
          </a:bodyPr>
          <a:lstStyle/>
          <a:p>
            <a:pPr algn="ctr"/>
            <a:r>
              <a:rPr lang="en-US" sz="7200" b="1" dirty="0"/>
              <a:t>DISCUSSION Post Presentation</a:t>
            </a:r>
            <a:endParaRPr lang="en-US" sz="5400" b="1" dirty="0"/>
          </a:p>
        </p:txBody>
      </p:sp>
      <p:sp>
        <p:nvSpPr>
          <p:cNvPr id="4" name="TextBox 3"/>
          <p:cNvSpPr txBox="1"/>
          <p:nvPr/>
        </p:nvSpPr>
        <p:spPr>
          <a:xfrm>
            <a:off x="1620253" y="2103907"/>
            <a:ext cx="13972673" cy="7417415"/>
          </a:xfrm>
          <a:prstGeom prst="rect">
            <a:avLst/>
          </a:prstGeom>
          <a:noFill/>
        </p:spPr>
        <p:txBody>
          <a:bodyPr wrap="square" rtlCol="0">
            <a:spAutoFit/>
          </a:bodyPr>
          <a:lstStyle/>
          <a:p>
            <a:r>
              <a:rPr lang="en-US" sz="2800" b="1" dirty="0"/>
              <a:t>Things that were discussed is to find the application for affordance modelling in real life</a:t>
            </a:r>
            <a:r>
              <a:rPr lang="en-IN" sz="2800" b="1" dirty="0"/>
              <a:t>:</a:t>
            </a:r>
          </a:p>
          <a:p>
            <a:endParaRPr lang="en-US" sz="2800" b="1" dirty="0"/>
          </a:p>
          <a:p>
            <a:r>
              <a:rPr lang="en-US" sz="2800" b="1" dirty="0"/>
              <a:t>The discussion went on about criticizing on pre defined affordance for training the model and eventually concluded with the following points </a:t>
            </a:r>
          </a:p>
          <a:p>
            <a:endParaRPr lang="en-US" sz="2800" b="1" dirty="0"/>
          </a:p>
          <a:p>
            <a:pPr marL="342900" indent="-342900">
              <a:buAutoNum type="arabicParenR"/>
            </a:pPr>
            <a:r>
              <a:rPr lang="en-US" sz="2800" b="1" dirty="0"/>
              <a:t>If affordance is to be taken as an approach instead of predefining certain affordances in a particular environment based off on generalized adult vision , a system/model should be defined in such a way to learn new affordances instead of mimicking one.</a:t>
            </a:r>
          </a:p>
          <a:p>
            <a:pPr marL="342900" indent="-342900">
              <a:buAutoNum type="arabicParenR"/>
            </a:pPr>
            <a:endParaRPr lang="en-US" sz="2800" b="1" dirty="0"/>
          </a:p>
          <a:p>
            <a:pPr marL="342900" indent="-342900">
              <a:buAutoNum type="arabicParenR"/>
            </a:pPr>
            <a:r>
              <a:rPr lang="en-US" sz="2800" b="1" dirty="0"/>
              <a:t>Affordance learning can be really useful if the task space or configuration environment is fixed . (i.e.,) instead of dealing with infinite affordances if the task is to do robot grasping (manipulator) then the affordance to grasp a arbitrary object is a constricted problem.</a:t>
            </a:r>
          </a:p>
          <a:p>
            <a:pPr marL="342900" indent="-342900">
              <a:buAutoNum type="arabicParenR"/>
            </a:pPr>
            <a:endParaRPr lang="en-US" sz="2800" b="1" dirty="0"/>
          </a:p>
          <a:p>
            <a:pPr marL="342900" indent="-342900">
              <a:buAutoNum type="arabicParenR"/>
            </a:pPr>
            <a:r>
              <a:rPr lang="en-US" sz="2800" b="1" dirty="0"/>
              <a:t>RL approach to be used to learn affordances instead of giving it inputs explicitly.</a:t>
            </a:r>
          </a:p>
          <a:p>
            <a:pPr marL="342900" indent="-342900">
              <a:buAutoNum type="arabicParenR"/>
            </a:pPr>
            <a:endParaRPr lang="en-US" sz="2800" b="1" dirty="0"/>
          </a:p>
          <a:p>
            <a:pPr marL="342900" indent="-342900">
              <a:buAutoNum type="arabicParenR"/>
            </a:pPr>
            <a:endParaRPr lang="en-US" sz="2800" b="1" dirty="0"/>
          </a:p>
          <a:p>
            <a:pPr marL="342900" indent="-342900">
              <a:buAutoNum type="arabicParenR"/>
            </a:pPr>
            <a:endParaRPr lang="en-US" sz="2800" b="1" dirty="0"/>
          </a:p>
        </p:txBody>
      </p:sp>
    </p:spTree>
    <p:extLst>
      <p:ext uri="{BB962C8B-B14F-4D97-AF65-F5344CB8AC3E}">
        <p14:creationId xmlns:p14="http://schemas.microsoft.com/office/powerpoint/2010/main" val="1410053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200329"/>
          </a:xfrm>
          <a:prstGeom prst="rect">
            <a:avLst/>
          </a:prstGeom>
          <a:noFill/>
        </p:spPr>
        <p:txBody>
          <a:bodyPr wrap="square" rtlCol="0">
            <a:spAutoFit/>
          </a:bodyPr>
          <a:lstStyle/>
          <a:p>
            <a:pPr algn="ctr"/>
            <a:r>
              <a:rPr lang="en-US" sz="7200" b="1" dirty="0"/>
              <a:t>AFFORDANCE IN INDOOR ENVIRONMENT</a:t>
            </a:r>
            <a:endParaRPr lang="en-US" sz="5400" b="1" dirty="0"/>
          </a:p>
        </p:txBody>
      </p:sp>
      <p:grpSp>
        <p:nvGrpSpPr>
          <p:cNvPr id="26" name="Group 25">
            <a:extLst>
              <a:ext uri="{FF2B5EF4-FFF2-40B4-BE49-F238E27FC236}">
                <a16:creationId xmlns:a16="http://schemas.microsoft.com/office/drawing/2014/main" id="{F347DD96-B1FF-849F-240F-4FF2163F6833}"/>
              </a:ext>
            </a:extLst>
          </p:cNvPr>
          <p:cNvGrpSpPr/>
          <p:nvPr/>
        </p:nvGrpSpPr>
        <p:grpSpPr>
          <a:xfrm>
            <a:off x="405311" y="3591968"/>
            <a:ext cx="18199690" cy="5660477"/>
            <a:chOff x="250028" y="2100964"/>
            <a:chExt cx="18199690" cy="5660477"/>
          </a:xfrm>
        </p:grpSpPr>
        <p:grpSp>
          <p:nvGrpSpPr>
            <p:cNvPr id="25" name="Group 24">
              <a:extLst>
                <a:ext uri="{FF2B5EF4-FFF2-40B4-BE49-F238E27FC236}">
                  <a16:creationId xmlns:a16="http://schemas.microsoft.com/office/drawing/2014/main" id="{E8EBBF02-BD6F-5000-321D-1F23D4F250E3}"/>
                </a:ext>
              </a:extLst>
            </p:cNvPr>
            <p:cNvGrpSpPr/>
            <p:nvPr/>
          </p:nvGrpSpPr>
          <p:grpSpPr>
            <a:xfrm>
              <a:off x="250028" y="2100964"/>
              <a:ext cx="18199690" cy="5660477"/>
              <a:chOff x="250028" y="2100964"/>
              <a:chExt cx="18199690" cy="5660477"/>
            </a:xfrm>
          </p:grpSpPr>
          <p:sp>
            <p:nvSpPr>
              <p:cNvPr id="10" name="TextBox 9">
                <a:extLst>
                  <a:ext uri="{FF2B5EF4-FFF2-40B4-BE49-F238E27FC236}">
                    <a16:creationId xmlns:a16="http://schemas.microsoft.com/office/drawing/2014/main" id="{4A161B42-672B-2B7E-FB6D-1660AE492C5F}"/>
                  </a:ext>
                </a:extLst>
              </p:cNvPr>
              <p:cNvSpPr txBox="1"/>
              <p:nvPr/>
            </p:nvSpPr>
            <p:spPr>
              <a:xfrm>
                <a:off x="11119183" y="2100964"/>
                <a:ext cx="7330535" cy="830997"/>
              </a:xfrm>
              <a:prstGeom prst="rect">
                <a:avLst/>
              </a:prstGeom>
              <a:noFill/>
            </p:spPr>
            <p:txBody>
              <a:bodyPr wrap="square" rtlCol="0">
                <a:spAutoFit/>
              </a:bodyPr>
              <a:lstStyle/>
              <a:p>
                <a:pPr algn="ctr"/>
                <a:r>
                  <a:rPr lang="en-US" sz="4800" b="1" dirty="0"/>
                  <a:t>OUTPUT</a:t>
                </a:r>
                <a:endParaRPr lang="en-US" sz="2800" dirty="0"/>
              </a:p>
            </p:txBody>
          </p:sp>
          <p:pic>
            <p:nvPicPr>
              <p:cNvPr id="4" name="Picture 3" descr="A picture containing text, stationary, envelope, businesscard&#10;&#10;Description automatically generated">
                <a:extLst>
                  <a:ext uri="{FF2B5EF4-FFF2-40B4-BE49-F238E27FC236}">
                    <a16:creationId xmlns:a16="http://schemas.microsoft.com/office/drawing/2014/main" id="{E4F60A19-FE72-AE7D-58F8-881834FB8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0732" y="3097622"/>
                <a:ext cx="7330534" cy="4663817"/>
              </a:xfrm>
              <a:prstGeom prst="rect">
                <a:avLst/>
              </a:prstGeom>
            </p:spPr>
          </p:pic>
          <p:sp>
            <p:nvSpPr>
              <p:cNvPr id="5" name="TextBox 4">
                <a:extLst>
                  <a:ext uri="{FF2B5EF4-FFF2-40B4-BE49-F238E27FC236}">
                    <a16:creationId xmlns:a16="http://schemas.microsoft.com/office/drawing/2014/main" id="{B0E2C8C7-28A9-5BAE-3A0B-6D5DD212F912}"/>
                  </a:ext>
                </a:extLst>
              </p:cNvPr>
              <p:cNvSpPr txBox="1"/>
              <p:nvPr/>
            </p:nvSpPr>
            <p:spPr>
              <a:xfrm>
                <a:off x="250028" y="2100965"/>
                <a:ext cx="6509310" cy="830997"/>
              </a:xfrm>
              <a:prstGeom prst="rect">
                <a:avLst/>
              </a:prstGeom>
              <a:noFill/>
            </p:spPr>
            <p:txBody>
              <a:bodyPr wrap="square" rtlCol="0">
                <a:spAutoFit/>
              </a:bodyPr>
              <a:lstStyle/>
              <a:p>
                <a:pPr algn="ctr"/>
                <a:r>
                  <a:rPr lang="en-US" sz="4800" b="1" dirty="0"/>
                  <a:t>INPUT</a:t>
                </a:r>
                <a:endParaRPr lang="en-US" sz="2800" dirty="0"/>
              </a:p>
            </p:txBody>
          </p:sp>
          <p:pic>
            <p:nvPicPr>
              <p:cNvPr id="14" name="Picture 13">
                <a:extLst>
                  <a:ext uri="{FF2B5EF4-FFF2-40B4-BE49-F238E27FC236}">
                    <a16:creationId xmlns:a16="http://schemas.microsoft.com/office/drawing/2014/main" id="{37B9ECE0-43EC-A333-FEC5-3DE65D215A83}"/>
                  </a:ext>
                </a:extLst>
              </p:cNvPr>
              <p:cNvPicPr>
                <a:picLocks noChangeAspect="1"/>
              </p:cNvPicPr>
              <p:nvPr/>
            </p:nvPicPr>
            <p:blipFill>
              <a:blip r:embed="rId4"/>
              <a:stretch>
                <a:fillRect/>
              </a:stretch>
            </p:blipFill>
            <p:spPr>
              <a:xfrm>
                <a:off x="560592" y="3097623"/>
                <a:ext cx="6198746" cy="4663818"/>
              </a:xfrm>
              <a:prstGeom prst="rect">
                <a:avLst/>
              </a:prstGeom>
            </p:spPr>
          </p:pic>
          <p:grpSp>
            <p:nvGrpSpPr>
              <p:cNvPr id="20" name="Group 19">
                <a:extLst>
                  <a:ext uri="{FF2B5EF4-FFF2-40B4-BE49-F238E27FC236}">
                    <a16:creationId xmlns:a16="http://schemas.microsoft.com/office/drawing/2014/main" id="{4F13BF91-FC95-66B5-3C4B-05B25CCCF3A8}"/>
                  </a:ext>
                </a:extLst>
              </p:cNvPr>
              <p:cNvGrpSpPr/>
              <p:nvPr/>
            </p:nvGrpSpPr>
            <p:grpSpPr>
              <a:xfrm>
                <a:off x="8012733" y="4821733"/>
                <a:ext cx="1733153" cy="1066403"/>
                <a:chOff x="7772003" y="4439047"/>
                <a:chExt cx="2252409" cy="1472614"/>
              </a:xfrm>
              <a:solidFill>
                <a:srgbClr val="00B050"/>
              </a:solidFill>
            </p:grpSpPr>
            <p:sp>
              <p:nvSpPr>
                <p:cNvPr id="16" name="Isosceles Triangle 15">
                  <a:extLst>
                    <a:ext uri="{FF2B5EF4-FFF2-40B4-BE49-F238E27FC236}">
                      <a16:creationId xmlns:a16="http://schemas.microsoft.com/office/drawing/2014/main" id="{7F5378BA-87AD-9814-AFD6-71B1DE33867F}"/>
                    </a:ext>
                  </a:extLst>
                </p:cNvPr>
                <p:cNvSpPr/>
                <p:nvPr/>
              </p:nvSpPr>
              <p:spPr>
                <a:xfrm rot="5400000">
                  <a:off x="7600950" y="4610100"/>
                  <a:ext cx="1466453" cy="1124347"/>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Isosceles Triangle 17">
                  <a:extLst>
                    <a:ext uri="{FF2B5EF4-FFF2-40B4-BE49-F238E27FC236}">
                      <a16:creationId xmlns:a16="http://schemas.microsoft.com/office/drawing/2014/main" id="{553943C6-69DF-E753-B027-FFEF45F985BA}"/>
                    </a:ext>
                  </a:extLst>
                </p:cNvPr>
                <p:cNvSpPr/>
                <p:nvPr/>
              </p:nvSpPr>
              <p:spPr>
                <a:xfrm rot="16200000" flipH="1">
                  <a:off x="8729012" y="4616261"/>
                  <a:ext cx="1466453" cy="1124347"/>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Arrow: Right 20">
                <a:extLst>
                  <a:ext uri="{FF2B5EF4-FFF2-40B4-BE49-F238E27FC236}">
                    <a16:creationId xmlns:a16="http://schemas.microsoft.com/office/drawing/2014/main" id="{5CBB3E9D-1C26-537C-2332-3FC734D6DFD9}"/>
                  </a:ext>
                </a:extLst>
              </p:cNvPr>
              <p:cNvSpPr/>
              <p:nvPr/>
            </p:nvSpPr>
            <p:spPr>
              <a:xfrm>
                <a:off x="6837212" y="5163964"/>
                <a:ext cx="1199817" cy="361007"/>
              </a:xfrm>
              <a:prstGeom prst="rightArrow">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Arrow: Right 22">
              <a:extLst>
                <a:ext uri="{FF2B5EF4-FFF2-40B4-BE49-F238E27FC236}">
                  <a16:creationId xmlns:a16="http://schemas.microsoft.com/office/drawing/2014/main" id="{98ACE755-5EA8-7F83-861D-96DF57ACBE77}"/>
                </a:ext>
              </a:extLst>
            </p:cNvPr>
            <p:cNvSpPr/>
            <p:nvPr/>
          </p:nvSpPr>
          <p:spPr>
            <a:xfrm>
              <a:off x="9803036" y="5172199"/>
              <a:ext cx="1199817" cy="361007"/>
            </a:xfrm>
            <a:prstGeom prst="rightArrow">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D7CE28CB-A3D3-74D1-06DE-2FF18656A4A5}"/>
              </a:ext>
            </a:extLst>
          </p:cNvPr>
          <p:cNvSpPr txBox="1"/>
          <p:nvPr/>
        </p:nvSpPr>
        <p:spPr>
          <a:xfrm>
            <a:off x="715875" y="2211966"/>
            <a:ext cx="17473212" cy="1446550"/>
          </a:xfrm>
          <a:prstGeom prst="rect">
            <a:avLst/>
          </a:prstGeom>
          <a:noFill/>
        </p:spPr>
        <p:txBody>
          <a:bodyPr wrap="square" rtlCol="0">
            <a:spAutoFit/>
          </a:bodyPr>
          <a:lstStyle/>
          <a:p>
            <a:r>
              <a:rPr lang="en-US" sz="4400" b="1" dirty="0"/>
              <a:t>OBJECTIVE:</a:t>
            </a:r>
            <a:r>
              <a:rPr lang="en-US" sz="3600" b="1" dirty="0"/>
              <a:t>  </a:t>
            </a:r>
            <a:r>
              <a:rPr lang="en-US" sz="4400" dirty="0"/>
              <a:t>Generate </a:t>
            </a:r>
            <a:r>
              <a:rPr lang="en-US" sz="4400" b="1" dirty="0">
                <a:solidFill>
                  <a:srgbClr val="00B050"/>
                </a:solidFill>
              </a:rPr>
              <a:t>reasonable</a:t>
            </a:r>
            <a:r>
              <a:rPr lang="en-US" sz="4400" b="1" dirty="0"/>
              <a:t> </a:t>
            </a:r>
            <a:r>
              <a:rPr lang="en-US" sz="4400" dirty="0"/>
              <a:t>human poses in 3D scenes given a single image</a:t>
            </a:r>
            <a:endParaRPr lang="en-US" sz="2400" dirty="0"/>
          </a:p>
        </p:txBody>
      </p:sp>
    </p:spTree>
    <p:extLst>
      <p:ext uri="{BB962C8B-B14F-4D97-AF65-F5344CB8AC3E}">
        <p14:creationId xmlns:p14="http://schemas.microsoft.com/office/powerpoint/2010/main" val="2646826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200329"/>
          </a:xfrm>
          <a:prstGeom prst="rect">
            <a:avLst/>
          </a:prstGeom>
          <a:noFill/>
        </p:spPr>
        <p:txBody>
          <a:bodyPr wrap="square" rtlCol="0">
            <a:spAutoFit/>
          </a:bodyPr>
          <a:lstStyle/>
          <a:p>
            <a:pPr algn="ctr"/>
            <a:r>
              <a:rPr lang="en-US" sz="7200" b="1" dirty="0"/>
              <a:t>WHAT IS A REASONABLE HUMAN POSE?</a:t>
            </a:r>
            <a:endParaRPr lang="en-US" sz="5400" b="1" dirty="0"/>
          </a:p>
        </p:txBody>
      </p:sp>
      <p:sp>
        <p:nvSpPr>
          <p:cNvPr id="8" name="TextBox 7">
            <a:extLst>
              <a:ext uri="{FF2B5EF4-FFF2-40B4-BE49-F238E27FC236}">
                <a16:creationId xmlns:a16="http://schemas.microsoft.com/office/drawing/2014/main" id="{6C062823-112F-9F20-D68E-1BE5CE7837DF}"/>
              </a:ext>
            </a:extLst>
          </p:cNvPr>
          <p:cNvSpPr txBox="1"/>
          <p:nvPr/>
        </p:nvSpPr>
        <p:spPr>
          <a:xfrm>
            <a:off x="715875" y="2211966"/>
            <a:ext cx="17473212" cy="769441"/>
          </a:xfrm>
          <a:prstGeom prst="rect">
            <a:avLst/>
          </a:prstGeom>
          <a:noFill/>
        </p:spPr>
        <p:txBody>
          <a:bodyPr wrap="square" rtlCol="0">
            <a:spAutoFit/>
          </a:bodyPr>
          <a:lstStyle/>
          <a:p>
            <a:r>
              <a:rPr lang="en-US" sz="4400" b="1" dirty="0"/>
              <a:t>SEMANTICALLY PLAUSIBLE:</a:t>
            </a:r>
            <a:r>
              <a:rPr lang="en-US" sz="3600" b="1" dirty="0"/>
              <a:t>  </a:t>
            </a:r>
            <a:r>
              <a:rPr lang="en-US" sz="4400" dirty="0"/>
              <a:t>Common actions in indoor environment</a:t>
            </a:r>
            <a:endParaRPr lang="en-US" sz="2400" dirty="0"/>
          </a:p>
        </p:txBody>
      </p:sp>
      <p:pic>
        <p:nvPicPr>
          <p:cNvPr id="5122" name="Picture 2" descr="Businessman Relaxing Office Chair Standing On Stock Photo 7869196 |  Shutterstock">
            <a:extLst>
              <a:ext uri="{FF2B5EF4-FFF2-40B4-BE49-F238E27FC236}">
                <a16:creationId xmlns:a16="http://schemas.microsoft.com/office/drawing/2014/main" id="{3369EE9E-54A3-836E-0E72-8578476538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72" b="7781"/>
          <a:stretch/>
        </p:blipFill>
        <p:spPr bwMode="auto">
          <a:xfrm>
            <a:off x="14656546" y="3226004"/>
            <a:ext cx="3947226" cy="529307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itting Chair Images - Free Download on Freepik">
            <a:extLst>
              <a:ext uri="{FF2B5EF4-FFF2-40B4-BE49-F238E27FC236}">
                <a16:creationId xmlns:a16="http://schemas.microsoft.com/office/drawing/2014/main" id="{95423A25-D254-54C9-B8E2-B5B09A02508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853"/>
          <a:stretch/>
        </p:blipFill>
        <p:spPr bwMode="auto">
          <a:xfrm>
            <a:off x="98524" y="2795391"/>
            <a:ext cx="4019849" cy="4542132"/>
          </a:xfrm>
          <a:prstGeom prst="rect">
            <a:avLst/>
          </a:prstGeom>
          <a:noFill/>
          <a:extLst>
            <a:ext uri="{909E8E84-426E-40DD-AFC4-6F175D3DCCD1}">
              <a14:hiddenFill xmlns:a14="http://schemas.microsoft.com/office/drawing/2010/main">
                <a:solidFill>
                  <a:srgbClr val="FFFFFF"/>
                </a:solidFill>
              </a14:hiddenFill>
            </a:ext>
          </a:extLst>
        </p:spPr>
      </p:pic>
      <p:sp>
        <p:nvSpPr>
          <p:cNvPr id="12" name="Multiplication Sign 11">
            <a:extLst>
              <a:ext uri="{FF2B5EF4-FFF2-40B4-BE49-F238E27FC236}">
                <a16:creationId xmlns:a16="http://schemas.microsoft.com/office/drawing/2014/main" id="{71E6F22C-9C5E-77E7-19C8-F0208AA00F2B}"/>
              </a:ext>
            </a:extLst>
          </p:cNvPr>
          <p:cNvSpPr/>
          <p:nvPr/>
        </p:nvSpPr>
        <p:spPr>
          <a:xfrm>
            <a:off x="14469836" y="6799764"/>
            <a:ext cx="1070130" cy="96667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 descr="Girl Standing On A Sofa&quot; by Stocksy Contributor &quot;Lumina&quot; - Stocksy">
            <a:extLst>
              <a:ext uri="{FF2B5EF4-FFF2-40B4-BE49-F238E27FC236}">
                <a16:creationId xmlns:a16="http://schemas.microsoft.com/office/drawing/2014/main" id="{4608313E-DCA1-FF94-93F7-D9830FB976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72168" y="3479955"/>
            <a:ext cx="5019772" cy="334233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Happy Young Man Sitting On A Gray Sofa And Typing On A Mobile Phone Stock  Photo - Download Image Now - iStock">
            <a:extLst>
              <a:ext uri="{FF2B5EF4-FFF2-40B4-BE49-F238E27FC236}">
                <a16:creationId xmlns:a16="http://schemas.microsoft.com/office/drawing/2014/main" id="{A8414BEE-8DB8-9CE5-14EC-C62C594581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8822" y="3226004"/>
            <a:ext cx="6173343" cy="41115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a:extLst>
              <a:ext uri="{FF2B5EF4-FFF2-40B4-BE49-F238E27FC236}">
                <a16:creationId xmlns:a16="http://schemas.microsoft.com/office/drawing/2014/main" id="{24E32BEE-9BA0-35E3-4CDE-B4E144ED8B6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3432" y="6877938"/>
            <a:ext cx="810330" cy="81033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89ACF60C-835E-9A77-A0AE-FDA76858CA4E}"/>
              </a:ext>
            </a:extLst>
          </p:cNvPr>
          <p:cNvPicPr>
            <a:picLocks noChangeAspect="1"/>
          </p:cNvPicPr>
          <p:nvPr/>
        </p:nvPicPr>
        <p:blipFill>
          <a:blip r:embed="rId8"/>
          <a:stretch>
            <a:fillRect/>
          </a:stretch>
        </p:blipFill>
        <p:spPr>
          <a:xfrm>
            <a:off x="3477926" y="8102861"/>
            <a:ext cx="11949110" cy="2007742"/>
          </a:xfrm>
          <a:prstGeom prst="rect">
            <a:avLst/>
          </a:prstGeom>
        </p:spPr>
      </p:pic>
    </p:spTree>
    <p:extLst>
      <p:ext uri="{BB962C8B-B14F-4D97-AF65-F5344CB8AC3E}">
        <p14:creationId xmlns:p14="http://schemas.microsoft.com/office/powerpoint/2010/main" val="241645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200329"/>
          </a:xfrm>
          <a:prstGeom prst="rect">
            <a:avLst/>
          </a:prstGeom>
          <a:noFill/>
        </p:spPr>
        <p:txBody>
          <a:bodyPr wrap="square" rtlCol="0">
            <a:spAutoFit/>
          </a:bodyPr>
          <a:lstStyle/>
          <a:p>
            <a:pPr algn="ctr"/>
            <a:r>
              <a:rPr lang="en-US" sz="7200" b="1" dirty="0"/>
              <a:t>WHAT IS A REASONABLE HUMAN POSE?</a:t>
            </a:r>
            <a:endParaRPr lang="en-US" sz="5400" b="1" dirty="0"/>
          </a:p>
        </p:txBody>
      </p:sp>
      <p:sp>
        <p:nvSpPr>
          <p:cNvPr id="8" name="TextBox 7">
            <a:extLst>
              <a:ext uri="{FF2B5EF4-FFF2-40B4-BE49-F238E27FC236}">
                <a16:creationId xmlns:a16="http://schemas.microsoft.com/office/drawing/2014/main" id="{6C062823-112F-9F20-D68E-1BE5CE7837DF}"/>
              </a:ext>
            </a:extLst>
          </p:cNvPr>
          <p:cNvSpPr txBox="1"/>
          <p:nvPr/>
        </p:nvSpPr>
        <p:spPr>
          <a:xfrm>
            <a:off x="715874" y="1883036"/>
            <a:ext cx="17473212" cy="769441"/>
          </a:xfrm>
          <a:prstGeom prst="rect">
            <a:avLst/>
          </a:prstGeom>
          <a:noFill/>
        </p:spPr>
        <p:txBody>
          <a:bodyPr wrap="square" rtlCol="0">
            <a:spAutoFit/>
          </a:bodyPr>
          <a:lstStyle/>
          <a:p>
            <a:r>
              <a:rPr lang="en-US" sz="4400" b="1" dirty="0"/>
              <a:t>PHYSICALLY STABLE:</a:t>
            </a:r>
            <a:r>
              <a:rPr lang="en-US" sz="3600" b="1" dirty="0"/>
              <a:t>  </a:t>
            </a:r>
            <a:r>
              <a:rPr lang="en-US" sz="4400" dirty="0"/>
              <a:t>Human pose supported by surroundings</a:t>
            </a:r>
            <a:endParaRPr lang="en-US" sz="2400" dirty="0"/>
          </a:p>
        </p:txBody>
      </p:sp>
      <p:pic>
        <p:nvPicPr>
          <p:cNvPr id="4" name="Picture 3">
            <a:extLst>
              <a:ext uri="{FF2B5EF4-FFF2-40B4-BE49-F238E27FC236}">
                <a16:creationId xmlns:a16="http://schemas.microsoft.com/office/drawing/2014/main" id="{82E53D96-3FA2-E720-C046-E4034D9C6185}"/>
              </a:ext>
            </a:extLst>
          </p:cNvPr>
          <p:cNvPicPr>
            <a:picLocks noChangeAspect="1"/>
          </p:cNvPicPr>
          <p:nvPr/>
        </p:nvPicPr>
        <p:blipFill rotWithShape="1">
          <a:blip r:embed="rId3"/>
          <a:srcRect r="65502"/>
          <a:stretch/>
        </p:blipFill>
        <p:spPr>
          <a:xfrm>
            <a:off x="715874" y="6954791"/>
            <a:ext cx="6027826" cy="3288782"/>
          </a:xfrm>
          <a:prstGeom prst="rect">
            <a:avLst/>
          </a:prstGeom>
        </p:spPr>
      </p:pic>
      <p:pic>
        <p:nvPicPr>
          <p:cNvPr id="1026" name="Picture 2" descr="5 Easy Steps To Stop A Sinking Or Sagging Mattress">
            <a:extLst>
              <a:ext uri="{FF2B5EF4-FFF2-40B4-BE49-F238E27FC236}">
                <a16:creationId xmlns:a16="http://schemas.microsoft.com/office/drawing/2014/main" id="{0317754C-7AD3-9121-7E74-4DA9EAF75E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874" y="2746252"/>
            <a:ext cx="5405526" cy="4054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indoor&#10;&#10;Description automatically generated">
            <a:extLst>
              <a:ext uri="{FF2B5EF4-FFF2-40B4-BE49-F238E27FC236}">
                <a16:creationId xmlns:a16="http://schemas.microsoft.com/office/drawing/2014/main" id="{6FC2576D-A25C-0990-803E-5291513C78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2674" y="2965080"/>
            <a:ext cx="7190806" cy="5360419"/>
          </a:xfrm>
          <a:prstGeom prst="rect">
            <a:avLst/>
          </a:prstGeom>
        </p:spPr>
      </p:pic>
      <p:sp>
        <p:nvSpPr>
          <p:cNvPr id="12" name="Multiplication Sign 11">
            <a:extLst>
              <a:ext uri="{FF2B5EF4-FFF2-40B4-BE49-F238E27FC236}">
                <a16:creationId xmlns:a16="http://schemas.microsoft.com/office/drawing/2014/main" id="{EA1417C1-6BD9-9B7E-59AF-AE8BE38D8589}"/>
              </a:ext>
            </a:extLst>
          </p:cNvPr>
          <p:cNvSpPr/>
          <p:nvPr/>
        </p:nvSpPr>
        <p:spPr>
          <a:xfrm>
            <a:off x="8246615" y="7470771"/>
            <a:ext cx="1866900" cy="145980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2556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200329"/>
          </a:xfrm>
          <a:prstGeom prst="rect">
            <a:avLst/>
          </a:prstGeom>
          <a:noFill/>
        </p:spPr>
        <p:txBody>
          <a:bodyPr wrap="square" rtlCol="0">
            <a:spAutoFit/>
          </a:bodyPr>
          <a:lstStyle/>
          <a:p>
            <a:pPr algn="ctr"/>
            <a:r>
              <a:rPr lang="en-US" sz="7200" b="1" dirty="0"/>
              <a:t>LEARNING 3D AFFORDANCE</a:t>
            </a:r>
            <a:endParaRPr lang="en-US" sz="5400" b="1" dirty="0"/>
          </a:p>
        </p:txBody>
      </p:sp>
      <p:sp>
        <p:nvSpPr>
          <p:cNvPr id="24" name="TextBox 23">
            <a:extLst>
              <a:ext uri="{FF2B5EF4-FFF2-40B4-BE49-F238E27FC236}">
                <a16:creationId xmlns:a16="http://schemas.microsoft.com/office/drawing/2014/main" id="{D7CE28CB-A3D3-74D1-06DE-2FF18656A4A5}"/>
              </a:ext>
            </a:extLst>
          </p:cNvPr>
          <p:cNvSpPr txBox="1"/>
          <p:nvPr/>
        </p:nvSpPr>
        <p:spPr>
          <a:xfrm>
            <a:off x="768550" y="1570502"/>
            <a:ext cx="17473212" cy="7571303"/>
          </a:xfrm>
          <a:prstGeom prst="rect">
            <a:avLst/>
          </a:prstGeom>
          <a:noFill/>
        </p:spPr>
        <p:txBody>
          <a:bodyPr wrap="square" rtlCol="0">
            <a:spAutoFit/>
          </a:bodyPr>
          <a:lstStyle/>
          <a:p>
            <a:r>
              <a:rPr lang="en-US" sz="5400" b="1" dirty="0"/>
              <a:t>STAGE-I: </a:t>
            </a:r>
            <a:r>
              <a:rPr lang="en-US" sz="5400" dirty="0"/>
              <a:t>Build a fully automatic 3D pose synthesizer</a:t>
            </a:r>
          </a:p>
          <a:p>
            <a:endParaRPr lang="en-US" sz="5400" dirty="0"/>
          </a:p>
          <a:p>
            <a:endParaRPr lang="en-US" sz="5400" b="1" dirty="0"/>
          </a:p>
          <a:p>
            <a:endParaRPr lang="en-US" sz="5400" b="1" dirty="0"/>
          </a:p>
          <a:p>
            <a:endParaRPr lang="en-US" sz="5400" b="1" dirty="0"/>
          </a:p>
          <a:p>
            <a:endParaRPr lang="en-US" sz="5400" b="1" dirty="0"/>
          </a:p>
          <a:p>
            <a:endParaRPr lang="en-US" sz="5400" b="1" dirty="0"/>
          </a:p>
          <a:p>
            <a:r>
              <a:rPr lang="en-US" sz="5400" b="1" dirty="0"/>
              <a:t>STAGE-II: </a:t>
            </a:r>
            <a:r>
              <a:rPr lang="en-US" sz="5400" dirty="0"/>
              <a:t>Using the dataset, train a data-driven and end-to-end 3D pose prediction model</a:t>
            </a:r>
          </a:p>
        </p:txBody>
      </p:sp>
      <p:pic>
        <p:nvPicPr>
          <p:cNvPr id="2" name="Picture 1">
            <a:extLst>
              <a:ext uri="{FF2B5EF4-FFF2-40B4-BE49-F238E27FC236}">
                <a16:creationId xmlns:a16="http://schemas.microsoft.com/office/drawing/2014/main" id="{607FCCEC-1031-6988-0268-D4BCA9F0ED9C}"/>
              </a:ext>
            </a:extLst>
          </p:cNvPr>
          <p:cNvPicPr>
            <a:picLocks noChangeAspect="1"/>
          </p:cNvPicPr>
          <p:nvPr/>
        </p:nvPicPr>
        <p:blipFill>
          <a:blip r:embed="rId3"/>
          <a:stretch>
            <a:fillRect/>
          </a:stretch>
        </p:blipFill>
        <p:spPr>
          <a:xfrm>
            <a:off x="768549" y="2737086"/>
            <a:ext cx="5831341" cy="4333097"/>
          </a:xfrm>
          <a:prstGeom prst="rect">
            <a:avLst/>
          </a:prstGeom>
        </p:spPr>
      </p:pic>
      <p:pic>
        <p:nvPicPr>
          <p:cNvPr id="4" name="Picture 3">
            <a:extLst>
              <a:ext uri="{FF2B5EF4-FFF2-40B4-BE49-F238E27FC236}">
                <a16:creationId xmlns:a16="http://schemas.microsoft.com/office/drawing/2014/main" id="{F5574354-5E35-968B-597B-967BEC45E269}"/>
              </a:ext>
            </a:extLst>
          </p:cNvPr>
          <p:cNvPicPr>
            <a:picLocks noChangeAspect="1"/>
          </p:cNvPicPr>
          <p:nvPr/>
        </p:nvPicPr>
        <p:blipFill>
          <a:blip r:embed="rId4"/>
          <a:stretch>
            <a:fillRect/>
          </a:stretch>
        </p:blipFill>
        <p:spPr>
          <a:xfrm>
            <a:off x="6866968" y="3584216"/>
            <a:ext cx="11536890" cy="2791183"/>
          </a:xfrm>
          <a:prstGeom prst="rect">
            <a:avLst/>
          </a:prstGeom>
        </p:spPr>
      </p:pic>
      <p:pic>
        <p:nvPicPr>
          <p:cNvPr id="8" name="Picture 7">
            <a:extLst>
              <a:ext uri="{FF2B5EF4-FFF2-40B4-BE49-F238E27FC236}">
                <a16:creationId xmlns:a16="http://schemas.microsoft.com/office/drawing/2014/main" id="{D580AD58-0173-EDAB-A2AA-57B4A35FF9AD}"/>
              </a:ext>
            </a:extLst>
          </p:cNvPr>
          <p:cNvPicPr>
            <a:picLocks noChangeAspect="1"/>
          </p:cNvPicPr>
          <p:nvPr/>
        </p:nvPicPr>
        <p:blipFill>
          <a:blip r:embed="rId5"/>
          <a:stretch>
            <a:fillRect/>
          </a:stretch>
        </p:blipFill>
        <p:spPr>
          <a:xfrm>
            <a:off x="762148" y="2728946"/>
            <a:ext cx="5831341" cy="4339167"/>
          </a:xfrm>
          <a:prstGeom prst="rect">
            <a:avLst/>
          </a:prstGeom>
        </p:spPr>
      </p:pic>
    </p:spTree>
    <p:extLst>
      <p:ext uri="{BB962C8B-B14F-4D97-AF65-F5344CB8AC3E}">
        <p14:creationId xmlns:p14="http://schemas.microsoft.com/office/powerpoint/2010/main" val="11307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200329"/>
          </a:xfrm>
          <a:prstGeom prst="rect">
            <a:avLst/>
          </a:prstGeom>
          <a:noFill/>
        </p:spPr>
        <p:txBody>
          <a:bodyPr wrap="square" rtlCol="0">
            <a:spAutoFit/>
          </a:bodyPr>
          <a:lstStyle/>
          <a:p>
            <a:pPr algn="ctr"/>
            <a:r>
              <a:rPr lang="en-US" sz="7200" b="1" dirty="0"/>
              <a:t>STAGE - I</a:t>
            </a:r>
            <a:endParaRPr lang="en-US" sz="5400" b="1" dirty="0"/>
          </a:p>
        </p:txBody>
      </p:sp>
      <p:sp>
        <p:nvSpPr>
          <p:cNvPr id="18" name="TextBox 17">
            <a:extLst>
              <a:ext uri="{FF2B5EF4-FFF2-40B4-BE49-F238E27FC236}">
                <a16:creationId xmlns:a16="http://schemas.microsoft.com/office/drawing/2014/main" id="{C2E45D5D-AC22-BE05-FCF5-60A57193F9A9}"/>
              </a:ext>
            </a:extLst>
          </p:cNvPr>
          <p:cNvSpPr txBox="1"/>
          <p:nvPr/>
        </p:nvSpPr>
        <p:spPr>
          <a:xfrm>
            <a:off x="2272892" y="1478012"/>
            <a:ext cx="14464527" cy="830997"/>
          </a:xfrm>
          <a:prstGeom prst="rect">
            <a:avLst/>
          </a:prstGeom>
          <a:noFill/>
        </p:spPr>
        <p:txBody>
          <a:bodyPr wrap="square" rtlCol="0">
            <a:spAutoFit/>
          </a:bodyPr>
          <a:lstStyle/>
          <a:p>
            <a:pPr algn="ctr"/>
            <a:r>
              <a:rPr lang="en-US" sz="4800" b="1" dirty="0"/>
              <a:t>Available datasets</a:t>
            </a:r>
            <a:endParaRPr lang="en-US" sz="3600" dirty="0"/>
          </a:p>
        </p:txBody>
      </p:sp>
      <p:sp>
        <p:nvSpPr>
          <p:cNvPr id="6" name="TextBox 5">
            <a:extLst>
              <a:ext uri="{FF2B5EF4-FFF2-40B4-BE49-F238E27FC236}">
                <a16:creationId xmlns:a16="http://schemas.microsoft.com/office/drawing/2014/main" id="{48133A64-5108-657F-169A-DFE163E7267F}"/>
              </a:ext>
            </a:extLst>
          </p:cNvPr>
          <p:cNvSpPr txBox="1"/>
          <p:nvPr/>
        </p:nvSpPr>
        <p:spPr>
          <a:xfrm>
            <a:off x="453674" y="9591305"/>
            <a:ext cx="18088326" cy="954107"/>
          </a:xfrm>
          <a:prstGeom prst="rect">
            <a:avLst/>
          </a:prstGeom>
          <a:noFill/>
        </p:spPr>
        <p:txBody>
          <a:bodyPr wrap="square" rtlCol="0">
            <a:spAutoFit/>
          </a:bodyPr>
          <a:lstStyle/>
          <a:p>
            <a:r>
              <a:rPr lang="en-US" sz="2800" dirty="0"/>
              <a:t>[1] Wang X, Girdhar R, Gupta A. Binge Watching: Scaling affordance learning from sitcoms CVPR, 2017</a:t>
            </a:r>
          </a:p>
          <a:p>
            <a:r>
              <a:rPr lang="en-US" sz="2800" dirty="0"/>
              <a:t>[2] Song S, Yu F, Zeng A, et. al,. Semantic scene completion from as single depth. CVPR 2017</a:t>
            </a:r>
            <a:endParaRPr lang="en-US" dirty="0"/>
          </a:p>
        </p:txBody>
      </p:sp>
      <p:grpSp>
        <p:nvGrpSpPr>
          <p:cNvPr id="26" name="Group 25">
            <a:extLst>
              <a:ext uri="{FF2B5EF4-FFF2-40B4-BE49-F238E27FC236}">
                <a16:creationId xmlns:a16="http://schemas.microsoft.com/office/drawing/2014/main" id="{C616C4FF-C284-C3D7-46E0-6711AD2B2FFB}"/>
              </a:ext>
            </a:extLst>
          </p:cNvPr>
          <p:cNvGrpSpPr/>
          <p:nvPr/>
        </p:nvGrpSpPr>
        <p:grpSpPr>
          <a:xfrm>
            <a:off x="833486" y="2838452"/>
            <a:ext cx="17131648" cy="5574758"/>
            <a:chOff x="667244" y="2344697"/>
            <a:chExt cx="17131648" cy="5574758"/>
          </a:xfrm>
        </p:grpSpPr>
        <p:sp>
          <p:nvSpPr>
            <p:cNvPr id="5" name="TextBox 4">
              <a:extLst>
                <a:ext uri="{FF2B5EF4-FFF2-40B4-BE49-F238E27FC236}">
                  <a16:creationId xmlns:a16="http://schemas.microsoft.com/office/drawing/2014/main" id="{CF7B097E-41D7-0F95-E6AB-9775D97C800D}"/>
                </a:ext>
              </a:extLst>
            </p:cNvPr>
            <p:cNvSpPr txBox="1"/>
            <p:nvPr/>
          </p:nvSpPr>
          <p:spPr>
            <a:xfrm>
              <a:off x="667244" y="7396235"/>
              <a:ext cx="7578509" cy="523220"/>
            </a:xfrm>
            <a:prstGeom prst="rect">
              <a:avLst/>
            </a:prstGeom>
            <a:noFill/>
          </p:spPr>
          <p:txBody>
            <a:bodyPr wrap="square" rtlCol="0">
              <a:spAutoFit/>
            </a:bodyPr>
            <a:lstStyle/>
            <a:p>
              <a:pPr algn="ctr"/>
              <a:r>
                <a:rPr lang="en-US" sz="2800" dirty="0"/>
                <a:t>The Sitcom dataset [1]</a:t>
              </a:r>
              <a:endParaRPr lang="en-US" dirty="0"/>
            </a:p>
          </p:txBody>
        </p:sp>
        <p:grpSp>
          <p:nvGrpSpPr>
            <p:cNvPr id="25" name="Group 24">
              <a:extLst>
                <a:ext uri="{FF2B5EF4-FFF2-40B4-BE49-F238E27FC236}">
                  <a16:creationId xmlns:a16="http://schemas.microsoft.com/office/drawing/2014/main" id="{670AD004-3F5B-844F-D48E-FE0A01FBAD76}"/>
                </a:ext>
              </a:extLst>
            </p:cNvPr>
            <p:cNvGrpSpPr/>
            <p:nvPr/>
          </p:nvGrpSpPr>
          <p:grpSpPr>
            <a:xfrm>
              <a:off x="667244" y="2344697"/>
              <a:ext cx="17131648" cy="4853352"/>
              <a:chOff x="667244" y="2344697"/>
              <a:chExt cx="17131648" cy="4853352"/>
            </a:xfrm>
          </p:grpSpPr>
          <p:pic>
            <p:nvPicPr>
              <p:cNvPr id="4" name="Picture 3">
                <a:extLst>
                  <a:ext uri="{FF2B5EF4-FFF2-40B4-BE49-F238E27FC236}">
                    <a16:creationId xmlns:a16="http://schemas.microsoft.com/office/drawing/2014/main" id="{FB71C7F1-F86F-9D59-3992-05C2F87CE3F9}"/>
                  </a:ext>
                </a:extLst>
              </p:cNvPr>
              <p:cNvPicPr>
                <a:picLocks noChangeAspect="1"/>
              </p:cNvPicPr>
              <p:nvPr/>
            </p:nvPicPr>
            <p:blipFill>
              <a:blip r:embed="rId3"/>
              <a:stretch>
                <a:fillRect/>
              </a:stretch>
            </p:blipFill>
            <p:spPr>
              <a:xfrm>
                <a:off x="667244" y="2344697"/>
                <a:ext cx="8230363" cy="4841390"/>
              </a:xfrm>
              <a:prstGeom prst="rect">
                <a:avLst/>
              </a:prstGeom>
            </p:spPr>
          </p:pic>
          <p:pic>
            <p:nvPicPr>
              <p:cNvPr id="20" name="Picture 19">
                <a:extLst>
                  <a:ext uri="{FF2B5EF4-FFF2-40B4-BE49-F238E27FC236}">
                    <a16:creationId xmlns:a16="http://schemas.microsoft.com/office/drawing/2014/main" id="{528EBA24-5535-F27E-846D-2262A798FB06}"/>
                  </a:ext>
                </a:extLst>
              </p:cNvPr>
              <p:cNvPicPr>
                <a:picLocks noChangeAspect="1"/>
              </p:cNvPicPr>
              <p:nvPr/>
            </p:nvPicPr>
            <p:blipFill>
              <a:blip r:embed="rId4"/>
              <a:stretch>
                <a:fillRect/>
              </a:stretch>
            </p:blipFill>
            <p:spPr>
              <a:xfrm>
                <a:off x="10109027" y="2352771"/>
                <a:ext cx="7689865" cy="4845278"/>
              </a:xfrm>
              <a:prstGeom prst="rect">
                <a:avLst/>
              </a:prstGeom>
            </p:spPr>
          </p:pic>
        </p:grpSp>
        <p:sp>
          <p:nvSpPr>
            <p:cNvPr id="21" name="TextBox 20">
              <a:extLst>
                <a:ext uri="{FF2B5EF4-FFF2-40B4-BE49-F238E27FC236}">
                  <a16:creationId xmlns:a16="http://schemas.microsoft.com/office/drawing/2014/main" id="{8EB9E84F-66FC-5197-0F92-99F4B541129D}"/>
                </a:ext>
              </a:extLst>
            </p:cNvPr>
            <p:cNvSpPr txBox="1"/>
            <p:nvPr/>
          </p:nvSpPr>
          <p:spPr>
            <a:xfrm>
              <a:off x="10220383" y="7396235"/>
              <a:ext cx="7578509" cy="523220"/>
            </a:xfrm>
            <a:prstGeom prst="rect">
              <a:avLst/>
            </a:prstGeom>
            <a:noFill/>
          </p:spPr>
          <p:txBody>
            <a:bodyPr wrap="square" rtlCol="0">
              <a:spAutoFit/>
            </a:bodyPr>
            <a:lstStyle/>
            <a:p>
              <a:pPr algn="ctr"/>
              <a:r>
                <a:rPr lang="en-US" sz="2800" dirty="0"/>
                <a:t>The SUNCG dataset [2]</a:t>
              </a:r>
              <a:endParaRPr lang="en-US" dirty="0"/>
            </a:p>
          </p:txBody>
        </p:sp>
      </p:grpSp>
      <p:sp>
        <p:nvSpPr>
          <p:cNvPr id="23" name="Cloud 22">
            <a:extLst>
              <a:ext uri="{FF2B5EF4-FFF2-40B4-BE49-F238E27FC236}">
                <a16:creationId xmlns:a16="http://schemas.microsoft.com/office/drawing/2014/main" id="{09279E37-EAF4-64F1-7B87-3D59BBAFF97C}"/>
              </a:ext>
            </a:extLst>
          </p:cNvPr>
          <p:cNvSpPr/>
          <p:nvPr/>
        </p:nvSpPr>
        <p:spPr>
          <a:xfrm>
            <a:off x="6935792" y="8129603"/>
            <a:ext cx="5138726" cy="135688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SOMEHOW COMBINE?</a:t>
            </a:r>
            <a:endParaRPr lang="en-US" b="1" dirty="0"/>
          </a:p>
        </p:txBody>
      </p:sp>
      <p:sp>
        <p:nvSpPr>
          <p:cNvPr id="27" name="TextBox 26">
            <a:extLst>
              <a:ext uri="{FF2B5EF4-FFF2-40B4-BE49-F238E27FC236}">
                <a16:creationId xmlns:a16="http://schemas.microsoft.com/office/drawing/2014/main" id="{E790688F-B941-DBF0-324B-D1344A6E0373}"/>
              </a:ext>
            </a:extLst>
          </p:cNvPr>
          <p:cNvSpPr txBox="1"/>
          <p:nvPr/>
        </p:nvSpPr>
        <p:spPr>
          <a:xfrm>
            <a:off x="1694012" y="2220205"/>
            <a:ext cx="6509310" cy="646331"/>
          </a:xfrm>
          <a:prstGeom prst="rect">
            <a:avLst/>
          </a:prstGeom>
          <a:noFill/>
        </p:spPr>
        <p:txBody>
          <a:bodyPr wrap="square" rtlCol="0">
            <a:spAutoFit/>
          </a:bodyPr>
          <a:lstStyle/>
          <a:p>
            <a:pPr algn="ctr"/>
            <a:r>
              <a:rPr lang="en-US" sz="3600" b="1" dirty="0"/>
              <a:t>Semantic knowledge</a:t>
            </a:r>
            <a:endParaRPr lang="en-US" dirty="0"/>
          </a:p>
        </p:txBody>
      </p:sp>
      <p:sp>
        <p:nvSpPr>
          <p:cNvPr id="28" name="TextBox 27">
            <a:extLst>
              <a:ext uri="{FF2B5EF4-FFF2-40B4-BE49-F238E27FC236}">
                <a16:creationId xmlns:a16="http://schemas.microsoft.com/office/drawing/2014/main" id="{095F9390-B848-F602-72E6-2EC390D7A94B}"/>
              </a:ext>
            </a:extLst>
          </p:cNvPr>
          <p:cNvSpPr txBox="1"/>
          <p:nvPr/>
        </p:nvSpPr>
        <p:spPr>
          <a:xfrm>
            <a:off x="10921224" y="2241600"/>
            <a:ext cx="6509310" cy="646331"/>
          </a:xfrm>
          <a:prstGeom prst="rect">
            <a:avLst/>
          </a:prstGeom>
          <a:noFill/>
        </p:spPr>
        <p:txBody>
          <a:bodyPr wrap="square" rtlCol="0">
            <a:spAutoFit/>
          </a:bodyPr>
          <a:lstStyle/>
          <a:p>
            <a:pPr algn="ctr"/>
            <a:r>
              <a:rPr lang="en-US" sz="3600" b="1" dirty="0"/>
              <a:t>Geometric knowledge</a:t>
            </a:r>
            <a:endParaRPr lang="en-US" dirty="0"/>
          </a:p>
        </p:txBody>
      </p:sp>
    </p:spTree>
    <p:extLst>
      <p:ext uri="{BB962C8B-B14F-4D97-AF65-F5344CB8AC3E}">
        <p14:creationId xmlns:p14="http://schemas.microsoft.com/office/powerpoint/2010/main" val="136921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010312" cy="1069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586519" y="-395537"/>
            <a:ext cx="2849734" cy="214708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390286" y="658235"/>
            <a:ext cx="1006287" cy="100629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5660246" y="1021533"/>
            <a:ext cx="1071938" cy="1071947"/>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4589296" y="0"/>
            <a:ext cx="4421016" cy="2309008"/>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437072" y="9535651"/>
            <a:ext cx="2330312" cy="115774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856622" y="10062122"/>
            <a:ext cx="1270633" cy="63127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53DDC2-54D0-1485-AD4D-6F060E7986B6}"/>
              </a:ext>
            </a:extLst>
          </p:cNvPr>
          <p:cNvSpPr txBox="1"/>
          <p:nvPr/>
        </p:nvSpPr>
        <p:spPr>
          <a:xfrm>
            <a:off x="0" y="241996"/>
            <a:ext cx="19010313" cy="1107996"/>
          </a:xfrm>
          <a:prstGeom prst="rect">
            <a:avLst/>
          </a:prstGeom>
          <a:noFill/>
        </p:spPr>
        <p:txBody>
          <a:bodyPr wrap="square" rtlCol="0">
            <a:spAutoFit/>
          </a:bodyPr>
          <a:lstStyle/>
          <a:p>
            <a:pPr algn="ctr"/>
            <a:r>
              <a:rPr lang="en-US" sz="6600" b="1" dirty="0"/>
              <a:t>STAGE – I: FULLY AUTOMATIC 3D POSE SYNTHESIZER</a:t>
            </a:r>
            <a:endParaRPr lang="en-US" sz="4800" b="1" dirty="0"/>
          </a:p>
        </p:txBody>
      </p:sp>
      <p:sp>
        <p:nvSpPr>
          <p:cNvPr id="18" name="TextBox 17">
            <a:extLst>
              <a:ext uri="{FF2B5EF4-FFF2-40B4-BE49-F238E27FC236}">
                <a16:creationId xmlns:a16="http://schemas.microsoft.com/office/drawing/2014/main" id="{C2E45D5D-AC22-BE05-FCF5-60A57193F9A9}"/>
              </a:ext>
            </a:extLst>
          </p:cNvPr>
          <p:cNvSpPr txBox="1"/>
          <p:nvPr/>
        </p:nvSpPr>
        <p:spPr>
          <a:xfrm>
            <a:off x="973709" y="1690457"/>
            <a:ext cx="14464527" cy="646331"/>
          </a:xfrm>
          <a:prstGeom prst="rect">
            <a:avLst/>
          </a:prstGeom>
          <a:noFill/>
        </p:spPr>
        <p:txBody>
          <a:bodyPr wrap="square" rtlCol="0">
            <a:spAutoFit/>
          </a:bodyPr>
          <a:lstStyle/>
          <a:p>
            <a:r>
              <a:rPr lang="en-US" sz="3600" b="1" dirty="0"/>
              <a:t>Fusing semantic &amp; geometric knowledge</a:t>
            </a:r>
            <a:endParaRPr lang="en-US" sz="2400" dirty="0"/>
          </a:p>
        </p:txBody>
      </p:sp>
      <p:pic>
        <p:nvPicPr>
          <p:cNvPr id="20" name="Picture 19">
            <a:extLst>
              <a:ext uri="{FF2B5EF4-FFF2-40B4-BE49-F238E27FC236}">
                <a16:creationId xmlns:a16="http://schemas.microsoft.com/office/drawing/2014/main" id="{33379C80-7A79-4E1A-5C3C-67E769374AB0}"/>
              </a:ext>
            </a:extLst>
          </p:cNvPr>
          <p:cNvPicPr>
            <a:picLocks noChangeAspect="1"/>
          </p:cNvPicPr>
          <p:nvPr/>
        </p:nvPicPr>
        <p:blipFill>
          <a:blip r:embed="rId3"/>
          <a:stretch>
            <a:fillRect/>
          </a:stretch>
        </p:blipFill>
        <p:spPr>
          <a:xfrm>
            <a:off x="1230312" y="2565791"/>
            <a:ext cx="16549688" cy="6685298"/>
          </a:xfrm>
          <a:prstGeom prst="rect">
            <a:avLst/>
          </a:prstGeom>
        </p:spPr>
      </p:pic>
      <p:sp>
        <p:nvSpPr>
          <p:cNvPr id="21" name="TextBox 20">
            <a:extLst>
              <a:ext uri="{FF2B5EF4-FFF2-40B4-BE49-F238E27FC236}">
                <a16:creationId xmlns:a16="http://schemas.microsoft.com/office/drawing/2014/main" id="{AD3FCEBA-C626-A80C-B41B-C13824715BFF}"/>
              </a:ext>
            </a:extLst>
          </p:cNvPr>
          <p:cNvSpPr txBox="1"/>
          <p:nvPr/>
        </p:nvSpPr>
        <p:spPr>
          <a:xfrm>
            <a:off x="6005431" y="8835590"/>
            <a:ext cx="1135620" cy="830997"/>
          </a:xfrm>
          <a:prstGeom prst="rect">
            <a:avLst/>
          </a:prstGeom>
          <a:noFill/>
        </p:spPr>
        <p:txBody>
          <a:bodyPr wrap="square" rtlCol="0">
            <a:spAutoFit/>
          </a:bodyPr>
          <a:lstStyle/>
          <a:p>
            <a:r>
              <a:rPr lang="en-US" sz="4800" b="1" dirty="0"/>
              <a:t>1</a:t>
            </a:r>
            <a:endParaRPr lang="en-US" sz="3600" dirty="0"/>
          </a:p>
        </p:txBody>
      </p:sp>
      <p:sp>
        <p:nvSpPr>
          <p:cNvPr id="22" name="TextBox 21">
            <a:extLst>
              <a:ext uri="{FF2B5EF4-FFF2-40B4-BE49-F238E27FC236}">
                <a16:creationId xmlns:a16="http://schemas.microsoft.com/office/drawing/2014/main" id="{D3FCED81-9351-7FB0-F985-9DDA72E748E0}"/>
              </a:ext>
            </a:extLst>
          </p:cNvPr>
          <p:cNvSpPr txBox="1"/>
          <p:nvPr/>
        </p:nvSpPr>
        <p:spPr>
          <a:xfrm>
            <a:off x="14199574" y="8825608"/>
            <a:ext cx="1135620" cy="830997"/>
          </a:xfrm>
          <a:prstGeom prst="rect">
            <a:avLst/>
          </a:prstGeom>
          <a:noFill/>
        </p:spPr>
        <p:txBody>
          <a:bodyPr wrap="square" rtlCol="0">
            <a:spAutoFit/>
          </a:bodyPr>
          <a:lstStyle/>
          <a:p>
            <a:r>
              <a:rPr lang="en-US" sz="4800" b="1" dirty="0"/>
              <a:t>2</a:t>
            </a:r>
            <a:endParaRPr lang="en-US" sz="3600" dirty="0"/>
          </a:p>
        </p:txBody>
      </p:sp>
      <p:sp>
        <p:nvSpPr>
          <p:cNvPr id="23" name="Rectangle 22">
            <a:extLst>
              <a:ext uri="{FF2B5EF4-FFF2-40B4-BE49-F238E27FC236}">
                <a16:creationId xmlns:a16="http://schemas.microsoft.com/office/drawing/2014/main" id="{7844E782-C741-E24A-5604-620A55331F19}"/>
              </a:ext>
            </a:extLst>
          </p:cNvPr>
          <p:cNvSpPr/>
          <p:nvPr/>
        </p:nvSpPr>
        <p:spPr>
          <a:xfrm>
            <a:off x="1230312" y="2444646"/>
            <a:ext cx="10028238" cy="6380962"/>
          </a:xfrm>
          <a:prstGeom prst="rect">
            <a:avLst/>
          </a:prstGeom>
          <a:no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C93541C-2E31-D701-E7CA-DAEA6D6506AF}"/>
              </a:ext>
            </a:extLst>
          </p:cNvPr>
          <p:cNvSpPr/>
          <p:nvPr/>
        </p:nvSpPr>
        <p:spPr>
          <a:xfrm>
            <a:off x="11391899" y="2438630"/>
            <a:ext cx="6768701" cy="6396960"/>
          </a:xfrm>
          <a:prstGeom prst="rect">
            <a:avLst/>
          </a:prstGeom>
          <a:no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931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animBg="1"/>
      <p:bldP spid="25"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w do animals perceive the world - by Lifeliqe.pptx" id="{E47F77CD-2E36-4AF3-B8DF-255CB5E0FC16}" vid="{80038E1F-B0D4-46F5-910A-D96E49782D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A6DFEA8F2C4F4C9FFDFBAB7B414AFF" ma:contentTypeVersion="6" ma:contentTypeDescription="Create a new document." ma:contentTypeScope="" ma:versionID="8dd24daa028dfb545a25d321f07063f9">
  <xsd:schema xmlns:xsd="http://www.w3.org/2001/XMLSchema" xmlns:xs="http://www.w3.org/2001/XMLSchema" xmlns:p="http://schemas.microsoft.com/office/2006/metadata/properties" xmlns:ns3="ab905e96-9a55-45e5-adc7-ce29a5668115" xmlns:ns4="acec99df-579f-41a9-85c2-0acd4ed8b9be" targetNamespace="http://schemas.microsoft.com/office/2006/metadata/properties" ma:root="true" ma:fieldsID="2b2beba45abe7023d09071d053587621" ns3:_="" ns4:_="">
    <xsd:import namespace="ab905e96-9a55-45e5-adc7-ce29a5668115"/>
    <xsd:import namespace="acec99df-579f-41a9-85c2-0acd4ed8b9be"/>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905e96-9a55-45e5-adc7-ce29a5668115"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cec99df-579f-41a9-85c2-0acd4ed8b9be"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ab905e96-9a55-45e5-adc7-ce29a566811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F136DA-BA11-40AB-A522-0376FABB37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905e96-9a55-45e5-adc7-ce29a5668115"/>
    <ds:schemaRef ds:uri="acec99df-579f-41a9-85c2-0acd4ed8b9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A68BF9-6BB6-4C02-9E21-E873678BCACF}">
  <ds:schemaRefs>
    <ds:schemaRef ds:uri="http://purl.org/dc/dcmitype/"/>
    <ds:schemaRef ds:uri="http://purl.org/dc/elements/1.1/"/>
    <ds:schemaRef ds:uri="http://schemas.microsoft.com/office/2006/documentManagement/types"/>
    <ds:schemaRef ds:uri="acec99df-579f-41a9-85c2-0acd4ed8b9be"/>
    <ds:schemaRef ds:uri="http://schemas.microsoft.com/office/2006/metadata/properties"/>
    <ds:schemaRef ds:uri="ab905e96-9a55-45e5-adc7-ce29a5668115"/>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5ADD13D1-7FA8-42EB-8889-CCB4CA711B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How do animals perceive the world</Template>
  <TotalTime>347</TotalTime>
  <Words>2916</Words>
  <Application>Microsoft Office PowerPoint</Application>
  <PresentationFormat>Custom</PresentationFormat>
  <Paragraphs>318</Paragraphs>
  <Slides>36</Slides>
  <Notes>29</Notes>
  <HiddenSlides>3</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Arial</vt:lpstr>
      <vt:lpstr>Calibri</vt:lpstr>
      <vt:lpstr>Calibri Light</vt:lpstr>
      <vt:lpstr>CMMI10</vt:lpstr>
      <vt:lpstr>CMMI7</vt:lpstr>
      <vt:lpstr>CMR10</vt:lpstr>
      <vt:lpstr>CMSY10</vt:lpstr>
      <vt:lpstr>NimbusRomNo9L-Regu</vt:lpstr>
      <vt:lpstr>NimbusRomNo9L-ReguItal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Premkumar, Jemuel</dc:creator>
  <cp:lastModifiedBy>Premkumar, Jemuel</cp:lastModifiedBy>
  <cp:revision>158</cp:revision>
  <dcterms:created xsi:type="dcterms:W3CDTF">2023-01-25T06:26:42Z</dcterms:created>
  <dcterms:modified xsi:type="dcterms:W3CDTF">2023-01-26T06:20:11Z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0x0101001BA6DFEA8F2C4F4C9FFDFBAB7B414AFF</vt:lpwstr>
  </property>
</Properties>
</file>