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682" r:id="rId2"/>
    <p:sldMasterId id="2147483680" r:id="rId3"/>
    <p:sldMasterId id="2147483684" r:id="rId4"/>
    <p:sldMasterId id="2147483686" r:id="rId5"/>
    <p:sldMasterId id="2147483688" r:id="rId6"/>
    <p:sldMasterId id="2147483690" r:id="rId7"/>
    <p:sldMasterId id="2147483694" r:id="rId8"/>
    <p:sldMasterId id="2147483692" r:id="rId9"/>
    <p:sldMasterId id="2147483696" r:id="rId10"/>
  </p:sldMasterIdLst>
  <p:notesMasterIdLst>
    <p:notesMasterId r:id="rId38"/>
  </p:notesMasterIdLst>
  <p:sldIdLst>
    <p:sldId id="261" r:id="rId11"/>
    <p:sldId id="264" r:id="rId12"/>
    <p:sldId id="266" r:id="rId13"/>
    <p:sldId id="265" r:id="rId14"/>
    <p:sldId id="281" r:id="rId15"/>
    <p:sldId id="267" r:id="rId16"/>
    <p:sldId id="268" r:id="rId17"/>
    <p:sldId id="288" r:id="rId18"/>
    <p:sldId id="282" r:id="rId19"/>
    <p:sldId id="276" r:id="rId20"/>
    <p:sldId id="269" r:id="rId21"/>
    <p:sldId id="270" r:id="rId22"/>
    <p:sldId id="271" r:id="rId23"/>
    <p:sldId id="272" r:id="rId24"/>
    <p:sldId id="277" r:id="rId25"/>
    <p:sldId id="286" r:id="rId26"/>
    <p:sldId id="287" r:id="rId27"/>
    <p:sldId id="273" r:id="rId28"/>
    <p:sldId id="278" r:id="rId29"/>
    <p:sldId id="274" r:id="rId30"/>
    <p:sldId id="279" r:id="rId31"/>
    <p:sldId id="283" r:id="rId32"/>
    <p:sldId id="280" r:id="rId33"/>
    <p:sldId id="275" r:id="rId34"/>
    <p:sldId id="284" r:id="rId35"/>
    <p:sldId id="285" r:id="rId36"/>
    <p:sldId id="289" r:id="rId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2647"/>
    <a:srgbClr val="FACA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E2647-27E0-4F36-8FFD-AAF0D527DF80}" v="236" dt="2023-04-03T11:20:45.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12"/>
    <p:restoredTop sz="84758"/>
  </p:normalViewPr>
  <p:slideViewPr>
    <p:cSldViewPr snapToGrid="0" snapToObjects="1">
      <p:cViewPr varScale="1">
        <p:scale>
          <a:sx n="127" d="100"/>
          <a:sy n="127" d="100"/>
        </p:scale>
        <p:origin x="15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63E44-DA47-40F2-B534-AD1605F5C698}"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B7F6E-DF06-4518-B753-C2CE6CEC264C}" type="slidenum">
              <a:rPr lang="en-US" smtClean="0"/>
              <a:t>‹#›</a:t>
            </a:fld>
            <a:endParaRPr lang="en-US"/>
          </a:p>
        </p:txBody>
      </p:sp>
    </p:spTree>
    <p:extLst>
      <p:ext uri="{BB962C8B-B14F-4D97-AF65-F5344CB8AC3E}">
        <p14:creationId xmlns:p14="http://schemas.microsoft.com/office/powerpoint/2010/main" val="433224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BB7F6E-DF06-4518-B753-C2CE6CEC264C}" type="slidenum">
              <a:rPr lang="en-US" smtClean="0"/>
              <a:t>1</a:t>
            </a:fld>
            <a:endParaRPr lang="en-US"/>
          </a:p>
        </p:txBody>
      </p:sp>
    </p:spTree>
    <p:extLst>
      <p:ext uri="{BB962C8B-B14F-4D97-AF65-F5344CB8AC3E}">
        <p14:creationId xmlns:p14="http://schemas.microsoft.com/office/powerpoint/2010/main" val="428394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BB7F6E-DF06-4518-B753-C2CE6CEC264C}" type="slidenum">
              <a:rPr lang="en-US" smtClean="0"/>
              <a:t>19</a:t>
            </a:fld>
            <a:endParaRPr lang="en-US"/>
          </a:p>
        </p:txBody>
      </p:sp>
    </p:spTree>
    <p:extLst>
      <p:ext uri="{BB962C8B-B14F-4D97-AF65-F5344CB8AC3E}">
        <p14:creationId xmlns:p14="http://schemas.microsoft.com/office/powerpoint/2010/main" val="82320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F407-6B26-754B-8FEA-64BC1411F587}"/>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1</a:t>
            </a:r>
          </a:p>
        </p:txBody>
      </p:sp>
      <p:sp>
        <p:nvSpPr>
          <p:cNvPr id="3" name="Subtitle 2">
            <a:extLst>
              <a:ext uri="{FF2B5EF4-FFF2-40B4-BE49-F238E27FC236}">
                <a16:creationId xmlns:a16="http://schemas.microsoft.com/office/drawing/2014/main" id="{5B69CF1E-5E59-8A42-B17C-39A0BEB7E13D}"/>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20565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BB0553-2A0F-A84F-BCFA-FA4BDBC9A1DA}"/>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CE4C6256-AD9A-9F43-ADEC-1D1B592F9C6A}"/>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AA5E550-F538-B842-88AD-975B0D3C9342}"/>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4/7/2023</a:t>
            </a:fld>
            <a:endParaRPr lang="en-US" dirty="0"/>
          </a:p>
        </p:txBody>
      </p:sp>
      <p:sp>
        <p:nvSpPr>
          <p:cNvPr id="10" name="Footer Placeholder 4">
            <a:extLst>
              <a:ext uri="{FF2B5EF4-FFF2-40B4-BE49-F238E27FC236}">
                <a16:creationId xmlns:a16="http://schemas.microsoft.com/office/drawing/2014/main" id="{18F4E76D-435F-E14B-85E3-68BDA6D9E285}"/>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FCE3AA7-7BA2-8A43-9186-3872B5CF8747}"/>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3738675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A639D51-2FAD-BD42-9613-B1E3A3C168ED}"/>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2</a:t>
            </a:r>
          </a:p>
        </p:txBody>
      </p:sp>
      <p:sp>
        <p:nvSpPr>
          <p:cNvPr id="8" name="Subtitle 2">
            <a:extLst>
              <a:ext uri="{FF2B5EF4-FFF2-40B4-BE49-F238E27FC236}">
                <a16:creationId xmlns:a16="http://schemas.microsoft.com/office/drawing/2014/main" id="{F6C46E2F-BFDA-E046-9C9D-040515BB5C5E}"/>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83866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C2B65B-8FAA-0249-8954-253BF46047DB}"/>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3</a:t>
            </a:r>
          </a:p>
        </p:txBody>
      </p:sp>
      <p:sp>
        <p:nvSpPr>
          <p:cNvPr id="8" name="Subtitle 2">
            <a:extLst>
              <a:ext uri="{FF2B5EF4-FFF2-40B4-BE49-F238E27FC236}">
                <a16:creationId xmlns:a16="http://schemas.microsoft.com/office/drawing/2014/main" id="{69D81565-A55C-0543-BE19-F328A3B4E113}"/>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08020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A41BCC-7AF5-6F41-9A86-44201D0DEA25}"/>
              </a:ext>
            </a:extLst>
          </p:cNvPr>
          <p:cNvSpPr>
            <a:spLocks noGrp="1"/>
          </p:cNvSpPr>
          <p:nvPr>
            <p:ph type="ctrTitle" hasCustomPrompt="1"/>
          </p:nvPr>
        </p:nvSpPr>
        <p:spPr>
          <a:xfrm>
            <a:off x="0" y="1930873"/>
            <a:ext cx="9144000" cy="1790700"/>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4</a:t>
            </a:r>
          </a:p>
        </p:txBody>
      </p:sp>
      <p:sp>
        <p:nvSpPr>
          <p:cNvPr id="8" name="Subtitle 2">
            <a:extLst>
              <a:ext uri="{FF2B5EF4-FFF2-40B4-BE49-F238E27FC236}">
                <a16:creationId xmlns:a16="http://schemas.microsoft.com/office/drawing/2014/main" id="{5E8812A0-1707-E146-8514-15986FD1BE42}"/>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247328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9FACCA-EA83-594C-B8EA-E1FBC843A222}"/>
              </a:ext>
            </a:extLst>
          </p:cNvPr>
          <p:cNvSpPr>
            <a:spLocks noGrp="1"/>
          </p:cNvSpPr>
          <p:nvPr>
            <p:ph type="ctrTitle" hasCustomPrompt="1"/>
          </p:nvPr>
        </p:nvSpPr>
        <p:spPr>
          <a:xfrm>
            <a:off x="0" y="2349499"/>
            <a:ext cx="9144000" cy="1372073"/>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5</a:t>
            </a:r>
          </a:p>
        </p:txBody>
      </p:sp>
      <p:sp>
        <p:nvSpPr>
          <p:cNvPr id="8" name="Subtitle 2">
            <a:extLst>
              <a:ext uri="{FF2B5EF4-FFF2-40B4-BE49-F238E27FC236}">
                <a16:creationId xmlns:a16="http://schemas.microsoft.com/office/drawing/2014/main" id="{EF04D760-E77D-9B4C-840D-10E6080025D0}"/>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7982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7390E9-E96C-0B43-BCE2-ACDC208A6BD2}"/>
              </a:ext>
            </a:extLst>
          </p:cNvPr>
          <p:cNvSpPr>
            <a:spLocks noGrp="1"/>
          </p:cNvSpPr>
          <p:nvPr>
            <p:ph type="ctrTitle" hasCustomPrompt="1"/>
          </p:nvPr>
        </p:nvSpPr>
        <p:spPr>
          <a:xfrm>
            <a:off x="0" y="2349499"/>
            <a:ext cx="9144000" cy="1372073"/>
          </a:xfrm>
          <a:prstGeom prst="rect">
            <a:avLst/>
          </a:prstGeom>
        </p:spPr>
        <p:txBody>
          <a:bodyPr anchor="b"/>
          <a:lstStyle>
            <a:lvl1pPr algn="ctr">
              <a:defRPr sz="4800" b="1">
                <a:solidFill>
                  <a:schemeClr val="bg1"/>
                </a:solidFill>
                <a:effectLst>
                  <a:outerShdw blurRad="38100" dist="38100" dir="2700000" algn="tl">
                    <a:srgbClr val="000000">
                      <a:alpha val="43137"/>
                    </a:srgbClr>
                  </a:outerShdw>
                </a:effectLst>
              </a:defRPr>
            </a:lvl1pPr>
          </a:lstStyle>
          <a:p>
            <a:r>
              <a:rPr lang="en-US" dirty="0"/>
              <a:t>Title Slide 6</a:t>
            </a:r>
          </a:p>
        </p:txBody>
      </p:sp>
      <p:sp>
        <p:nvSpPr>
          <p:cNvPr id="8" name="Subtitle 2">
            <a:extLst>
              <a:ext uri="{FF2B5EF4-FFF2-40B4-BE49-F238E27FC236}">
                <a16:creationId xmlns:a16="http://schemas.microsoft.com/office/drawing/2014/main" id="{614D53D1-228A-4849-A2D9-26ECBD604AC0}"/>
              </a:ext>
            </a:extLst>
          </p:cNvPr>
          <p:cNvSpPr>
            <a:spLocks noGrp="1"/>
          </p:cNvSpPr>
          <p:nvPr>
            <p:ph type="subTitle" idx="1" hasCustomPrompt="1"/>
          </p:nvPr>
        </p:nvSpPr>
        <p:spPr>
          <a:xfrm>
            <a:off x="0" y="3889983"/>
            <a:ext cx="9144000" cy="1241425"/>
          </a:xfrm>
          <a:prstGeom prst="rect">
            <a:avLst/>
          </a:prstGeom>
        </p:spPr>
        <p:txBody>
          <a:bodyPr/>
          <a:lstStyle>
            <a:lvl1pPr marL="0" indent="0" algn="ctr">
              <a:buNone/>
              <a:defRPr sz="18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SUBTITLE/TAGLINE</a:t>
            </a:r>
          </a:p>
        </p:txBody>
      </p:sp>
    </p:spTree>
    <p:extLst>
      <p:ext uri="{BB962C8B-B14F-4D97-AF65-F5344CB8AC3E}">
        <p14:creationId xmlns:p14="http://schemas.microsoft.com/office/powerpoint/2010/main" val="182711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5CFD-12CF-A54E-9C31-8EF7E5D11BB4}"/>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3" name="Subtitle 2">
            <a:extLst>
              <a:ext uri="{FF2B5EF4-FFF2-40B4-BE49-F238E27FC236}">
                <a16:creationId xmlns:a16="http://schemas.microsoft.com/office/drawing/2014/main" id="{5D97DC84-305C-EE4A-9415-7A1758E5DF3A}"/>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4" name="Date Placeholder 3">
            <a:extLst>
              <a:ext uri="{FF2B5EF4-FFF2-40B4-BE49-F238E27FC236}">
                <a16:creationId xmlns:a16="http://schemas.microsoft.com/office/drawing/2014/main" id="{9FE8B2A0-21C6-E843-89C5-6272F54A50DA}"/>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4/7/2023</a:t>
            </a:fld>
            <a:endParaRPr lang="en-US" dirty="0"/>
          </a:p>
        </p:txBody>
      </p:sp>
      <p:sp>
        <p:nvSpPr>
          <p:cNvPr id="5" name="Footer Placeholder 4">
            <a:extLst>
              <a:ext uri="{FF2B5EF4-FFF2-40B4-BE49-F238E27FC236}">
                <a16:creationId xmlns:a16="http://schemas.microsoft.com/office/drawing/2014/main" id="{CB296712-5196-5043-B0A3-0B72B1784AD4}"/>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F76041A-07B9-4B41-8C62-4C35350BD24F}"/>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411214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EF468A4-BD74-E74E-97F9-BAE31BF0BB9A}"/>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0ED46B09-44A9-744C-AF26-69AF275BE86C}"/>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87881FB-C1B8-CF40-B93F-4D8B07FC2B0A}"/>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4/7/2023</a:t>
            </a:fld>
            <a:endParaRPr lang="en-US" dirty="0"/>
          </a:p>
        </p:txBody>
      </p:sp>
      <p:sp>
        <p:nvSpPr>
          <p:cNvPr id="10" name="Footer Placeholder 4">
            <a:extLst>
              <a:ext uri="{FF2B5EF4-FFF2-40B4-BE49-F238E27FC236}">
                <a16:creationId xmlns:a16="http://schemas.microsoft.com/office/drawing/2014/main" id="{1424106D-A7EB-4C44-B55F-518F0B14D560}"/>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17B24749-F4B0-DD49-9355-73B14A33E997}"/>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1064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9C33DA-93E5-B044-85C1-089D0A5276F6}"/>
              </a:ext>
            </a:extLst>
          </p:cNvPr>
          <p:cNvSpPr>
            <a:spLocks noGrp="1"/>
          </p:cNvSpPr>
          <p:nvPr>
            <p:ph type="ctrTitle" hasCustomPrompt="1"/>
          </p:nvPr>
        </p:nvSpPr>
        <p:spPr>
          <a:xfrm>
            <a:off x="628650" y="282575"/>
            <a:ext cx="7886700" cy="708025"/>
          </a:xfrm>
          <a:prstGeom prst="rect">
            <a:avLst/>
          </a:prstGeom>
        </p:spPr>
        <p:txBody>
          <a:bodyPr anchor="t"/>
          <a:lstStyle>
            <a:lvl1pPr algn="l">
              <a:defRPr sz="4800" b="1"/>
            </a:lvl1pPr>
          </a:lstStyle>
          <a:p>
            <a:r>
              <a:rPr lang="en-US" dirty="0"/>
              <a:t>Headline</a:t>
            </a:r>
          </a:p>
        </p:txBody>
      </p:sp>
      <p:sp>
        <p:nvSpPr>
          <p:cNvPr id="8" name="Subtitle 2">
            <a:extLst>
              <a:ext uri="{FF2B5EF4-FFF2-40B4-BE49-F238E27FC236}">
                <a16:creationId xmlns:a16="http://schemas.microsoft.com/office/drawing/2014/main" id="{40C05EE1-1720-1B4F-968F-0165A0C9D312}"/>
              </a:ext>
            </a:extLst>
          </p:cNvPr>
          <p:cNvSpPr>
            <a:spLocks noGrp="1"/>
          </p:cNvSpPr>
          <p:nvPr>
            <p:ph type="subTitle" idx="1" hasCustomPrompt="1"/>
          </p:nvPr>
        </p:nvSpPr>
        <p:spPr>
          <a:xfrm>
            <a:off x="628650" y="1231900"/>
            <a:ext cx="7886700" cy="320039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88D6D77B-E7A6-3F45-B0C8-88FD9AD1BCC0}"/>
              </a:ext>
            </a:extLst>
          </p:cNvPr>
          <p:cNvSpPr>
            <a:spLocks noGrp="1"/>
          </p:cNvSpPr>
          <p:nvPr>
            <p:ph type="dt" sz="half" idx="10"/>
          </p:nvPr>
        </p:nvSpPr>
        <p:spPr>
          <a:xfrm>
            <a:off x="628650" y="4767263"/>
            <a:ext cx="2057400" cy="274637"/>
          </a:xfrm>
          <a:prstGeom prst="rect">
            <a:avLst/>
          </a:prstGeom>
        </p:spPr>
        <p:txBody>
          <a:bodyPr/>
          <a:lstStyle>
            <a:lvl1pPr>
              <a:defRPr sz="1200">
                <a:solidFill>
                  <a:schemeClr val="bg1"/>
                </a:solidFill>
              </a:defRPr>
            </a:lvl1pPr>
          </a:lstStyle>
          <a:p>
            <a:fld id="{D4E41C59-817F-6E46-BBB4-2C7072CA1A60}" type="datetimeFigureOut">
              <a:rPr lang="en-US" smtClean="0"/>
              <a:pPr/>
              <a:t>4/7/2023</a:t>
            </a:fld>
            <a:endParaRPr lang="en-US" dirty="0"/>
          </a:p>
        </p:txBody>
      </p:sp>
      <p:sp>
        <p:nvSpPr>
          <p:cNvPr id="10" name="Footer Placeholder 4">
            <a:extLst>
              <a:ext uri="{FF2B5EF4-FFF2-40B4-BE49-F238E27FC236}">
                <a16:creationId xmlns:a16="http://schemas.microsoft.com/office/drawing/2014/main" id="{80FD8F7B-6A85-B343-BE53-3E1E47C74D7B}"/>
              </a:ext>
            </a:extLst>
          </p:cNvPr>
          <p:cNvSpPr>
            <a:spLocks noGrp="1"/>
          </p:cNvSpPr>
          <p:nvPr>
            <p:ph type="ftr" sz="quarter" idx="11"/>
          </p:nvPr>
        </p:nvSpPr>
        <p:spPr>
          <a:xfrm>
            <a:off x="3028950" y="4767263"/>
            <a:ext cx="3086100" cy="274637"/>
          </a:xfrm>
          <a:prstGeom prst="rect">
            <a:avLst/>
          </a:prstGeom>
        </p:spPr>
        <p:txBody>
          <a:bodyPr/>
          <a:lstStyle>
            <a:lvl1pPr>
              <a:defRPr sz="1200">
                <a:solidFill>
                  <a:schemeClr val="bg1"/>
                </a:solidFill>
              </a:defRPr>
            </a:lvl1pPr>
          </a:lstStyle>
          <a:p>
            <a:endParaRPr lang="en-US" dirty="0"/>
          </a:p>
        </p:txBody>
      </p:sp>
      <p:sp>
        <p:nvSpPr>
          <p:cNvPr id="11" name="Slide Number Placeholder 5">
            <a:extLst>
              <a:ext uri="{FF2B5EF4-FFF2-40B4-BE49-F238E27FC236}">
                <a16:creationId xmlns:a16="http://schemas.microsoft.com/office/drawing/2014/main" id="{FC26DDDB-4B0C-984F-8E73-E9AE69E2D29A}"/>
              </a:ext>
            </a:extLst>
          </p:cNvPr>
          <p:cNvSpPr>
            <a:spLocks noGrp="1"/>
          </p:cNvSpPr>
          <p:nvPr>
            <p:ph type="sldNum" sz="quarter" idx="12"/>
          </p:nvPr>
        </p:nvSpPr>
        <p:spPr>
          <a:xfrm>
            <a:off x="6457950" y="4767263"/>
            <a:ext cx="501650" cy="274637"/>
          </a:xfrm>
          <a:prstGeom prst="rect">
            <a:avLst/>
          </a:prstGeom>
        </p:spPr>
        <p:txBody>
          <a:bodyPr/>
          <a:lstStyle>
            <a:lvl1pPr>
              <a:defRPr sz="1200">
                <a:solidFill>
                  <a:schemeClr val="bg1"/>
                </a:solidFill>
              </a:defRPr>
            </a:lvl1pPr>
          </a:lstStyle>
          <a:p>
            <a:fld id="{77A17C51-14D8-4645-A883-06E5A4811B80}" type="slidenum">
              <a:rPr lang="en-US" smtClean="0"/>
              <a:pPr/>
              <a:t>‹#›</a:t>
            </a:fld>
            <a:endParaRPr lang="en-US" dirty="0"/>
          </a:p>
        </p:txBody>
      </p:sp>
    </p:spTree>
    <p:extLst>
      <p:ext uri="{BB962C8B-B14F-4D97-AF65-F5344CB8AC3E}">
        <p14:creationId xmlns:p14="http://schemas.microsoft.com/office/powerpoint/2010/main" val="682972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8.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1E7030-F1AF-9742-8555-F52F926CFDE7}"/>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706"/>
          <a:stretch/>
        </p:blipFill>
        <p:spPr>
          <a:xfrm>
            <a:off x="-4412" y="0"/>
            <a:ext cx="9148411" cy="5143500"/>
          </a:xfrm>
          <a:prstGeom prst="rect">
            <a:avLst/>
          </a:prstGeom>
        </p:spPr>
      </p:pic>
      <p:sp>
        <p:nvSpPr>
          <p:cNvPr id="8" name="Rectangle 7">
            <a:extLst>
              <a:ext uri="{FF2B5EF4-FFF2-40B4-BE49-F238E27FC236}">
                <a16:creationId xmlns:a16="http://schemas.microsoft.com/office/drawing/2014/main" id="{30E02169-D096-2443-B36B-3E80296FE981}"/>
              </a:ext>
            </a:extLst>
          </p:cNvPr>
          <p:cNvSpPr/>
          <p:nvPr userDrawn="1"/>
        </p:nvSpPr>
        <p:spPr>
          <a:xfrm>
            <a:off x="0" y="2171700"/>
            <a:ext cx="9144000" cy="2971800"/>
          </a:xfrm>
          <a:prstGeom prst="rect">
            <a:avLst/>
          </a:prstGeom>
          <a:gradFill>
            <a:gsLst>
              <a:gs pos="0">
                <a:schemeClr val="accent1">
                  <a:alpha val="0"/>
                  <a:lumMod val="0"/>
                </a:schemeClr>
              </a:gs>
              <a:gs pos="100000">
                <a:srgbClr val="0026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A3FE52-0691-B649-B126-B81FDFC60851}"/>
              </a:ext>
            </a:extLst>
          </p:cNvPr>
          <p:cNvPicPr>
            <a:picLocks noChangeAspect="1"/>
          </p:cNvPicPr>
          <p:nvPr userDrawn="1"/>
        </p:nvPicPr>
        <p:blipFill>
          <a:blip r:embed="rId4"/>
          <a:stretch>
            <a:fillRect/>
          </a:stretch>
        </p:blipFill>
        <p:spPr>
          <a:xfrm>
            <a:off x="3930650" y="563785"/>
            <a:ext cx="1282700" cy="1367088"/>
          </a:xfrm>
          <a:prstGeom prst="rect">
            <a:avLst/>
          </a:prstGeom>
        </p:spPr>
      </p:pic>
    </p:spTree>
    <p:extLst>
      <p:ext uri="{BB962C8B-B14F-4D97-AF65-F5344CB8AC3E}">
        <p14:creationId xmlns:p14="http://schemas.microsoft.com/office/powerpoint/2010/main" val="133249170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878F98-F338-1D4F-8CD3-A202EF6366B7}"/>
              </a:ext>
            </a:extLst>
          </p:cNvPr>
          <p:cNvPicPr>
            <a:picLocks noChangeAspect="1"/>
          </p:cNvPicPr>
          <p:nvPr userDrawn="1"/>
        </p:nvPicPr>
        <p:blipFill rotWithShape="1">
          <a:blip r:embed="rId3"/>
          <a:srcRect t="90864"/>
          <a:stretch/>
        </p:blipFill>
        <p:spPr>
          <a:xfrm>
            <a:off x="0" y="4673600"/>
            <a:ext cx="9144000" cy="469900"/>
          </a:xfrm>
          <a:prstGeom prst="rect">
            <a:avLst/>
          </a:prstGeom>
        </p:spPr>
      </p:pic>
    </p:spTree>
    <p:extLst>
      <p:ext uri="{BB962C8B-B14F-4D97-AF65-F5344CB8AC3E}">
        <p14:creationId xmlns:p14="http://schemas.microsoft.com/office/powerpoint/2010/main" val="1976456393"/>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564F44-1788-FD46-88C8-2484912F0CE2}"/>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 y="0"/>
            <a:ext cx="9144002" cy="5148072"/>
          </a:xfrm>
          <a:prstGeom prst="rect">
            <a:avLst/>
          </a:prstGeom>
        </p:spPr>
      </p:pic>
      <p:sp>
        <p:nvSpPr>
          <p:cNvPr id="7" name="Rectangle 6">
            <a:extLst>
              <a:ext uri="{FF2B5EF4-FFF2-40B4-BE49-F238E27FC236}">
                <a16:creationId xmlns:a16="http://schemas.microsoft.com/office/drawing/2014/main" id="{2ED8F15E-80F9-2C4E-8A78-0BBA02D32F13}"/>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9" name="Picture 8">
            <a:extLst>
              <a:ext uri="{FF2B5EF4-FFF2-40B4-BE49-F238E27FC236}">
                <a16:creationId xmlns:a16="http://schemas.microsoft.com/office/drawing/2014/main" id="{CA0E9E46-D8FA-564E-8C94-CA303553643B}"/>
              </a:ext>
            </a:extLst>
          </p:cNvPr>
          <p:cNvPicPr>
            <a:picLocks noChangeAspect="1"/>
          </p:cNvPicPr>
          <p:nvPr userDrawn="1"/>
        </p:nvPicPr>
        <p:blipFill>
          <a:blip r:embed="rId5"/>
          <a:stretch>
            <a:fillRect/>
          </a:stretch>
        </p:blipFill>
        <p:spPr>
          <a:xfrm>
            <a:off x="3930650" y="563785"/>
            <a:ext cx="1282700" cy="1367088"/>
          </a:xfrm>
          <a:prstGeom prst="rect">
            <a:avLst/>
          </a:prstGeom>
        </p:spPr>
      </p:pic>
    </p:spTree>
    <p:extLst>
      <p:ext uri="{BB962C8B-B14F-4D97-AF65-F5344CB8AC3E}">
        <p14:creationId xmlns:p14="http://schemas.microsoft.com/office/powerpoint/2010/main" val="3484938212"/>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A2E64-B1D8-2F4E-A3D6-ECCFAD415A15}"/>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609"/>
          <a:stretch/>
        </p:blipFill>
        <p:spPr>
          <a:xfrm rot="10800000">
            <a:off x="5427" y="0"/>
            <a:ext cx="9138573" cy="5143500"/>
          </a:xfrm>
          <a:prstGeom prst="rect">
            <a:avLst/>
          </a:prstGeom>
        </p:spPr>
      </p:pic>
      <p:pic>
        <p:nvPicPr>
          <p:cNvPr id="8" name="Picture 7">
            <a:extLst>
              <a:ext uri="{FF2B5EF4-FFF2-40B4-BE49-F238E27FC236}">
                <a16:creationId xmlns:a16="http://schemas.microsoft.com/office/drawing/2014/main" id="{63BE5DB8-FB30-034E-84C7-336A4F44D5FE}"/>
              </a:ext>
            </a:extLst>
          </p:cNvPr>
          <p:cNvPicPr>
            <a:picLocks noChangeAspect="1"/>
          </p:cNvPicPr>
          <p:nvPr userDrawn="1"/>
        </p:nvPicPr>
        <p:blipFill>
          <a:blip r:embed="rId4"/>
          <a:stretch>
            <a:fillRect/>
          </a:stretch>
        </p:blipFill>
        <p:spPr>
          <a:xfrm>
            <a:off x="3930650" y="970185"/>
            <a:ext cx="1282700" cy="1367088"/>
          </a:xfrm>
          <a:prstGeom prst="rect">
            <a:avLst/>
          </a:prstGeom>
        </p:spPr>
      </p:pic>
    </p:spTree>
    <p:extLst>
      <p:ext uri="{BB962C8B-B14F-4D97-AF65-F5344CB8AC3E}">
        <p14:creationId xmlns:p14="http://schemas.microsoft.com/office/powerpoint/2010/main" val="1584723070"/>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CB7BEF-8E69-D24A-A647-D04B95642D23}"/>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t="8609"/>
          <a:stretch/>
        </p:blipFill>
        <p:spPr>
          <a:xfrm rot="10800000">
            <a:off x="5427" y="0"/>
            <a:ext cx="9138573" cy="5143500"/>
          </a:xfrm>
          <a:prstGeom prst="rect">
            <a:avLst/>
          </a:prstGeom>
        </p:spPr>
      </p:pic>
      <p:sp>
        <p:nvSpPr>
          <p:cNvPr id="9" name="Rectangle 8">
            <a:extLst>
              <a:ext uri="{FF2B5EF4-FFF2-40B4-BE49-F238E27FC236}">
                <a16:creationId xmlns:a16="http://schemas.microsoft.com/office/drawing/2014/main" id="{636D67A0-FAD3-2C41-A10B-5C16C8BE3C06}"/>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8" name="Picture 7">
            <a:extLst>
              <a:ext uri="{FF2B5EF4-FFF2-40B4-BE49-F238E27FC236}">
                <a16:creationId xmlns:a16="http://schemas.microsoft.com/office/drawing/2014/main" id="{79CCD4EC-D482-F446-9591-DDD455DD602F}"/>
              </a:ext>
            </a:extLst>
          </p:cNvPr>
          <p:cNvPicPr>
            <a:picLocks noChangeAspect="1"/>
          </p:cNvPicPr>
          <p:nvPr userDrawn="1"/>
        </p:nvPicPr>
        <p:blipFill>
          <a:blip r:embed="rId4"/>
          <a:stretch>
            <a:fillRect/>
          </a:stretch>
        </p:blipFill>
        <p:spPr>
          <a:xfrm>
            <a:off x="3930650" y="970185"/>
            <a:ext cx="1282700" cy="1367088"/>
          </a:xfrm>
          <a:prstGeom prst="rect">
            <a:avLst/>
          </a:prstGeom>
        </p:spPr>
      </p:pic>
    </p:spTree>
    <p:extLst>
      <p:ext uri="{BB962C8B-B14F-4D97-AF65-F5344CB8AC3E}">
        <p14:creationId xmlns:p14="http://schemas.microsoft.com/office/powerpoint/2010/main" val="95447192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788EE-9ED0-994D-A482-73968590915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75198C00-C707-9140-B305-946360BA4DE3}"/>
              </a:ext>
            </a:extLst>
          </p:cNvPr>
          <p:cNvPicPr>
            <a:picLocks noChangeAspect="1"/>
          </p:cNvPicPr>
          <p:nvPr userDrawn="1"/>
        </p:nvPicPr>
        <p:blipFill>
          <a:blip r:embed="rId4"/>
          <a:stretch>
            <a:fillRect/>
          </a:stretch>
        </p:blipFill>
        <p:spPr>
          <a:xfrm>
            <a:off x="3930650" y="678085"/>
            <a:ext cx="1282700" cy="1367088"/>
          </a:xfrm>
          <a:prstGeom prst="rect">
            <a:avLst/>
          </a:prstGeom>
        </p:spPr>
      </p:pic>
      <p:sp>
        <p:nvSpPr>
          <p:cNvPr id="9" name="Rectangle 8">
            <a:extLst>
              <a:ext uri="{FF2B5EF4-FFF2-40B4-BE49-F238E27FC236}">
                <a16:creationId xmlns:a16="http://schemas.microsoft.com/office/drawing/2014/main" id="{6C169337-FBCA-B94B-B079-6A5988ADE78C}"/>
              </a:ext>
            </a:extLst>
          </p:cNvPr>
          <p:cNvSpPr/>
          <p:nvPr userDrawn="1"/>
        </p:nvSpPr>
        <p:spPr>
          <a:xfrm>
            <a:off x="0" y="2171700"/>
            <a:ext cx="9144000" cy="2971800"/>
          </a:xfrm>
          <a:prstGeom prst="rect">
            <a:avLst/>
          </a:prstGeom>
          <a:gradFill>
            <a:gsLst>
              <a:gs pos="0">
                <a:schemeClr val="accent1">
                  <a:alpha val="0"/>
                  <a:lumMod val="0"/>
                </a:schemeClr>
              </a:gs>
              <a:gs pos="100000">
                <a:srgbClr val="0026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267729"/>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BCE152-3354-0F41-913C-2DEFA3768CD0}"/>
              </a:ext>
            </a:extLst>
          </p:cNvPr>
          <p:cNvPicPr>
            <a:picLocks noChangeAspect="1"/>
          </p:cNvPicPr>
          <p:nvPr userDrawn="1"/>
        </p:nvPicPr>
        <p:blipFill rotWithShape="1">
          <a:blip r:embed="rId3" cstate="print">
            <a:alphaModFix/>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a:ext>
            </a:extLst>
          </a:blip>
          <a:srcRect t="8706"/>
          <a:stretch/>
        </p:blipFill>
        <p:spPr>
          <a:xfrm>
            <a:off x="-4412" y="0"/>
            <a:ext cx="9148411" cy="5143500"/>
          </a:xfrm>
          <a:prstGeom prst="rect">
            <a:avLst/>
          </a:prstGeom>
        </p:spPr>
      </p:pic>
      <p:sp>
        <p:nvSpPr>
          <p:cNvPr id="9" name="Rectangle 8">
            <a:extLst>
              <a:ext uri="{FF2B5EF4-FFF2-40B4-BE49-F238E27FC236}">
                <a16:creationId xmlns:a16="http://schemas.microsoft.com/office/drawing/2014/main" id="{CE014B83-BAED-974B-9FEA-14354957F174}"/>
              </a:ext>
            </a:extLst>
          </p:cNvPr>
          <p:cNvSpPr/>
          <p:nvPr userDrawn="1"/>
        </p:nvSpPr>
        <p:spPr>
          <a:xfrm>
            <a:off x="648" y="0"/>
            <a:ext cx="9143352" cy="5143503"/>
          </a:xfrm>
          <a:prstGeom prst="rect">
            <a:avLst/>
          </a:prstGeom>
          <a:solidFill>
            <a:srgbClr val="0E1D4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74C"/>
              </a:solidFill>
            </a:endParaRPr>
          </a:p>
        </p:txBody>
      </p:sp>
      <p:pic>
        <p:nvPicPr>
          <p:cNvPr id="10" name="Picture 9">
            <a:extLst>
              <a:ext uri="{FF2B5EF4-FFF2-40B4-BE49-F238E27FC236}">
                <a16:creationId xmlns:a16="http://schemas.microsoft.com/office/drawing/2014/main" id="{F6620F50-4942-AE44-B98A-BBDFC2377245}"/>
              </a:ext>
            </a:extLst>
          </p:cNvPr>
          <p:cNvPicPr>
            <a:picLocks noChangeAspect="1"/>
          </p:cNvPicPr>
          <p:nvPr userDrawn="1"/>
        </p:nvPicPr>
        <p:blipFill>
          <a:blip r:embed="rId4"/>
          <a:stretch>
            <a:fillRect/>
          </a:stretch>
        </p:blipFill>
        <p:spPr>
          <a:xfrm>
            <a:off x="3930650" y="678085"/>
            <a:ext cx="1282700" cy="1367088"/>
          </a:xfrm>
          <a:prstGeom prst="rect">
            <a:avLst/>
          </a:prstGeom>
        </p:spPr>
      </p:pic>
    </p:spTree>
    <p:extLst>
      <p:ext uri="{BB962C8B-B14F-4D97-AF65-F5344CB8AC3E}">
        <p14:creationId xmlns:p14="http://schemas.microsoft.com/office/powerpoint/2010/main" val="3502385572"/>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9B87EC-7FC2-9744-950D-1C35DCAD06C9}"/>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144F55CF-5CBA-5046-A030-22CC8BE77915}"/>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383126178"/>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585371-1174-1641-A48C-F9F166BD1F57}"/>
              </a:ext>
            </a:extLst>
          </p:cNvPr>
          <p:cNvPicPr>
            <a:picLocks noChangeAspect="1"/>
          </p:cNvPicPr>
          <p:nvPr userDrawn="1"/>
        </p:nvPicPr>
        <p:blipFill rotWithShape="1">
          <a:blip r:embed="rId3" cstate="print">
            <a:alphaModFix amt="15000"/>
            <a:extLst>
              <a:ext uri="{28A0092B-C50C-407E-A947-70E740481C1C}">
                <a14:useLocalDpi xmlns:a14="http://schemas.microsoft.com/office/drawing/2010/main"/>
              </a:ext>
            </a:extLst>
          </a:blip>
          <a:srcRect t="8609"/>
          <a:stretch/>
        </p:blipFill>
        <p:spPr>
          <a:xfrm>
            <a:off x="5427" y="0"/>
            <a:ext cx="9138573" cy="5143500"/>
          </a:xfrm>
          <a:prstGeom prst="rect">
            <a:avLst/>
          </a:prstGeom>
        </p:spPr>
      </p:pic>
      <p:pic>
        <p:nvPicPr>
          <p:cNvPr id="8" name="Picture 7">
            <a:extLst>
              <a:ext uri="{FF2B5EF4-FFF2-40B4-BE49-F238E27FC236}">
                <a16:creationId xmlns:a16="http://schemas.microsoft.com/office/drawing/2014/main" id="{DC9C3445-FDE9-E746-8255-47A97190D5E1}"/>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1590294144"/>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D644CB-9FBD-024B-8E73-FC9C990CEA1C}"/>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t="8706"/>
          <a:stretch/>
        </p:blipFill>
        <p:spPr>
          <a:xfrm>
            <a:off x="-4412" y="0"/>
            <a:ext cx="9148411" cy="5143500"/>
          </a:xfrm>
          <a:prstGeom prst="rect">
            <a:avLst/>
          </a:prstGeom>
        </p:spPr>
      </p:pic>
      <p:pic>
        <p:nvPicPr>
          <p:cNvPr id="8" name="Picture 7">
            <a:extLst>
              <a:ext uri="{FF2B5EF4-FFF2-40B4-BE49-F238E27FC236}">
                <a16:creationId xmlns:a16="http://schemas.microsoft.com/office/drawing/2014/main" id="{8C5314A0-C46B-4E49-8257-403454F1CD83}"/>
              </a:ext>
            </a:extLst>
          </p:cNvPr>
          <p:cNvPicPr>
            <a:picLocks noChangeAspect="1"/>
          </p:cNvPicPr>
          <p:nvPr userDrawn="1"/>
        </p:nvPicPr>
        <p:blipFill rotWithShape="1">
          <a:blip r:embed="rId4"/>
          <a:srcRect t="90864"/>
          <a:stretch/>
        </p:blipFill>
        <p:spPr>
          <a:xfrm>
            <a:off x="0" y="4673600"/>
            <a:ext cx="9144000" cy="469900"/>
          </a:xfrm>
          <a:prstGeom prst="rect">
            <a:avLst/>
          </a:prstGeom>
        </p:spPr>
      </p:pic>
    </p:spTree>
    <p:extLst>
      <p:ext uri="{BB962C8B-B14F-4D97-AF65-F5344CB8AC3E}">
        <p14:creationId xmlns:p14="http://schemas.microsoft.com/office/powerpoint/2010/main" val="1192222175"/>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0.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9.xml"/><Relationship Id="rId4" Type="http://schemas.openxmlformats.org/officeDocument/2006/relationships/image" Target="../media/image23.tmp"/></Relationships>
</file>

<file path=ppt/slides/_rels/slide22.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hyperlink" Target="https://en.wikipedia.org/wiki/Cerebellar_model_articulation_controller"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tmp"/><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898A-4CC2-9542-9618-F2ADF0B92CB6}"/>
              </a:ext>
            </a:extLst>
          </p:cNvPr>
          <p:cNvSpPr>
            <a:spLocks noGrp="1"/>
          </p:cNvSpPr>
          <p:nvPr>
            <p:ph type="ctrTitle"/>
          </p:nvPr>
        </p:nvSpPr>
        <p:spPr>
          <a:xfrm>
            <a:off x="98241" y="1472884"/>
            <a:ext cx="9144000" cy="1372073"/>
          </a:xfrm>
        </p:spPr>
        <p:txBody>
          <a:bodyPr/>
          <a:lstStyle/>
          <a:p>
            <a:r>
              <a:rPr lang="en-US" sz="3600" dirty="0"/>
              <a:t>Body Schema in Robotics: A Review </a:t>
            </a:r>
          </a:p>
        </p:txBody>
      </p:sp>
      <p:sp>
        <p:nvSpPr>
          <p:cNvPr id="3" name="Subtitle 2">
            <a:extLst>
              <a:ext uri="{FF2B5EF4-FFF2-40B4-BE49-F238E27FC236}">
                <a16:creationId xmlns:a16="http://schemas.microsoft.com/office/drawing/2014/main" id="{A446F5EC-6026-1C4C-966A-622B8E0DC694}"/>
              </a:ext>
            </a:extLst>
          </p:cNvPr>
          <p:cNvSpPr>
            <a:spLocks noGrp="1"/>
          </p:cNvSpPr>
          <p:nvPr>
            <p:ph type="subTitle" idx="1"/>
          </p:nvPr>
        </p:nvSpPr>
        <p:spPr>
          <a:xfrm>
            <a:off x="0" y="3292978"/>
            <a:ext cx="9144000" cy="1241425"/>
          </a:xfrm>
        </p:spPr>
        <p:txBody>
          <a:bodyPr/>
          <a:lstStyle/>
          <a:p>
            <a:r>
              <a:rPr lang="en-US" dirty="0"/>
              <a:t>Authors: Matej Hoffmann, Hugo </a:t>
            </a:r>
            <a:r>
              <a:rPr lang="en-US" dirty="0" err="1"/>
              <a:t>Gravato</a:t>
            </a:r>
            <a:r>
              <a:rPr lang="en-US" dirty="0"/>
              <a:t> Marques, Alejandro Hernandez </a:t>
            </a:r>
            <a:r>
              <a:rPr lang="en-US" dirty="0" err="1"/>
              <a:t>Arieta</a:t>
            </a:r>
            <a:r>
              <a:rPr lang="en-US" dirty="0"/>
              <a:t>, </a:t>
            </a:r>
            <a:r>
              <a:rPr lang="en-US" dirty="0" err="1"/>
              <a:t>Hidenobu</a:t>
            </a:r>
            <a:r>
              <a:rPr lang="en-US" dirty="0"/>
              <a:t> </a:t>
            </a:r>
            <a:r>
              <a:rPr lang="en-US" dirty="0" err="1"/>
              <a:t>Sumioka</a:t>
            </a:r>
            <a:r>
              <a:rPr lang="en-US" dirty="0"/>
              <a:t>, Max </a:t>
            </a:r>
            <a:r>
              <a:rPr lang="en-US" dirty="0" err="1"/>
              <a:t>Lungarella</a:t>
            </a:r>
            <a:r>
              <a:rPr lang="en-US" dirty="0"/>
              <a:t>, and Rolf Pfeifer</a:t>
            </a:r>
          </a:p>
          <a:p>
            <a:endParaRPr lang="en-US" dirty="0"/>
          </a:p>
          <a:p>
            <a:r>
              <a:rPr lang="en-US" sz="1600" dirty="0"/>
              <a:t>Presenter: Ruohua Li</a:t>
            </a:r>
          </a:p>
        </p:txBody>
      </p:sp>
    </p:spTree>
    <p:extLst>
      <p:ext uri="{BB962C8B-B14F-4D97-AF65-F5344CB8AC3E}">
        <p14:creationId xmlns:p14="http://schemas.microsoft.com/office/powerpoint/2010/main" val="3784265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Similarities – Cross Attention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DD933E7-4DD1-A4FF-BEBE-0FDBED0F2CB4}"/>
                  </a:ext>
                </a:extLst>
              </p:cNvPr>
              <p:cNvSpPr txBox="1"/>
              <p:nvPr/>
            </p:nvSpPr>
            <p:spPr>
              <a:xfrm>
                <a:off x="1784166" y="900545"/>
                <a:ext cx="6354750" cy="423770"/>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𝐹</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𝑗</m:t>
                        </m:r>
                      </m:e>
                    </m:d>
                    <m:r>
                      <a:rPr lang="en-US" sz="2000" b="0" i="1" smtClean="0">
                        <a:latin typeface="Cambria Math" panose="02040503050406030204" pitchFamily="18" charset="0"/>
                      </a:rPr>
                      <m:t>=</m:t>
                    </m:r>
                    <m:r>
                      <a:rPr lang="en-US" sz="2000" b="0" i="1" smtClean="0">
                        <a:latin typeface="Cambria Math" panose="02040503050406030204" pitchFamily="18" charset="0"/>
                      </a:rPr>
                      <m:t>𝑄</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b="0" i="1" smtClean="0">
                                <a:latin typeface="Cambria Math" panose="02040503050406030204" pitchFamily="18" charset="0"/>
                              </a:rPr>
                              <m:t>𝑖</m:t>
                            </m:r>
                          </m:sub>
                        </m:sSub>
                      </m:e>
                    </m:d>
                    <m:r>
                      <a:rPr lang="en-US" altLang="zh-CN" sz="2000" i="1">
                        <a:latin typeface="Cambria Math" panose="02040503050406030204" pitchFamily="18" charset="0"/>
                      </a:rPr>
                      <m:t>·</m:t>
                    </m:r>
                    <m:r>
                      <a:rPr lang="en-US" sz="2000" b="0" i="1" smtClean="0">
                        <a:latin typeface="Cambria Math" panose="02040503050406030204" pitchFamily="18" charset="0"/>
                      </a:rPr>
                      <m:t>𝐾</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𝑗</m:t>
                        </m:r>
                      </m:sub>
                    </m:sSub>
                    <m:r>
                      <a:rPr lang="en-US" sz="2000" b="0" i="1" smtClean="0">
                        <a:latin typeface="Cambria Math" panose="02040503050406030204" pitchFamily="18" charset="0"/>
                      </a:rPr>
                      <m:t>)</m:t>
                    </m:r>
                  </m:oMath>
                </a14:m>
                <a:r>
                  <a:rPr lang="en-US" sz="2000" dirty="0"/>
                  <a:t> or </a:t>
                </a:r>
                <a14:m>
                  <m:oMath xmlns:m="http://schemas.openxmlformats.org/officeDocument/2006/math">
                    <m:r>
                      <a:rPr lang="en-US" sz="2000" i="1">
                        <a:latin typeface="Cambria Math" panose="02040503050406030204" pitchFamily="18" charset="0"/>
                      </a:rPr>
                      <m:t>𝐹</m:t>
                    </m:r>
                    <m:r>
                      <a:rPr lang="en-US" sz="2000" i="1">
                        <a:latin typeface="Cambria Math" panose="02040503050406030204" pitchFamily="18" charset="0"/>
                      </a:rPr>
                      <m:t>=</m:t>
                    </m:r>
                    <m:r>
                      <a:rPr lang="en-US" sz="2000" b="0" i="1" smtClean="0">
                        <a:latin typeface="Cambria Math" panose="02040503050406030204" pitchFamily="18" charset="0"/>
                      </a:rPr>
                      <m:t>𝑄</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𝐾</m:t>
                        </m:r>
                      </m:e>
                      <m:sup>
                        <m:r>
                          <a:rPr lang="en-US" sz="2000" b="0" i="1" smtClean="0">
                            <a:latin typeface="Cambria Math" panose="02040503050406030204" pitchFamily="18" charset="0"/>
                          </a:rPr>
                          <m:t>𝑇</m:t>
                        </m:r>
                      </m:sup>
                    </m:sSup>
                  </m:oMath>
                </a14:m>
                <a:endParaRPr lang="en-US" sz="2000" dirty="0"/>
              </a:p>
            </p:txBody>
          </p:sp>
        </mc:Choice>
        <mc:Fallback xmlns="">
          <p:sp>
            <p:nvSpPr>
              <p:cNvPr id="9" name="TextBox 8">
                <a:extLst>
                  <a:ext uri="{FF2B5EF4-FFF2-40B4-BE49-F238E27FC236}">
                    <a16:creationId xmlns:a16="http://schemas.microsoft.com/office/drawing/2014/main" id="{7DD933E7-4DD1-A4FF-BEBE-0FDBED0F2CB4}"/>
                  </a:ext>
                </a:extLst>
              </p:cNvPr>
              <p:cNvSpPr txBox="1">
                <a:spLocks noRot="1" noChangeAspect="1" noMove="1" noResize="1" noEditPoints="1" noAdjustHandles="1" noChangeArrowheads="1" noChangeShapeType="1" noTextEdit="1"/>
              </p:cNvSpPr>
              <p:nvPr/>
            </p:nvSpPr>
            <p:spPr>
              <a:xfrm>
                <a:off x="1784166" y="900545"/>
                <a:ext cx="6354750" cy="423770"/>
              </a:xfrm>
              <a:prstGeom prst="rect">
                <a:avLst/>
              </a:prstGeom>
              <a:blipFill>
                <a:blip r:embed="rId2"/>
                <a:stretch>
                  <a:fillRect t="-7246" b="-21739"/>
                </a:stretch>
              </a:blipFill>
            </p:spPr>
            <p:txBody>
              <a:bodyPr/>
              <a:lstStyle/>
              <a:p>
                <a:r>
                  <a:rPr lang="en-US">
                    <a:noFill/>
                  </a:rPr>
                  <a:t> </a:t>
                </a:r>
              </a:p>
            </p:txBody>
          </p:sp>
        </mc:Fallback>
      </mc:AlternateContent>
      <p:pic>
        <p:nvPicPr>
          <p:cNvPr id="11" name="Picture 10" descr="A picture containing text, clock&#10;&#10;Description automatically generated">
            <a:extLst>
              <a:ext uri="{FF2B5EF4-FFF2-40B4-BE49-F238E27FC236}">
                <a16:creationId xmlns:a16="http://schemas.microsoft.com/office/drawing/2014/main" id="{4AE4796E-13CB-ACDE-DD43-6F13F90E17B0}"/>
              </a:ext>
            </a:extLst>
          </p:cNvPr>
          <p:cNvPicPr>
            <a:picLocks noChangeAspect="1"/>
          </p:cNvPicPr>
          <p:nvPr/>
        </p:nvPicPr>
        <p:blipFill>
          <a:blip r:embed="rId3"/>
          <a:stretch>
            <a:fillRect/>
          </a:stretch>
        </p:blipFill>
        <p:spPr>
          <a:xfrm>
            <a:off x="1851914" y="1608570"/>
            <a:ext cx="3966995" cy="2192466"/>
          </a:xfrm>
          <a:prstGeom prst="rect">
            <a:avLst/>
          </a:prstGeom>
        </p:spPr>
      </p:pic>
    </p:spTree>
    <p:extLst>
      <p:ext uri="{BB962C8B-B14F-4D97-AF65-F5344CB8AC3E}">
        <p14:creationId xmlns:p14="http://schemas.microsoft.com/office/powerpoint/2010/main" val="107967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Forward Model</a:t>
            </a:r>
          </a:p>
        </p:txBody>
      </p:sp>
      <p:pic>
        <p:nvPicPr>
          <p:cNvPr id="7" name="Picture 6" descr="A picture containing text, parking, electronic&#10;&#10;Description automatically generated">
            <a:extLst>
              <a:ext uri="{FF2B5EF4-FFF2-40B4-BE49-F238E27FC236}">
                <a16:creationId xmlns:a16="http://schemas.microsoft.com/office/drawing/2014/main" id="{85AB4004-5658-98E9-2C88-D518331DEE7A}"/>
              </a:ext>
            </a:extLst>
          </p:cNvPr>
          <p:cNvPicPr>
            <a:picLocks noChangeAspect="1"/>
          </p:cNvPicPr>
          <p:nvPr/>
        </p:nvPicPr>
        <p:blipFill>
          <a:blip r:embed="rId2"/>
          <a:stretch>
            <a:fillRect/>
          </a:stretch>
        </p:blipFill>
        <p:spPr>
          <a:xfrm>
            <a:off x="1437250" y="806024"/>
            <a:ext cx="5333844" cy="3639746"/>
          </a:xfrm>
          <a:prstGeom prst="rect">
            <a:avLst/>
          </a:prstGeom>
        </p:spPr>
      </p:pic>
    </p:spTree>
    <p:extLst>
      <p:ext uri="{BB962C8B-B14F-4D97-AF65-F5344CB8AC3E}">
        <p14:creationId xmlns:p14="http://schemas.microsoft.com/office/powerpoint/2010/main" val="867948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81549" y="479058"/>
            <a:ext cx="7886700" cy="708025"/>
          </a:xfrm>
        </p:spPr>
        <p:txBody>
          <a:bodyPr/>
          <a:lstStyle/>
          <a:p>
            <a:r>
              <a:rPr lang="en-US" sz="3600" dirty="0"/>
              <a:t>In Robotics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375588"/>
            <a:ext cx="7886700" cy="3200399"/>
          </a:xfrm>
        </p:spPr>
        <p:txBody>
          <a:bodyPr/>
          <a:lstStyle/>
          <a:p>
            <a:pPr marL="342900" indent="-342900">
              <a:buFont typeface="Arial" panose="020B0604020202020204" pitchFamily="34" charset="0"/>
              <a:buChar char="•"/>
            </a:pPr>
            <a:r>
              <a:rPr lang="en-US" dirty="0"/>
              <a:t>Necessity</a:t>
            </a:r>
          </a:p>
          <a:p>
            <a:pPr marL="342900" indent="-342900">
              <a:buFont typeface="Arial" panose="020B0604020202020204" pitchFamily="34" charset="0"/>
              <a:buChar char="•"/>
            </a:pPr>
            <a:r>
              <a:rPr lang="en-US" dirty="0"/>
              <a:t>Explicit model</a:t>
            </a:r>
          </a:p>
          <a:p>
            <a:pPr marL="342900" indent="-342900">
              <a:buFont typeface="Arial" panose="020B0604020202020204" pitchFamily="34" charset="0"/>
              <a:buChar char="•"/>
            </a:pPr>
            <a:r>
              <a:rPr lang="en-US" dirty="0"/>
              <a:t>Implicit model</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59251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Pros vs Cons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dirty="0"/>
              <a:t>Pros</a:t>
            </a:r>
          </a:p>
          <a:p>
            <a:pPr marL="800100" lvl="1" indent="-342900" algn="l">
              <a:buFont typeface="Arial" panose="020B0604020202020204" pitchFamily="34" charset="0"/>
              <a:buChar char="•"/>
            </a:pPr>
            <a:r>
              <a:rPr lang="en-US" sz="1800" dirty="0"/>
              <a:t>Required for precise control</a:t>
            </a:r>
          </a:p>
          <a:p>
            <a:pPr marL="800100" lvl="1" indent="-342900" algn="l">
              <a:buFont typeface="Arial" panose="020B0604020202020204" pitchFamily="34" charset="0"/>
              <a:buChar char="•"/>
            </a:pPr>
            <a:r>
              <a:rPr lang="en-US" sz="1800" dirty="0"/>
              <a:t>Required for state estimation</a:t>
            </a:r>
          </a:p>
          <a:p>
            <a:pPr marL="342900" indent="-342900">
              <a:buFont typeface="Arial" panose="020B0604020202020204" pitchFamily="34" charset="0"/>
              <a:buChar char="•"/>
            </a:pPr>
            <a:r>
              <a:rPr lang="en-US" dirty="0"/>
              <a:t>Cons</a:t>
            </a:r>
          </a:p>
          <a:p>
            <a:pPr marL="800100" lvl="1" indent="-342900" algn="l">
              <a:buFont typeface="Arial" panose="020B0604020202020204" pitchFamily="34" charset="0"/>
              <a:buChar char="•"/>
            </a:pPr>
            <a:r>
              <a:rPr lang="en-US" sz="1800" dirty="0"/>
              <a:t>Considerable costs for development</a:t>
            </a:r>
          </a:p>
          <a:p>
            <a:pPr marL="800100" lvl="1" indent="-342900" algn="l">
              <a:buFont typeface="Arial" panose="020B0604020202020204" pitchFamily="34" charset="0"/>
              <a:buChar char="•"/>
            </a:pPr>
            <a:r>
              <a:rPr lang="en-US" sz="1800" dirty="0"/>
              <a:t>Inability to bear changeable conditions</a:t>
            </a:r>
          </a:p>
          <a:p>
            <a:endParaRPr lang="en-US" sz="1800" dirty="0"/>
          </a:p>
        </p:txBody>
      </p:sp>
    </p:spTree>
    <p:extLst>
      <p:ext uri="{BB962C8B-B14F-4D97-AF65-F5344CB8AC3E}">
        <p14:creationId xmlns:p14="http://schemas.microsoft.com/office/powerpoint/2010/main" val="412555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Explicit Models</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dirty="0"/>
                  <a:t>Fixed kinematic models</a:t>
                </a:r>
              </a:p>
              <a:p>
                <a:pPr marL="800100" lvl="1" indent="-342900" algn="l">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oMath>
                </a14:m>
                <a:endParaRPr lang="en-US" b="0" dirty="0"/>
              </a:p>
              <a:p>
                <a:pPr marL="800100" lvl="1" indent="-342900" algn="l">
                  <a:buFont typeface="Arial" panose="020B0604020202020204" pitchFamily="34" charset="0"/>
                  <a:buChar char="•"/>
                </a:pPr>
                <a:r>
                  <a:rPr lang="en-US" dirty="0"/>
                  <a:t>Rigid body kinematics only</a:t>
                </a:r>
              </a:p>
              <a:p>
                <a:pPr marL="800100" lvl="1" indent="-342900" algn="l">
                  <a:buFont typeface="Arial" panose="020B0604020202020204" pitchFamily="34" charset="0"/>
                  <a:buChar char="•"/>
                </a:pPr>
                <a:r>
                  <a:rPr lang="en-US" dirty="0"/>
                  <a:t>Not adaptive</a:t>
                </a:r>
              </a:p>
              <a:p>
                <a:pPr marL="342900" indent="-342900">
                  <a:buFont typeface="Arial" panose="020B0604020202020204" pitchFamily="34" charset="0"/>
                  <a:buChar char="•"/>
                </a:pPr>
                <a:r>
                  <a:rPr lang="en-US" dirty="0"/>
                  <a:t>Self-calibration of kinematic models</a:t>
                </a:r>
                <a:endParaRPr lang="en-US" altLang="zh-CN" dirty="0"/>
              </a:p>
              <a:p>
                <a:pPr marL="800100" lvl="1" indent="-342900" algn="l">
                  <a:buFont typeface="Arial" panose="020B0604020202020204" pitchFamily="34" charset="0"/>
                  <a:buChar char="•"/>
                </a:pPr>
                <a:r>
                  <a:rPr lang="en-US" dirty="0"/>
                  <a:t>Only possible when system receives info from more than one source</a:t>
                </a:r>
              </a:p>
              <a:p>
                <a:pPr marL="800100" lvl="1" indent="-342900" algn="l">
                  <a:buFont typeface="Arial" panose="020B0604020202020204" pitchFamily="34" charset="0"/>
                  <a:buChar char="•"/>
                </a:pPr>
                <a:r>
                  <a:rPr lang="en-US" dirty="0"/>
                  <a:t>Preferably to be incremental &amp; online</a:t>
                </a:r>
              </a:p>
              <a:p>
                <a:pPr marL="800100" lvl="1" indent="-342900" algn="l">
                  <a:buFont typeface="Arial" panose="020B0604020202020204" pitchFamily="34" charset="0"/>
                  <a:buChar char="•"/>
                </a:pPr>
                <a:endParaRPr lang="en-US" dirty="0"/>
              </a:p>
            </p:txBody>
          </p:sp>
        </mc:Choice>
        <mc:Fallback xmlns="">
          <p:sp>
            <p:nvSpPr>
              <p:cNvPr id="3" name="Subtitle 2">
                <a:extLst>
                  <a:ext uri="{FF2B5EF4-FFF2-40B4-BE49-F238E27FC236}">
                    <a16:creationId xmlns:a16="http://schemas.microsoft.com/office/drawing/2014/main" id="{0B803F52-9B9C-2347-87CC-C78B18620E45}"/>
                  </a:ext>
                </a:extLst>
              </p:cNvPr>
              <p:cNvSpPr>
                <a:spLocks noGrp="1" noRot="1" noChangeAspect="1" noMove="1" noResize="1" noEditPoints="1" noAdjustHandles="1" noChangeArrowheads="1" noChangeShapeType="1" noTextEdit="1"/>
              </p:cNvSpPr>
              <p:nvPr>
                <p:ph type="subTitle" idx="1"/>
              </p:nvPr>
            </p:nvSpPr>
            <p:spPr>
              <a:xfrm>
                <a:off x="628650" y="1005923"/>
                <a:ext cx="7886700" cy="3200399"/>
              </a:xfrm>
              <a:blipFill>
                <a:blip r:embed="rId2"/>
                <a:stretch>
                  <a:fillRect l="-1005" t="-2667"/>
                </a:stretch>
              </a:blipFill>
            </p:spPr>
            <p:txBody>
              <a:bodyPr/>
              <a:lstStyle/>
              <a:p>
                <a:r>
                  <a:rPr lang="en-US">
                    <a:noFill/>
                  </a:rPr>
                  <a:t> </a:t>
                </a:r>
              </a:p>
            </p:txBody>
          </p:sp>
        </mc:Fallback>
      </mc:AlternateContent>
    </p:spTree>
    <p:extLst>
      <p:ext uri="{BB962C8B-B14F-4D97-AF65-F5344CB8AC3E}">
        <p14:creationId xmlns:p14="http://schemas.microsoft.com/office/powerpoint/2010/main" val="31867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Self-Calibration</a:t>
            </a:r>
          </a:p>
        </p:txBody>
      </p:sp>
      <p:pic>
        <p:nvPicPr>
          <p:cNvPr id="7" name="Picture 6" descr="A picture containing antenna&#10;&#10;Description automatically generated">
            <a:extLst>
              <a:ext uri="{FF2B5EF4-FFF2-40B4-BE49-F238E27FC236}">
                <a16:creationId xmlns:a16="http://schemas.microsoft.com/office/drawing/2014/main" id="{0C5613AE-1E37-B4BB-4E0C-A2917CB344F1}"/>
              </a:ext>
            </a:extLst>
          </p:cNvPr>
          <p:cNvPicPr>
            <a:picLocks noChangeAspect="1"/>
          </p:cNvPicPr>
          <p:nvPr/>
        </p:nvPicPr>
        <p:blipFill>
          <a:blip r:embed="rId2"/>
          <a:stretch>
            <a:fillRect/>
          </a:stretch>
        </p:blipFill>
        <p:spPr>
          <a:xfrm>
            <a:off x="921911" y="2748648"/>
            <a:ext cx="5637349" cy="1337144"/>
          </a:xfrm>
          <a:prstGeom prst="rect">
            <a:avLst/>
          </a:prstGeom>
        </p:spPr>
      </p:pic>
      <p:pic>
        <p:nvPicPr>
          <p:cNvPr id="9" name="Picture 8" descr="A picture containing text, antenna, orange&#10;&#10;Description automatically generated">
            <a:extLst>
              <a:ext uri="{FF2B5EF4-FFF2-40B4-BE49-F238E27FC236}">
                <a16:creationId xmlns:a16="http://schemas.microsoft.com/office/drawing/2014/main" id="{F2153605-484A-D681-9DFA-5AD03790AB80}"/>
              </a:ext>
            </a:extLst>
          </p:cNvPr>
          <p:cNvPicPr>
            <a:picLocks noChangeAspect="1"/>
          </p:cNvPicPr>
          <p:nvPr/>
        </p:nvPicPr>
        <p:blipFill>
          <a:blip r:embed="rId3"/>
          <a:stretch>
            <a:fillRect/>
          </a:stretch>
        </p:blipFill>
        <p:spPr>
          <a:xfrm>
            <a:off x="2204290" y="1628217"/>
            <a:ext cx="2307253" cy="748600"/>
          </a:xfrm>
          <a:prstGeom prst="rect">
            <a:avLst/>
          </a:prstGeom>
        </p:spPr>
      </p:pic>
      <p:sp>
        <p:nvSpPr>
          <p:cNvPr id="11" name="Subtitle 2">
            <a:extLst>
              <a:ext uri="{FF2B5EF4-FFF2-40B4-BE49-F238E27FC236}">
                <a16:creationId xmlns:a16="http://schemas.microsoft.com/office/drawing/2014/main" id="{975FA811-FEF9-38EF-AA64-C3733F0C500C}"/>
              </a:ext>
            </a:extLst>
          </p:cNvPr>
          <p:cNvSpPr>
            <a:spLocks noGrp="1"/>
          </p:cNvSpPr>
          <p:nvPr>
            <p:ph type="subTitle" idx="1"/>
          </p:nvPr>
        </p:nvSpPr>
        <p:spPr>
          <a:xfrm>
            <a:off x="666198" y="785659"/>
            <a:ext cx="4563026" cy="548832"/>
          </a:xfrm>
        </p:spPr>
        <p:txBody>
          <a:bodyPr/>
          <a:lstStyle/>
          <a:p>
            <a:r>
              <a:rPr lang="en-US" sz="2000" dirty="0"/>
              <a:t>Online learning of kinematic parameters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34363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Explicit Models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dirty="0"/>
              <a:t>Automatic Model Synthesis</a:t>
            </a:r>
          </a:p>
          <a:p>
            <a:pPr marL="800100" lvl="1" indent="-342900" algn="l">
              <a:buFont typeface="Arial" panose="020B0604020202020204" pitchFamily="34" charset="0"/>
              <a:buChar char="•"/>
            </a:pPr>
            <a:r>
              <a:rPr lang="en-US" dirty="0"/>
              <a:t>Robotic manipulator can synthesize and adapt its kinematic model from self-observation</a:t>
            </a:r>
          </a:p>
          <a:p>
            <a:pPr marL="800100" lvl="1" indent="-342900" algn="l">
              <a:buFont typeface="Arial" panose="020B0604020202020204" pitchFamily="34" charset="0"/>
              <a:buChar char="•"/>
            </a:pPr>
            <a:r>
              <a:rPr lang="en-US" dirty="0"/>
              <a:t>Hyperparameters like the number of joints and body parts are prior knowledge</a:t>
            </a:r>
          </a:p>
          <a:p>
            <a:pPr marL="800100" lvl="1" indent="-342900" algn="l">
              <a:buFont typeface="Arial" panose="020B0604020202020204" pitchFamily="34" charset="0"/>
              <a:buChar char="•"/>
            </a:pPr>
            <a:r>
              <a:rPr lang="en-US" dirty="0"/>
              <a:t>The signals from the robots’ own sensors are used to validate the model</a:t>
            </a:r>
          </a:p>
          <a:p>
            <a:pPr marL="800100" lvl="1" indent="-342900" algn="l">
              <a:buFont typeface="Arial" panose="020B0604020202020204" pitchFamily="34" charset="0"/>
              <a:buChar char="•"/>
            </a:pPr>
            <a:r>
              <a:rPr lang="en-US" dirty="0"/>
              <a:t>There is a population of candidate models involved</a:t>
            </a:r>
          </a:p>
        </p:txBody>
      </p:sp>
    </p:spTree>
    <p:extLst>
      <p:ext uri="{BB962C8B-B14F-4D97-AF65-F5344CB8AC3E}">
        <p14:creationId xmlns:p14="http://schemas.microsoft.com/office/powerpoint/2010/main" val="3848485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Automatic Model Synthesis </a:t>
            </a:r>
          </a:p>
        </p:txBody>
      </p:sp>
      <p:sp>
        <p:nvSpPr>
          <p:cNvPr id="11" name="Subtitle 2">
            <a:extLst>
              <a:ext uri="{FF2B5EF4-FFF2-40B4-BE49-F238E27FC236}">
                <a16:creationId xmlns:a16="http://schemas.microsoft.com/office/drawing/2014/main" id="{975FA811-FEF9-38EF-AA64-C3733F0C500C}"/>
              </a:ext>
            </a:extLst>
          </p:cNvPr>
          <p:cNvSpPr>
            <a:spLocks noGrp="1"/>
          </p:cNvSpPr>
          <p:nvPr>
            <p:ph type="subTitle" idx="1"/>
          </p:nvPr>
        </p:nvSpPr>
        <p:spPr>
          <a:xfrm>
            <a:off x="666198" y="785659"/>
            <a:ext cx="4563026" cy="548832"/>
          </a:xfrm>
        </p:spPr>
        <p:txBody>
          <a:bodyPr/>
          <a:lstStyle/>
          <a:p>
            <a:r>
              <a:rPr lang="en-US" sz="2000" dirty="0"/>
              <a:t>Online learning of kinematic parameters</a:t>
            </a:r>
          </a:p>
          <a:p>
            <a:pPr marL="342900" indent="-342900">
              <a:buFont typeface="Arial" panose="020B0604020202020204" pitchFamily="34" charset="0"/>
              <a:buChar char="•"/>
            </a:pPr>
            <a:endParaRPr lang="en-US" dirty="0"/>
          </a:p>
        </p:txBody>
      </p:sp>
      <p:pic>
        <p:nvPicPr>
          <p:cNvPr id="4" name="Picture 3" descr="A picture containing indoor&#10;&#10;Description automatically generated">
            <a:extLst>
              <a:ext uri="{FF2B5EF4-FFF2-40B4-BE49-F238E27FC236}">
                <a16:creationId xmlns:a16="http://schemas.microsoft.com/office/drawing/2014/main" id="{CDB2F8D1-63AD-5F82-907F-45E68FE25170}"/>
              </a:ext>
            </a:extLst>
          </p:cNvPr>
          <p:cNvPicPr>
            <a:picLocks noChangeAspect="1"/>
          </p:cNvPicPr>
          <p:nvPr/>
        </p:nvPicPr>
        <p:blipFill>
          <a:blip r:embed="rId2"/>
          <a:stretch>
            <a:fillRect/>
          </a:stretch>
        </p:blipFill>
        <p:spPr>
          <a:xfrm>
            <a:off x="727381" y="1265003"/>
            <a:ext cx="3087994" cy="2362370"/>
          </a:xfrm>
          <a:prstGeom prst="rect">
            <a:avLst/>
          </a:prstGeom>
        </p:spPr>
      </p:pic>
      <p:pic>
        <p:nvPicPr>
          <p:cNvPr id="6" name="Picture 5" descr="A picture containing transport, handcart&#10;&#10;Description automatically generated">
            <a:extLst>
              <a:ext uri="{FF2B5EF4-FFF2-40B4-BE49-F238E27FC236}">
                <a16:creationId xmlns:a16="http://schemas.microsoft.com/office/drawing/2014/main" id="{B1D94040-A82E-5CC4-C513-7BE1DF0076B0}"/>
              </a:ext>
            </a:extLst>
          </p:cNvPr>
          <p:cNvPicPr>
            <a:picLocks noChangeAspect="1"/>
          </p:cNvPicPr>
          <p:nvPr/>
        </p:nvPicPr>
        <p:blipFill>
          <a:blip r:embed="rId3"/>
          <a:stretch>
            <a:fillRect/>
          </a:stretch>
        </p:blipFill>
        <p:spPr>
          <a:xfrm>
            <a:off x="4131830" y="1649290"/>
            <a:ext cx="4284789" cy="1270084"/>
          </a:xfrm>
          <a:prstGeom prst="rect">
            <a:avLst/>
          </a:prstGeom>
        </p:spPr>
      </p:pic>
    </p:spTree>
    <p:extLst>
      <p:ext uri="{BB962C8B-B14F-4D97-AF65-F5344CB8AC3E}">
        <p14:creationId xmlns:p14="http://schemas.microsoft.com/office/powerpoint/2010/main" val="592953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Implicit Models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dirty="0"/>
              <a:t>Take forms of an NN or look-up table</a:t>
            </a:r>
          </a:p>
          <a:p>
            <a:pPr marL="800100" lvl="1" indent="-342900" algn="l">
              <a:buFont typeface="Arial" panose="020B0604020202020204" pitchFamily="34" charset="0"/>
              <a:buChar char="•"/>
            </a:pPr>
            <a:r>
              <a:rPr lang="en-US" dirty="0"/>
              <a:t>Provide mappings mainly in parameters</a:t>
            </a:r>
          </a:p>
          <a:p>
            <a:pPr marL="800100" lvl="1" indent="-342900" algn="l">
              <a:buFont typeface="Arial" panose="020B0604020202020204" pitchFamily="34" charset="0"/>
              <a:buChar char="•"/>
            </a:pPr>
            <a:r>
              <a:rPr lang="en-US" dirty="0"/>
              <a:t>Can handle non-linearities</a:t>
            </a:r>
          </a:p>
          <a:p>
            <a:pPr marL="342900" indent="-342900">
              <a:buFont typeface="Arial" panose="020B0604020202020204" pitchFamily="34" charset="0"/>
              <a:buChar char="•"/>
            </a:pPr>
            <a:r>
              <a:rPr lang="en-US" altLang="zh-CN" dirty="0"/>
              <a:t>Self-recognition</a:t>
            </a:r>
          </a:p>
          <a:p>
            <a:pPr marL="800100" lvl="1" indent="-342900" algn="l">
              <a:buFont typeface="Arial" panose="020B0604020202020204" pitchFamily="34" charset="0"/>
              <a:buChar char="•"/>
            </a:pPr>
            <a:r>
              <a:rPr lang="en-US" altLang="zh-CN" dirty="0"/>
              <a:t>Learn to separate signals from its own body with counterparts from the environment</a:t>
            </a:r>
          </a:p>
          <a:p>
            <a:pPr marL="800100" lvl="1" indent="-342900" algn="l">
              <a:buFont typeface="Arial" panose="020B0604020202020204" pitchFamily="34" charset="0"/>
              <a:buChar char="•"/>
            </a:pPr>
            <a:r>
              <a:rPr lang="en-US" altLang="zh-CN" dirty="0"/>
              <a:t>Takes advantages of invariances &amp; correlations in sensorimotor perceptions</a:t>
            </a:r>
          </a:p>
          <a:p>
            <a:pPr marL="1257300" lvl="2" indent="-342900" algn="l">
              <a:buFont typeface="Arial" panose="020B0604020202020204" pitchFamily="34" charset="0"/>
              <a:buChar char="•"/>
            </a:pPr>
            <a:r>
              <a:rPr lang="en-US" altLang="zh-CN" dirty="0"/>
              <a:t>Visual input </a:t>
            </a:r>
            <a:r>
              <a:rPr lang="zh-CN" altLang="en-US" dirty="0"/>
              <a:t>→</a:t>
            </a:r>
            <a:r>
              <a:rPr lang="en-US" altLang="zh-CN" dirty="0"/>
              <a:t> motor input</a:t>
            </a:r>
          </a:p>
          <a:p>
            <a:pPr marL="1257300" lvl="2" indent="-342900" algn="l">
              <a:buFont typeface="Arial" panose="020B0604020202020204" pitchFamily="34" charset="0"/>
              <a:buChar char="•"/>
            </a:pPr>
            <a:r>
              <a:rPr lang="en-US" altLang="zh-CN" dirty="0"/>
              <a:t>Arms fixed in vision</a:t>
            </a:r>
          </a:p>
          <a:p>
            <a:pPr marL="1257300" lvl="2" indent="-342900" algn="l">
              <a:buFont typeface="Arial" panose="020B0604020202020204" pitchFamily="34" charset="0"/>
              <a:buChar char="•"/>
            </a:pPr>
            <a:r>
              <a:rPr lang="en-US" altLang="zh-CN" dirty="0"/>
              <a:t>Hands moves periodically in vision</a:t>
            </a:r>
          </a:p>
        </p:txBody>
      </p:sp>
    </p:spTree>
    <p:extLst>
      <p:ext uri="{BB962C8B-B14F-4D97-AF65-F5344CB8AC3E}">
        <p14:creationId xmlns:p14="http://schemas.microsoft.com/office/powerpoint/2010/main" val="2083641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Neural Network for Representations</a:t>
            </a:r>
          </a:p>
        </p:txBody>
      </p:sp>
      <p:sp>
        <p:nvSpPr>
          <p:cNvPr id="5" name="Subtitle 4">
            <a:extLst>
              <a:ext uri="{FF2B5EF4-FFF2-40B4-BE49-F238E27FC236}">
                <a16:creationId xmlns:a16="http://schemas.microsoft.com/office/drawing/2014/main" id="{40916DBF-42A0-5E63-1E32-E798303DD142}"/>
              </a:ext>
            </a:extLst>
          </p:cNvPr>
          <p:cNvSpPr>
            <a:spLocks noGrp="1"/>
          </p:cNvSpPr>
          <p:nvPr>
            <p:ph type="subTitle" idx="1"/>
          </p:nvPr>
        </p:nvSpPr>
        <p:spPr/>
        <p:txBody>
          <a:bodyPr/>
          <a:lstStyle/>
          <a:p>
            <a:endParaRPr lang="en-US" dirty="0"/>
          </a:p>
        </p:txBody>
      </p:sp>
      <p:pic>
        <p:nvPicPr>
          <p:cNvPr id="7" name="Picture 6" descr="Diagram&#10;&#10;Description automatically generated">
            <a:extLst>
              <a:ext uri="{FF2B5EF4-FFF2-40B4-BE49-F238E27FC236}">
                <a16:creationId xmlns:a16="http://schemas.microsoft.com/office/drawing/2014/main" id="{195615A2-9A3B-CB45-D2BA-9C87D1FA863E}"/>
              </a:ext>
            </a:extLst>
          </p:cNvPr>
          <p:cNvPicPr>
            <a:picLocks noChangeAspect="1"/>
          </p:cNvPicPr>
          <p:nvPr/>
        </p:nvPicPr>
        <p:blipFill>
          <a:blip r:embed="rId3"/>
          <a:stretch>
            <a:fillRect/>
          </a:stretch>
        </p:blipFill>
        <p:spPr>
          <a:xfrm>
            <a:off x="546511" y="1336155"/>
            <a:ext cx="2475501" cy="2991887"/>
          </a:xfrm>
          <a:prstGeom prst="rect">
            <a:avLst/>
          </a:prstGeom>
        </p:spPr>
      </p:pic>
      <p:pic>
        <p:nvPicPr>
          <p:cNvPr id="9" name="Picture 8" descr="Diagram&#10;&#10;Description automatically generated">
            <a:extLst>
              <a:ext uri="{FF2B5EF4-FFF2-40B4-BE49-F238E27FC236}">
                <a16:creationId xmlns:a16="http://schemas.microsoft.com/office/drawing/2014/main" id="{71139A23-A1FB-313D-441D-C139BC7BF73B}"/>
              </a:ext>
            </a:extLst>
          </p:cNvPr>
          <p:cNvPicPr>
            <a:picLocks noChangeAspect="1"/>
          </p:cNvPicPr>
          <p:nvPr/>
        </p:nvPicPr>
        <p:blipFill>
          <a:blip r:embed="rId4"/>
          <a:stretch>
            <a:fillRect/>
          </a:stretch>
        </p:blipFill>
        <p:spPr>
          <a:xfrm>
            <a:off x="3148608" y="1334491"/>
            <a:ext cx="2846784" cy="2991887"/>
          </a:xfrm>
          <a:prstGeom prst="rect">
            <a:avLst/>
          </a:prstGeom>
        </p:spPr>
      </p:pic>
      <p:sp>
        <p:nvSpPr>
          <p:cNvPr id="10" name="Subtitle 2">
            <a:extLst>
              <a:ext uri="{FF2B5EF4-FFF2-40B4-BE49-F238E27FC236}">
                <a16:creationId xmlns:a16="http://schemas.microsoft.com/office/drawing/2014/main" id="{FA58EB31-6046-E10B-9F29-B08F3ABD4502}"/>
              </a:ext>
            </a:extLst>
          </p:cNvPr>
          <p:cNvSpPr txBox="1">
            <a:spLocks/>
          </p:cNvSpPr>
          <p:nvPr/>
        </p:nvSpPr>
        <p:spPr>
          <a:xfrm>
            <a:off x="666198" y="785659"/>
            <a:ext cx="4563026" cy="54883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MLP for inverse kinematics approximation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377399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81549" y="479058"/>
            <a:ext cx="7886700" cy="708025"/>
          </a:xfrm>
        </p:spPr>
        <p:txBody>
          <a:bodyPr/>
          <a:lstStyle/>
          <a:p>
            <a:r>
              <a:rPr lang="en-US" sz="3600" dirty="0"/>
              <a:t>Outline</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375588"/>
            <a:ext cx="7886700" cy="3200399"/>
          </a:xfrm>
        </p:spPr>
        <p:txBody>
          <a:bodyPr/>
          <a:lstStyle/>
          <a:p>
            <a:pPr marL="342900" indent="-342900">
              <a:buFont typeface="Arial" panose="020B0604020202020204" pitchFamily="34" charset="0"/>
              <a:buChar char="•"/>
            </a:pPr>
            <a:r>
              <a:rPr lang="en-US" dirty="0"/>
              <a:t>Body representations in biology</a:t>
            </a:r>
          </a:p>
          <a:p>
            <a:pPr marL="342900" indent="-342900">
              <a:buFont typeface="Arial" panose="020B0604020202020204" pitchFamily="34" charset="0"/>
              <a:buChar char="•"/>
            </a:pPr>
            <a:r>
              <a:rPr lang="en-US" dirty="0"/>
              <a:t>Body representations in robotics</a:t>
            </a:r>
          </a:p>
          <a:p>
            <a:pPr marL="342900" indent="-342900">
              <a:buFont typeface="Arial" panose="020B0604020202020204" pitchFamily="34" charset="0"/>
              <a:buChar char="•"/>
            </a:pPr>
            <a:r>
              <a:rPr lang="en-US" dirty="0"/>
              <a:t>Body representations in robotics </a:t>
            </a:r>
            <a:r>
              <a:rPr lang="zh-CN" altLang="en-US" dirty="0"/>
              <a:t>→</a:t>
            </a:r>
            <a:r>
              <a:rPr lang="en-US" altLang="zh-CN" dirty="0"/>
              <a:t>biology</a:t>
            </a:r>
            <a:endParaRPr lang="en-US" dirty="0"/>
          </a:p>
        </p:txBody>
      </p:sp>
    </p:spTree>
    <p:extLst>
      <p:ext uri="{BB962C8B-B14F-4D97-AF65-F5344CB8AC3E}">
        <p14:creationId xmlns:p14="http://schemas.microsoft.com/office/powerpoint/2010/main" val="3620166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81549" y="479058"/>
            <a:ext cx="7886700" cy="708025"/>
          </a:xfrm>
        </p:spPr>
        <p:txBody>
          <a:bodyPr/>
          <a:lstStyle/>
          <a:p>
            <a:r>
              <a:rPr lang="en-US" sz="3600" dirty="0"/>
              <a:t>Robots as Models of Biological Representation</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715655"/>
            <a:ext cx="7886700" cy="3200399"/>
          </a:xfrm>
        </p:spPr>
        <p:txBody>
          <a:bodyPr/>
          <a:lstStyle/>
          <a:p>
            <a:pPr marL="342900" indent="-342900">
              <a:buFont typeface="Arial" panose="020B0604020202020204" pitchFamily="34" charset="0"/>
              <a:buChar char="•"/>
            </a:pPr>
            <a:r>
              <a:rPr lang="en-US" dirty="0"/>
              <a:t>Nonaction-oriented body representation</a:t>
            </a:r>
          </a:p>
          <a:p>
            <a:pPr marL="800100" lvl="1" indent="-342900" algn="l">
              <a:buFont typeface="Arial" panose="020B0604020202020204" pitchFamily="34" charset="0"/>
              <a:buChar char="•"/>
            </a:pPr>
            <a:r>
              <a:rPr lang="en-US" dirty="0"/>
              <a:t>Body image</a:t>
            </a:r>
          </a:p>
          <a:p>
            <a:pPr marL="800100" lvl="1" indent="-342900" algn="l">
              <a:buFont typeface="Arial" panose="020B0604020202020204" pitchFamily="34" charset="0"/>
              <a:buChar char="•"/>
            </a:pPr>
            <a:r>
              <a:rPr lang="en-US" dirty="0"/>
              <a:t>Explore body representation when multi-modal signals are available</a:t>
            </a:r>
          </a:p>
          <a:p>
            <a:pPr marL="342900" indent="-342900">
              <a:buFont typeface="Arial" panose="020B0604020202020204" pitchFamily="34" charset="0"/>
              <a:buChar char="•"/>
            </a:pPr>
            <a:r>
              <a:rPr lang="en-US" dirty="0"/>
              <a:t>Action-oriented body representation</a:t>
            </a:r>
          </a:p>
          <a:p>
            <a:pPr marL="800100" lvl="1" indent="-342900" algn="l">
              <a:buFont typeface="Arial" panose="020B0604020202020204" pitchFamily="34" charset="0"/>
              <a:buChar char="•"/>
            </a:pPr>
            <a:r>
              <a:rPr lang="en-US" dirty="0"/>
              <a:t>Body schema</a:t>
            </a:r>
          </a:p>
          <a:p>
            <a:pPr marL="800100" lvl="1" indent="-342900" algn="l">
              <a:buFont typeface="Arial" panose="020B0604020202020204" pitchFamily="34" charset="0"/>
              <a:buChar char="•"/>
            </a:pPr>
            <a:r>
              <a:rPr lang="en-US" dirty="0"/>
              <a:t>Explore body representation changes when actions are in motion</a:t>
            </a:r>
          </a:p>
        </p:txBody>
      </p:sp>
    </p:spTree>
    <p:extLst>
      <p:ext uri="{BB962C8B-B14F-4D97-AF65-F5344CB8AC3E}">
        <p14:creationId xmlns:p14="http://schemas.microsoft.com/office/powerpoint/2010/main" val="847678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Cross-modal Body Representations w/ Attention</a:t>
            </a:r>
          </a:p>
        </p:txBody>
      </p:sp>
      <p:pic>
        <p:nvPicPr>
          <p:cNvPr id="4" name="Picture 3" descr="Diagram&#10;&#10;Description automatically generated">
            <a:extLst>
              <a:ext uri="{FF2B5EF4-FFF2-40B4-BE49-F238E27FC236}">
                <a16:creationId xmlns:a16="http://schemas.microsoft.com/office/drawing/2014/main" id="{486DCCE9-D1CF-17CC-614A-6F45826AE019}"/>
              </a:ext>
            </a:extLst>
          </p:cNvPr>
          <p:cNvPicPr>
            <a:picLocks noChangeAspect="1"/>
          </p:cNvPicPr>
          <p:nvPr/>
        </p:nvPicPr>
        <p:blipFill>
          <a:blip r:embed="rId2"/>
          <a:stretch>
            <a:fillRect/>
          </a:stretch>
        </p:blipFill>
        <p:spPr>
          <a:xfrm>
            <a:off x="3284061" y="1022645"/>
            <a:ext cx="2707749" cy="3011828"/>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24B3648E-F6B3-53D9-38E7-95E2A9E74B6B}"/>
              </a:ext>
            </a:extLst>
          </p:cNvPr>
          <p:cNvPicPr>
            <a:picLocks noChangeAspect="1"/>
          </p:cNvPicPr>
          <p:nvPr/>
        </p:nvPicPr>
        <p:blipFill>
          <a:blip r:embed="rId3"/>
          <a:stretch>
            <a:fillRect/>
          </a:stretch>
        </p:blipFill>
        <p:spPr>
          <a:xfrm>
            <a:off x="236381" y="1489967"/>
            <a:ext cx="2840240" cy="1947134"/>
          </a:xfrm>
          <a:prstGeom prst="rect">
            <a:avLst/>
          </a:prstGeom>
        </p:spPr>
      </p:pic>
      <p:pic>
        <p:nvPicPr>
          <p:cNvPr id="12" name="Picture 11" descr="Graphical user interface, chart, surface chart&#10;&#10;Description automatically generated">
            <a:extLst>
              <a:ext uri="{FF2B5EF4-FFF2-40B4-BE49-F238E27FC236}">
                <a16:creationId xmlns:a16="http://schemas.microsoft.com/office/drawing/2014/main" id="{BBDD59CE-B26D-38E8-1B8C-564E17ECE044}"/>
              </a:ext>
            </a:extLst>
          </p:cNvPr>
          <p:cNvPicPr>
            <a:picLocks noChangeAspect="1"/>
          </p:cNvPicPr>
          <p:nvPr/>
        </p:nvPicPr>
        <p:blipFill>
          <a:blip r:embed="rId4"/>
          <a:stretch>
            <a:fillRect/>
          </a:stretch>
        </p:blipFill>
        <p:spPr>
          <a:xfrm>
            <a:off x="6350391" y="896590"/>
            <a:ext cx="2049763" cy="3047435"/>
          </a:xfrm>
          <a:prstGeom prst="rect">
            <a:avLst/>
          </a:prstGeom>
        </p:spPr>
      </p:pic>
    </p:spTree>
    <p:extLst>
      <p:ext uri="{BB962C8B-B14F-4D97-AF65-F5344CB8AC3E}">
        <p14:creationId xmlns:p14="http://schemas.microsoft.com/office/powerpoint/2010/main" val="3262343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Multi-Modal Map Correlations for SSL</a:t>
            </a:r>
          </a:p>
        </p:txBody>
      </p:sp>
      <p:pic>
        <p:nvPicPr>
          <p:cNvPr id="5" name="Picture 4" descr="A picture containing graphical user interface&#10;&#10;Description automatically generated">
            <a:extLst>
              <a:ext uri="{FF2B5EF4-FFF2-40B4-BE49-F238E27FC236}">
                <a16:creationId xmlns:a16="http://schemas.microsoft.com/office/drawing/2014/main" id="{4FA74F4B-D75E-B451-A81F-EE3ECDF6F2C4}"/>
              </a:ext>
            </a:extLst>
          </p:cNvPr>
          <p:cNvPicPr>
            <a:picLocks noChangeAspect="1"/>
          </p:cNvPicPr>
          <p:nvPr/>
        </p:nvPicPr>
        <p:blipFill>
          <a:blip r:embed="rId2"/>
          <a:stretch>
            <a:fillRect/>
          </a:stretch>
        </p:blipFill>
        <p:spPr>
          <a:xfrm>
            <a:off x="717918" y="1440694"/>
            <a:ext cx="6038063" cy="1906495"/>
          </a:xfrm>
          <a:prstGeom prst="rect">
            <a:avLst/>
          </a:prstGeom>
        </p:spPr>
      </p:pic>
      <p:sp>
        <p:nvSpPr>
          <p:cNvPr id="6" name="TextBox 5">
            <a:extLst>
              <a:ext uri="{FF2B5EF4-FFF2-40B4-BE49-F238E27FC236}">
                <a16:creationId xmlns:a16="http://schemas.microsoft.com/office/drawing/2014/main" id="{9E05BA52-5AEA-4E01-E183-8A6CD4A17B6D}"/>
              </a:ext>
            </a:extLst>
          </p:cNvPr>
          <p:cNvSpPr txBox="1"/>
          <p:nvPr/>
        </p:nvSpPr>
        <p:spPr>
          <a:xfrm>
            <a:off x="831273" y="983043"/>
            <a:ext cx="4043008" cy="400110"/>
          </a:xfrm>
          <a:prstGeom prst="rect">
            <a:avLst/>
          </a:prstGeom>
          <a:noFill/>
        </p:spPr>
        <p:txBody>
          <a:bodyPr wrap="square" rtlCol="0">
            <a:spAutoFit/>
          </a:bodyPr>
          <a:lstStyle/>
          <a:p>
            <a:r>
              <a:rPr lang="en-US" sz="2000" dirty="0"/>
              <a:t>Audio &amp; vision co-train for SSL</a:t>
            </a:r>
          </a:p>
        </p:txBody>
      </p:sp>
    </p:spTree>
    <p:extLst>
      <p:ext uri="{BB962C8B-B14F-4D97-AF65-F5344CB8AC3E}">
        <p14:creationId xmlns:p14="http://schemas.microsoft.com/office/powerpoint/2010/main" val="879628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81549" y="479058"/>
            <a:ext cx="7886700" cy="708025"/>
          </a:xfrm>
        </p:spPr>
        <p:txBody>
          <a:bodyPr/>
          <a:lstStyle/>
          <a:p>
            <a:r>
              <a:rPr lang="en-US" sz="3600" dirty="0"/>
              <a:t>References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81549" y="1095979"/>
            <a:ext cx="7886700" cy="3200399"/>
          </a:xfrm>
        </p:spPr>
        <p:txBody>
          <a:bodyPr/>
          <a:lstStyle/>
          <a:p>
            <a:pPr marL="342900" indent="-342900">
              <a:buFont typeface="Arial" panose="020B0604020202020204" pitchFamily="34" charset="0"/>
              <a:buChar char="•"/>
            </a:pPr>
            <a:r>
              <a:rPr lang="en-US" sz="1400" b="0" i="0" dirty="0">
                <a:solidFill>
                  <a:srgbClr val="333333"/>
                </a:solidFill>
                <a:effectLst/>
                <a:latin typeface="+mj-lt"/>
              </a:rPr>
              <a:t>M. Hoffmann, H. Marques, A. </a:t>
            </a:r>
            <a:r>
              <a:rPr lang="en-US" sz="1400" b="0" i="0" dirty="0" err="1">
                <a:solidFill>
                  <a:srgbClr val="333333"/>
                </a:solidFill>
                <a:effectLst/>
                <a:latin typeface="+mj-lt"/>
              </a:rPr>
              <a:t>Arieta</a:t>
            </a:r>
            <a:r>
              <a:rPr lang="en-US" sz="1400" b="0" i="0" dirty="0">
                <a:solidFill>
                  <a:srgbClr val="333333"/>
                </a:solidFill>
                <a:effectLst/>
                <a:latin typeface="+mj-lt"/>
              </a:rPr>
              <a:t>, H. </a:t>
            </a:r>
            <a:r>
              <a:rPr lang="en-US" sz="1400" b="0" i="0" dirty="0" err="1">
                <a:solidFill>
                  <a:srgbClr val="333333"/>
                </a:solidFill>
                <a:effectLst/>
                <a:latin typeface="+mj-lt"/>
              </a:rPr>
              <a:t>Sumioka</a:t>
            </a:r>
            <a:r>
              <a:rPr lang="en-US" sz="1400" b="0" i="0" dirty="0">
                <a:solidFill>
                  <a:srgbClr val="333333"/>
                </a:solidFill>
                <a:effectLst/>
                <a:latin typeface="+mj-lt"/>
              </a:rPr>
              <a:t>, M. </a:t>
            </a:r>
            <a:r>
              <a:rPr lang="en-US" sz="1400" b="0" i="0" dirty="0" err="1">
                <a:solidFill>
                  <a:srgbClr val="333333"/>
                </a:solidFill>
                <a:effectLst/>
                <a:latin typeface="+mj-lt"/>
              </a:rPr>
              <a:t>Lungarella</a:t>
            </a:r>
            <a:r>
              <a:rPr lang="en-US" sz="1400" b="0" i="0" dirty="0">
                <a:solidFill>
                  <a:srgbClr val="333333"/>
                </a:solidFill>
                <a:effectLst/>
                <a:latin typeface="+mj-lt"/>
              </a:rPr>
              <a:t> and R. Pfeifer, "Body Schema in Robotics: A Review," in </a:t>
            </a:r>
            <a:r>
              <a:rPr lang="en-US" sz="1400" b="0" i="1" dirty="0">
                <a:solidFill>
                  <a:srgbClr val="333333"/>
                </a:solidFill>
                <a:effectLst/>
                <a:latin typeface="+mj-lt"/>
              </a:rPr>
              <a:t>IEEE Transactions on Autonomous Mental Development</a:t>
            </a:r>
            <a:r>
              <a:rPr lang="en-US" sz="1400" b="0" i="0" dirty="0">
                <a:solidFill>
                  <a:srgbClr val="333333"/>
                </a:solidFill>
                <a:effectLst/>
                <a:latin typeface="+mj-lt"/>
              </a:rPr>
              <a:t>, vol. 2, no. 4, pp. 304-324, Dec. 2010, </a:t>
            </a:r>
            <a:r>
              <a:rPr lang="en-US" sz="1400" b="0" i="0" dirty="0" err="1">
                <a:solidFill>
                  <a:srgbClr val="333333"/>
                </a:solidFill>
                <a:effectLst/>
                <a:latin typeface="+mj-lt"/>
              </a:rPr>
              <a:t>doi</a:t>
            </a:r>
            <a:r>
              <a:rPr lang="en-US" sz="1400" b="0" i="0" dirty="0">
                <a:solidFill>
                  <a:srgbClr val="333333"/>
                </a:solidFill>
                <a:effectLst/>
                <a:latin typeface="+mj-lt"/>
              </a:rPr>
              <a:t>: 10.1109/TAMD.2010.2086454.</a:t>
            </a:r>
          </a:p>
          <a:p>
            <a:pPr marL="342900" indent="-342900">
              <a:buFont typeface="Arial" panose="020B0604020202020204" pitchFamily="34" charset="0"/>
              <a:buChar char="•"/>
            </a:pPr>
            <a:r>
              <a:rPr lang="en-US" sz="1400" dirty="0">
                <a:solidFill>
                  <a:srgbClr val="333333"/>
                </a:solidFill>
                <a:latin typeface="+mj-lt"/>
              </a:rPr>
              <a:t>A. </a:t>
            </a:r>
            <a:r>
              <a:rPr lang="en-US" sz="1400" dirty="0" err="1">
                <a:solidFill>
                  <a:srgbClr val="333333"/>
                </a:solidFill>
                <a:latin typeface="+mj-lt"/>
              </a:rPr>
              <a:t>Pouget</a:t>
            </a:r>
            <a:r>
              <a:rPr lang="en-US" sz="1400" dirty="0">
                <a:solidFill>
                  <a:srgbClr val="333333"/>
                </a:solidFill>
                <a:latin typeface="+mj-lt"/>
              </a:rPr>
              <a:t>, S. </a:t>
            </a:r>
            <a:r>
              <a:rPr lang="en-US" sz="1400" dirty="0" err="1">
                <a:solidFill>
                  <a:srgbClr val="333333"/>
                </a:solidFill>
                <a:latin typeface="+mj-lt"/>
              </a:rPr>
              <a:t>Deneve</a:t>
            </a:r>
            <a:r>
              <a:rPr lang="en-US" sz="1400" dirty="0">
                <a:solidFill>
                  <a:srgbClr val="333333"/>
                </a:solidFill>
                <a:latin typeface="+mj-lt"/>
              </a:rPr>
              <a:t>, and J.-R. Duhamel, “A computational perspective on the neural basis of multisensory spatial representations,” Nature Rev. </a:t>
            </a:r>
            <a:r>
              <a:rPr lang="en-US" sz="1400" dirty="0" err="1">
                <a:solidFill>
                  <a:srgbClr val="333333"/>
                </a:solidFill>
                <a:latin typeface="+mj-lt"/>
              </a:rPr>
              <a:t>Neurosci</a:t>
            </a:r>
            <a:r>
              <a:rPr lang="en-US" sz="1400" dirty="0">
                <a:solidFill>
                  <a:srgbClr val="333333"/>
                </a:solidFill>
                <a:latin typeface="+mj-lt"/>
              </a:rPr>
              <a:t>., vol. 3, pp. 741–747, 2002.</a:t>
            </a:r>
          </a:p>
          <a:p>
            <a:pPr marL="342900" indent="-342900">
              <a:buFont typeface="Arial" panose="020B0604020202020204" pitchFamily="34" charset="0"/>
              <a:buChar char="•"/>
            </a:pPr>
            <a:r>
              <a:rPr lang="en-US" sz="1400" dirty="0">
                <a:solidFill>
                  <a:srgbClr val="333333"/>
                </a:solidFill>
                <a:latin typeface="+mj-lt"/>
              </a:rPr>
              <a:t>M. </a:t>
            </a:r>
            <a:r>
              <a:rPr lang="en-US" sz="1400" dirty="0" err="1">
                <a:solidFill>
                  <a:srgbClr val="333333"/>
                </a:solidFill>
                <a:latin typeface="+mj-lt"/>
              </a:rPr>
              <a:t>Hikita</a:t>
            </a:r>
            <a:r>
              <a:rPr lang="en-US" sz="1400" dirty="0">
                <a:solidFill>
                  <a:srgbClr val="333333"/>
                </a:solidFill>
                <a:latin typeface="+mj-lt"/>
              </a:rPr>
              <a:t>, S. </a:t>
            </a:r>
            <a:r>
              <a:rPr lang="en-US" sz="1400" dirty="0" err="1">
                <a:solidFill>
                  <a:srgbClr val="333333"/>
                </a:solidFill>
                <a:latin typeface="+mj-lt"/>
              </a:rPr>
              <a:t>Fuke</a:t>
            </a:r>
            <a:r>
              <a:rPr lang="en-US" sz="1400" dirty="0">
                <a:solidFill>
                  <a:srgbClr val="333333"/>
                </a:solidFill>
                <a:latin typeface="+mj-lt"/>
              </a:rPr>
              <a:t>, M. Ogino, T. Minato, and M. Asada, “Visual attention by saliency leads cross-modal body representation,” in Proc. 7th Int. Conf. Develop. Learn. (ICDL), Shanghai, China, 2009.</a:t>
            </a:r>
          </a:p>
          <a:p>
            <a:pPr marL="342900" indent="-342900">
              <a:buFont typeface="Arial" panose="020B0604020202020204" pitchFamily="34" charset="0"/>
              <a:buChar char="•"/>
            </a:pPr>
            <a:r>
              <a:rPr lang="en-US" sz="1400" dirty="0">
                <a:solidFill>
                  <a:srgbClr val="333333"/>
                </a:solidFill>
                <a:latin typeface="+mj-lt"/>
              </a:rPr>
              <a:t>S. M. Prabhu and D. P. Garg, “Artificial neural network based robot control: An overview,” J. </a:t>
            </a:r>
            <a:r>
              <a:rPr lang="en-US" sz="1400" dirty="0" err="1">
                <a:solidFill>
                  <a:srgbClr val="333333"/>
                </a:solidFill>
                <a:latin typeface="+mj-lt"/>
              </a:rPr>
              <a:t>Intell</a:t>
            </a:r>
            <a:r>
              <a:rPr lang="en-US" sz="1400" dirty="0">
                <a:solidFill>
                  <a:srgbClr val="333333"/>
                </a:solidFill>
                <a:latin typeface="+mj-lt"/>
              </a:rPr>
              <a:t>. Robot. Syst., vol. 15, pp. 333–365, 1996.</a:t>
            </a:r>
          </a:p>
          <a:p>
            <a:pPr marL="342900" indent="-342900">
              <a:buFont typeface="Arial" panose="020B0604020202020204" pitchFamily="34" charset="0"/>
              <a:buChar char="•"/>
            </a:pPr>
            <a:r>
              <a:rPr lang="en-US" sz="1400" dirty="0">
                <a:solidFill>
                  <a:srgbClr val="333333"/>
                </a:solidFill>
                <a:latin typeface="+mj-lt"/>
              </a:rPr>
              <a:t>C. </a:t>
            </a:r>
            <a:r>
              <a:rPr lang="en-US" sz="1400" dirty="0" err="1">
                <a:solidFill>
                  <a:srgbClr val="333333"/>
                </a:solidFill>
                <a:latin typeface="+mj-lt"/>
              </a:rPr>
              <a:t>Gaskett</a:t>
            </a:r>
            <a:r>
              <a:rPr lang="en-US" sz="1400" dirty="0">
                <a:solidFill>
                  <a:srgbClr val="333333"/>
                </a:solidFill>
                <a:latin typeface="+mj-lt"/>
              </a:rPr>
              <a:t> and G. Cheng, “Online learning of a motor map for humanoid robot reaching,” in Proc. 2nd Int. Conf. </a:t>
            </a:r>
            <a:r>
              <a:rPr lang="en-US" sz="1400" dirty="0" err="1">
                <a:solidFill>
                  <a:srgbClr val="333333"/>
                </a:solidFill>
                <a:latin typeface="+mj-lt"/>
              </a:rPr>
              <a:t>Computat</a:t>
            </a:r>
            <a:r>
              <a:rPr lang="en-US" sz="1400" dirty="0">
                <a:solidFill>
                  <a:srgbClr val="333333"/>
                </a:solidFill>
                <a:latin typeface="+mj-lt"/>
              </a:rPr>
              <a:t>. </a:t>
            </a:r>
            <a:r>
              <a:rPr lang="en-US" sz="1400" dirty="0" err="1">
                <a:solidFill>
                  <a:srgbClr val="333333"/>
                </a:solidFill>
                <a:latin typeface="+mj-lt"/>
              </a:rPr>
              <a:t>Intell</a:t>
            </a:r>
            <a:r>
              <a:rPr lang="en-US" sz="1400" dirty="0">
                <a:solidFill>
                  <a:srgbClr val="333333"/>
                </a:solidFill>
                <a:latin typeface="+mj-lt"/>
              </a:rPr>
              <a:t>., Robot. </a:t>
            </a:r>
            <a:r>
              <a:rPr lang="en-US" sz="1400" dirty="0" err="1">
                <a:solidFill>
                  <a:srgbClr val="333333"/>
                </a:solidFill>
                <a:latin typeface="+mj-lt"/>
              </a:rPr>
              <a:t>Autonom</a:t>
            </a:r>
            <a:r>
              <a:rPr lang="en-US" sz="1400" dirty="0">
                <a:solidFill>
                  <a:srgbClr val="333333"/>
                </a:solidFill>
                <a:latin typeface="+mj-lt"/>
              </a:rPr>
              <a:t>. Syst. (CIRAS 2003), Singapore, 2003.</a:t>
            </a:r>
          </a:p>
        </p:txBody>
      </p:sp>
    </p:spTree>
    <p:extLst>
      <p:ext uri="{BB962C8B-B14F-4D97-AF65-F5344CB8AC3E}">
        <p14:creationId xmlns:p14="http://schemas.microsoft.com/office/powerpoint/2010/main" val="2912356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2966840" y="1863725"/>
            <a:ext cx="3210319" cy="708025"/>
          </a:xfrm>
        </p:spPr>
        <p:txBody>
          <a:bodyPr/>
          <a:lstStyle/>
          <a:p>
            <a:r>
              <a:rPr lang="en-US" dirty="0"/>
              <a:t>Thank you!</a:t>
            </a:r>
          </a:p>
        </p:txBody>
      </p:sp>
    </p:spTree>
    <p:extLst>
      <p:ext uri="{BB962C8B-B14F-4D97-AF65-F5344CB8AC3E}">
        <p14:creationId xmlns:p14="http://schemas.microsoft.com/office/powerpoint/2010/main" val="3611887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Discussion P</a:t>
            </a:r>
            <a:r>
              <a:rPr lang="en-US" altLang="zh-CN" sz="3200" dirty="0"/>
              <a:t>iazza</a:t>
            </a:r>
            <a:r>
              <a:rPr lang="en-US" sz="3200" dirty="0"/>
              <a:t> #1 Piazza @103_f5 </a:t>
            </a:r>
            <a:br>
              <a:rPr lang="en-US" sz="3200" dirty="0"/>
            </a:br>
            <a:endParaRPr lang="en-US" sz="3200" dirty="0"/>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sz="1800" b="0" i="0" dirty="0">
                <a:solidFill>
                  <a:srgbClr val="484A4C"/>
                </a:solidFill>
                <a:effectLst/>
                <a:latin typeface="Helvetica Neue"/>
              </a:rPr>
              <a:t>To me, the most interesting part of this paper is the section on implicit representations. As this paper was written in 2010 just as deep learning was really starting to take off, the overall focus is still largely on models and hand-crafted systems with some learned components. I'd like to do more reading to see if there is some insight from biology that makes the </a:t>
            </a:r>
            <a:r>
              <a:rPr lang="en-US" sz="1800" b="0" i="0" u="none" strike="noStrike" dirty="0">
                <a:solidFill>
                  <a:srgbClr val="3A73A1"/>
                </a:solidFill>
                <a:effectLst/>
                <a:latin typeface="Helvetica Neue"/>
                <a:hlinkClick r:id="rId2"/>
              </a:rPr>
              <a:t>CMAC</a:t>
            </a:r>
            <a:r>
              <a:rPr lang="en-US" sz="1800" b="0" i="0" dirty="0">
                <a:solidFill>
                  <a:srgbClr val="484A4C"/>
                </a:solidFill>
                <a:effectLst/>
                <a:latin typeface="Helvetica Neue"/>
              </a:rPr>
              <a:t> specifically a good structure for motor control, or whether this is just similar to how CNNs are inspired by vision.</a:t>
            </a:r>
            <a:br>
              <a:rPr lang="en-US" sz="1800" dirty="0"/>
            </a:br>
            <a:br>
              <a:rPr lang="en-US" sz="1800" dirty="0"/>
            </a:br>
            <a:r>
              <a:rPr lang="en-US" sz="1800" b="0" i="0" dirty="0">
                <a:solidFill>
                  <a:srgbClr val="484A4C"/>
                </a:solidFill>
                <a:effectLst/>
                <a:latin typeface="Helvetica Neue"/>
              </a:rPr>
              <a:t>Nowadays, it seems like the explosion in parameters and compute allows for the learning of much more complex implicit models (e.g. accurately predicting complex scene dynamics from images alone).</a:t>
            </a:r>
            <a:endParaRPr lang="en-US" altLang="zh-CN" sz="1800" dirty="0"/>
          </a:p>
        </p:txBody>
      </p:sp>
    </p:spTree>
    <p:extLst>
      <p:ext uri="{BB962C8B-B14F-4D97-AF65-F5344CB8AC3E}">
        <p14:creationId xmlns:p14="http://schemas.microsoft.com/office/powerpoint/2010/main" val="262704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Discussion P</a:t>
            </a:r>
            <a:r>
              <a:rPr lang="en-US" altLang="zh-CN" sz="3200" dirty="0"/>
              <a:t>iazza</a:t>
            </a:r>
            <a:r>
              <a:rPr lang="en-US" sz="3200" dirty="0"/>
              <a:t> #2 Piazza @103_f7 </a:t>
            </a:r>
            <a:br>
              <a:rPr lang="en-US" sz="3200" dirty="0"/>
            </a:br>
            <a:endParaRPr lang="en-US" sz="3200" dirty="0"/>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lnSpc>
                <a:spcPct val="100000"/>
              </a:lnSpc>
              <a:buFont typeface="Arial" panose="020B0604020202020204" pitchFamily="34" charset="0"/>
              <a:buChar char="•"/>
            </a:pPr>
            <a:r>
              <a:rPr lang="en-US" sz="1800" b="0" i="0" dirty="0">
                <a:solidFill>
                  <a:srgbClr val="484A4C"/>
                </a:solidFill>
                <a:effectLst/>
                <a:latin typeface="Helvetica Neue"/>
              </a:rPr>
              <a:t>People can often estimate other's abilities for motions like parents can guess what their babies should be able to do and athletes can evaluate their opponents' physical capabilities or even read their intentions. So is it a valid research problem to discover if learning others' body representations. How should we formulate the problem?</a:t>
            </a:r>
            <a:endParaRPr lang="en-US" altLang="zh-CN" sz="1800" dirty="0"/>
          </a:p>
        </p:txBody>
      </p:sp>
      <p:pic>
        <p:nvPicPr>
          <p:cNvPr id="5" name="Picture 4" descr="A picture containing ground, outdoor&#10;&#10;Description automatically generated">
            <a:extLst>
              <a:ext uri="{FF2B5EF4-FFF2-40B4-BE49-F238E27FC236}">
                <a16:creationId xmlns:a16="http://schemas.microsoft.com/office/drawing/2014/main" id="{56E28DD2-9FE3-55BB-90F7-FC76610BC0D5}"/>
              </a:ext>
            </a:extLst>
          </p:cNvPr>
          <p:cNvPicPr>
            <a:picLocks noChangeAspect="1"/>
          </p:cNvPicPr>
          <p:nvPr/>
        </p:nvPicPr>
        <p:blipFill>
          <a:blip r:embed="rId2"/>
          <a:stretch>
            <a:fillRect/>
          </a:stretch>
        </p:blipFill>
        <p:spPr>
          <a:xfrm>
            <a:off x="1033584" y="2692903"/>
            <a:ext cx="1785186" cy="1769797"/>
          </a:xfrm>
          <a:prstGeom prst="rect">
            <a:avLst/>
          </a:prstGeom>
        </p:spPr>
      </p:pic>
    </p:spTree>
    <p:extLst>
      <p:ext uri="{BB962C8B-B14F-4D97-AF65-F5344CB8AC3E}">
        <p14:creationId xmlns:p14="http://schemas.microsoft.com/office/powerpoint/2010/main" val="240142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Discussion Class</a:t>
            </a:r>
            <a:br>
              <a:rPr lang="en-US" sz="3200" dirty="0"/>
            </a:br>
            <a:endParaRPr lang="en-US" sz="3200" dirty="0"/>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lnSpc>
                <a:spcPct val="100000"/>
              </a:lnSpc>
              <a:buFont typeface="Arial" panose="020B0604020202020204" pitchFamily="34" charset="0"/>
              <a:buChar char="•"/>
            </a:pPr>
            <a:r>
              <a:rPr lang="en-US" sz="1800" b="0" i="0" dirty="0">
                <a:solidFill>
                  <a:srgbClr val="484A4C"/>
                </a:solidFill>
                <a:effectLst/>
                <a:latin typeface="Helvetica Neue"/>
              </a:rPr>
              <a:t>Implicit model </a:t>
            </a:r>
            <a:r>
              <a:rPr lang="en-US" sz="1800" dirty="0">
                <a:solidFill>
                  <a:srgbClr val="484A4C"/>
                </a:solidFill>
                <a:latin typeface="Helvetica Neue"/>
              </a:rPr>
              <a:t>is generally preferred in today’s research community regarding robotic body representations since it offer more capacity for complex information storage and are able to adapt to </a:t>
            </a:r>
            <a:r>
              <a:rPr lang="en-US" sz="1800">
                <a:solidFill>
                  <a:srgbClr val="484A4C"/>
                </a:solidFill>
                <a:latin typeface="Helvetica Neue"/>
              </a:rPr>
              <a:t>changing scenarios.</a:t>
            </a:r>
            <a:endParaRPr lang="en-US" altLang="zh-CN" sz="1800" dirty="0"/>
          </a:p>
        </p:txBody>
      </p:sp>
    </p:spTree>
    <p:extLst>
      <p:ext uri="{BB962C8B-B14F-4D97-AF65-F5344CB8AC3E}">
        <p14:creationId xmlns:p14="http://schemas.microsoft.com/office/powerpoint/2010/main" val="20555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81549" y="479058"/>
            <a:ext cx="7886700" cy="708025"/>
          </a:xfrm>
        </p:spPr>
        <p:txBody>
          <a:bodyPr/>
          <a:lstStyle/>
          <a:p>
            <a:r>
              <a:rPr lang="en-US" sz="3600" dirty="0"/>
              <a:t>In Biology</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375588"/>
            <a:ext cx="7886700" cy="3200399"/>
          </a:xfrm>
        </p:spPr>
        <p:txBody>
          <a:bodyPr/>
          <a:lstStyle/>
          <a:p>
            <a:pPr marL="342900" indent="-342900">
              <a:buFont typeface="Arial" panose="020B0604020202020204" pitchFamily="34" charset="0"/>
              <a:buChar char="•"/>
            </a:pPr>
            <a:r>
              <a:rPr lang="en-US" dirty="0"/>
              <a:t>Definitions in biology (disorders </a:t>
            </a:r>
            <a:r>
              <a:rPr lang="zh-CN" altLang="en-US" dirty="0"/>
              <a:t>→ </a:t>
            </a:r>
            <a:r>
              <a:rPr lang="en-US" altLang="zh-CN" dirty="0"/>
              <a:t>definitions</a:t>
            </a:r>
            <a:r>
              <a:rPr lang="en-US" dirty="0"/>
              <a:t>)</a:t>
            </a:r>
          </a:p>
          <a:p>
            <a:pPr marL="342900" indent="-342900">
              <a:buFont typeface="Arial" panose="020B0604020202020204" pitchFamily="34" charset="0"/>
              <a:buChar char="•"/>
            </a:pPr>
            <a:r>
              <a:rPr lang="en-US" dirty="0"/>
              <a:t>Plasticity</a:t>
            </a:r>
          </a:p>
          <a:p>
            <a:pPr marL="342900" indent="-342900">
              <a:buFont typeface="Arial" panose="020B0604020202020204" pitchFamily="34" charset="0"/>
              <a:buChar char="•"/>
            </a:pPr>
            <a:r>
              <a:rPr lang="en-US" dirty="0"/>
              <a:t>Coordinate transformations</a:t>
            </a:r>
          </a:p>
          <a:p>
            <a:pPr marL="342900" indent="-342900">
              <a:buFont typeface="Arial" panose="020B0604020202020204" pitchFamily="34" charset="0"/>
              <a:buChar char="•"/>
            </a:pPr>
            <a:r>
              <a:rPr lang="en-US" dirty="0"/>
              <a:t>Forward model</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14172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182642"/>
            <a:ext cx="7886700" cy="708025"/>
          </a:xfrm>
        </p:spPr>
        <p:txBody>
          <a:bodyPr/>
          <a:lstStyle/>
          <a:p>
            <a:r>
              <a:rPr lang="en-US" sz="3200" dirty="0"/>
              <a:t>Definitions &amp; Differentiations</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929292"/>
            <a:ext cx="7886700" cy="3200399"/>
          </a:xfrm>
        </p:spPr>
        <p:txBody>
          <a:bodyPr/>
          <a:lstStyle/>
          <a:p>
            <a:pPr marL="342900" indent="-342900">
              <a:buFont typeface="Arial" panose="020B0604020202020204" pitchFamily="34" charset="0"/>
              <a:buChar char="•"/>
            </a:pPr>
            <a:r>
              <a:rPr lang="en-US" dirty="0"/>
              <a:t>Functional axis – action vs perception</a:t>
            </a:r>
          </a:p>
          <a:p>
            <a:pPr marL="800100" lvl="1" indent="-342900" algn="l">
              <a:buFont typeface="Arial" panose="020B0604020202020204" pitchFamily="34" charset="0"/>
              <a:buChar char="•"/>
            </a:pPr>
            <a:r>
              <a:rPr lang="en-US" sz="1800" dirty="0"/>
              <a:t>Body schema: sensorimotor representation for movements/actions</a:t>
            </a:r>
          </a:p>
          <a:p>
            <a:pPr marL="800100" lvl="1" indent="-342900" algn="l">
              <a:buFont typeface="Arial" panose="020B0604020202020204" pitchFamily="34" charset="0"/>
              <a:buChar char="•"/>
            </a:pPr>
            <a:r>
              <a:rPr lang="en-US" sz="1800" dirty="0"/>
              <a:t>Body image: body structural description &amp; body semantics</a:t>
            </a:r>
            <a:endParaRPr lang="en-US" dirty="0"/>
          </a:p>
          <a:p>
            <a:pPr marL="342900" indent="-342900">
              <a:buFont typeface="Arial" panose="020B0604020202020204" pitchFamily="34" charset="0"/>
              <a:buChar char="•"/>
            </a:pPr>
            <a:r>
              <a:rPr lang="en-US" dirty="0"/>
              <a:t>Grounding – two streams in visual nervous system</a:t>
            </a:r>
          </a:p>
          <a:p>
            <a:pPr marL="342900" indent="-342900">
              <a:buFont typeface="Arial" panose="020B0604020202020204" pitchFamily="34" charset="0"/>
              <a:buChar char="•"/>
            </a:pPr>
            <a:r>
              <a:rPr lang="en-US" dirty="0"/>
              <a:t>Disorders – proof for d</a:t>
            </a:r>
            <a:r>
              <a:rPr lang="en-US" sz="2400" dirty="0"/>
              <a:t>ifferentiation</a:t>
            </a:r>
            <a:endParaRPr lang="en-US" dirty="0"/>
          </a:p>
        </p:txBody>
      </p:sp>
    </p:spTree>
    <p:extLst>
      <p:ext uri="{BB962C8B-B14F-4D97-AF65-F5344CB8AC3E}">
        <p14:creationId xmlns:p14="http://schemas.microsoft.com/office/powerpoint/2010/main" val="1495238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182642"/>
            <a:ext cx="7886700" cy="708025"/>
          </a:xfrm>
        </p:spPr>
        <p:txBody>
          <a:bodyPr/>
          <a:lstStyle/>
          <a:p>
            <a:r>
              <a:rPr lang="en-US" sz="3200" dirty="0"/>
              <a:t>Two Streams in Visual Nervous System</a:t>
            </a:r>
          </a:p>
        </p:txBody>
      </p:sp>
      <p:pic>
        <p:nvPicPr>
          <p:cNvPr id="9" name="Picture 8" descr="A picture containing chart&#10;&#10;Description automatically generated">
            <a:extLst>
              <a:ext uri="{FF2B5EF4-FFF2-40B4-BE49-F238E27FC236}">
                <a16:creationId xmlns:a16="http://schemas.microsoft.com/office/drawing/2014/main" id="{C497CA67-ADD6-FE9A-EDDE-D8757A2B4063}"/>
              </a:ext>
            </a:extLst>
          </p:cNvPr>
          <p:cNvPicPr>
            <a:picLocks noChangeAspect="1"/>
          </p:cNvPicPr>
          <p:nvPr/>
        </p:nvPicPr>
        <p:blipFill>
          <a:blip r:embed="rId2"/>
          <a:stretch>
            <a:fillRect/>
          </a:stretch>
        </p:blipFill>
        <p:spPr>
          <a:xfrm>
            <a:off x="742006" y="1422842"/>
            <a:ext cx="6157558" cy="2656724"/>
          </a:xfrm>
          <a:prstGeom prst="rect">
            <a:avLst/>
          </a:prstGeom>
        </p:spPr>
      </p:pic>
      <p:sp>
        <p:nvSpPr>
          <p:cNvPr id="10" name="TextBox 9">
            <a:extLst>
              <a:ext uri="{FF2B5EF4-FFF2-40B4-BE49-F238E27FC236}">
                <a16:creationId xmlns:a16="http://schemas.microsoft.com/office/drawing/2014/main" id="{A562D2AB-AA70-F542-3B76-17B7FB46FEC2}"/>
              </a:ext>
            </a:extLst>
          </p:cNvPr>
          <p:cNvSpPr txBox="1"/>
          <p:nvPr/>
        </p:nvSpPr>
        <p:spPr>
          <a:xfrm>
            <a:off x="742006" y="756644"/>
            <a:ext cx="3279748" cy="400110"/>
          </a:xfrm>
          <a:prstGeom prst="rect">
            <a:avLst/>
          </a:prstGeom>
          <a:noFill/>
        </p:spPr>
        <p:txBody>
          <a:bodyPr wrap="square" rtlCol="0">
            <a:spAutoFit/>
          </a:bodyPr>
          <a:lstStyle/>
          <a:p>
            <a:r>
              <a:rPr lang="en-US" sz="2000" dirty="0"/>
              <a:t>Dorsal vs ventral pathways</a:t>
            </a:r>
          </a:p>
        </p:txBody>
      </p:sp>
    </p:spTree>
    <p:extLst>
      <p:ext uri="{BB962C8B-B14F-4D97-AF65-F5344CB8AC3E}">
        <p14:creationId xmlns:p14="http://schemas.microsoft.com/office/powerpoint/2010/main" val="256522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Plasticity</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dirty="0"/>
              <a:t>Plasticity in development</a:t>
            </a:r>
          </a:p>
          <a:p>
            <a:pPr marL="800100" lvl="1" indent="-342900" algn="l">
              <a:buFont typeface="Arial" panose="020B0604020202020204" pitchFamily="34" charset="0"/>
              <a:buChar char="•"/>
            </a:pPr>
            <a:r>
              <a:rPr lang="en-US" sz="1800" dirty="0"/>
              <a:t>Visual–proprioceptive calibration: body ownership &amp; agency</a:t>
            </a:r>
          </a:p>
          <a:p>
            <a:pPr marL="342900" indent="-342900">
              <a:buFont typeface="Arial" panose="020B0604020202020204" pitchFamily="34" charset="0"/>
              <a:buChar char="•"/>
            </a:pPr>
            <a:r>
              <a:rPr lang="en-US" dirty="0"/>
              <a:t>Plasticity in short time</a:t>
            </a:r>
          </a:p>
          <a:p>
            <a:pPr marL="800100" lvl="1" indent="-342900" algn="l">
              <a:buFont typeface="Arial" panose="020B0604020202020204" pitchFamily="34" charset="0"/>
              <a:buChar char="•"/>
            </a:pPr>
            <a:r>
              <a:rPr lang="en-US" sz="1800" dirty="0"/>
              <a:t>Fluid body image: rubber hand illusion </a:t>
            </a:r>
          </a:p>
          <a:p>
            <a:pPr marL="342900" indent="-342900">
              <a:buFont typeface="Arial" panose="020B0604020202020204" pitchFamily="34" charset="0"/>
              <a:buChar char="•"/>
            </a:pPr>
            <a:r>
              <a:rPr lang="en-US" dirty="0"/>
              <a:t>Plasticity in tool use</a:t>
            </a:r>
          </a:p>
          <a:p>
            <a:pPr marL="800100" lvl="1" indent="-342900" algn="l">
              <a:buFont typeface="Arial" panose="020B0604020202020204" pitchFamily="34" charset="0"/>
              <a:buChar char="•"/>
            </a:pPr>
            <a:r>
              <a:rPr lang="en-US" sz="1800" dirty="0"/>
              <a:t>Extendable body schema: </a:t>
            </a:r>
            <a:r>
              <a:rPr lang="en-US" sz="1800" dirty="0" err="1"/>
              <a:t>peripersonal</a:t>
            </a:r>
            <a:r>
              <a:rPr lang="en-US" sz="1800" dirty="0"/>
              <a:t> space</a:t>
            </a:r>
          </a:p>
        </p:txBody>
      </p:sp>
    </p:spTree>
    <p:extLst>
      <p:ext uri="{BB962C8B-B14F-4D97-AF65-F5344CB8AC3E}">
        <p14:creationId xmlns:p14="http://schemas.microsoft.com/office/powerpoint/2010/main" val="383133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Coordinate Transformation</a:t>
            </a:r>
          </a:p>
        </p:txBody>
      </p:sp>
      <p:sp>
        <p:nvSpPr>
          <p:cNvPr id="3" name="Subtitle 2">
            <a:extLst>
              <a:ext uri="{FF2B5EF4-FFF2-40B4-BE49-F238E27FC236}">
                <a16:creationId xmlns:a16="http://schemas.microsoft.com/office/drawing/2014/main" id="{0B803F52-9B9C-2347-87CC-C78B18620E45}"/>
              </a:ext>
            </a:extLst>
          </p:cNvPr>
          <p:cNvSpPr>
            <a:spLocks noGrp="1"/>
          </p:cNvSpPr>
          <p:nvPr>
            <p:ph type="subTitle" idx="1"/>
          </p:nvPr>
        </p:nvSpPr>
        <p:spPr>
          <a:xfrm>
            <a:off x="628650" y="1005923"/>
            <a:ext cx="7886700" cy="3200399"/>
          </a:xfrm>
        </p:spPr>
        <p:txBody>
          <a:bodyPr/>
          <a:lstStyle/>
          <a:p>
            <a:pPr marL="342900" indent="-342900">
              <a:buFont typeface="Arial" panose="020B0604020202020204" pitchFamily="34" charset="0"/>
              <a:buChar char="•"/>
            </a:pPr>
            <a:r>
              <a:rPr lang="en-US" dirty="0"/>
              <a:t>Spatial sensing</a:t>
            </a:r>
          </a:p>
          <a:p>
            <a:pPr marL="800100" lvl="1" indent="-342900" algn="l">
              <a:buFont typeface="Arial" panose="020B0604020202020204" pitchFamily="34" charset="0"/>
              <a:buChar char="•"/>
            </a:pPr>
            <a:r>
              <a:rPr lang="en-US" sz="1800" dirty="0"/>
              <a:t>LIP (lateral intraparietal area), VIP (ventral intraparietal area), premotor areas, PRR (parietal reach region), &amp; </a:t>
            </a:r>
            <a:r>
              <a:rPr lang="en-US" sz="1800" kern="0" dirty="0">
                <a:effectLst/>
                <a:latin typeface="Calibri" panose="020F0502020204030204" pitchFamily="34" charset="0"/>
                <a:ea typeface="DengXian" panose="02010600030101010101" pitchFamily="2" charset="-122"/>
                <a:cs typeface="Times New Roman" panose="02020603050405020304" pitchFamily="18" charset="0"/>
              </a:rPr>
              <a:t>anterior parietal area </a:t>
            </a:r>
            <a:endParaRPr lang="en-US" sz="1800" dirty="0"/>
          </a:p>
          <a:p>
            <a:pPr marL="342900" indent="-342900">
              <a:buFont typeface="Arial" panose="020B0604020202020204" pitchFamily="34" charset="0"/>
              <a:buChar char="•"/>
            </a:pPr>
            <a:r>
              <a:rPr lang="en-US" dirty="0"/>
              <a:t>Parallel transformation</a:t>
            </a:r>
          </a:p>
          <a:p>
            <a:pPr marL="800100" lvl="1" indent="-342900" algn="l">
              <a:buFont typeface="Arial" panose="020B0604020202020204" pitchFamily="34" charset="0"/>
              <a:buChar char="•"/>
            </a:pPr>
            <a:r>
              <a:rPr lang="en-US" dirty="0"/>
              <a:t>Gain encoding &amp; gain modulation</a:t>
            </a:r>
          </a:p>
          <a:p>
            <a:endParaRPr lang="en-US" sz="1800" dirty="0"/>
          </a:p>
        </p:txBody>
      </p:sp>
    </p:spTree>
    <p:extLst>
      <p:ext uri="{BB962C8B-B14F-4D97-AF65-F5344CB8AC3E}">
        <p14:creationId xmlns:p14="http://schemas.microsoft.com/office/powerpoint/2010/main" val="369866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Gain Encoding &amp; Gain Modulation</a:t>
            </a:r>
            <a:br>
              <a:rPr lang="en-US" sz="1200" dirty="0"/>
            </a:br>
            <a:endParaRPr lang="en-US" sz="32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B142D0-6502-0B20-00EB-7756F9CEF0C8}"/>
                  </a:ext>
                </a:extLst>
              </p:cNvPr>
              <p:cNvSpPr txBox="1"/>
              <p:nvPr/>
            </p:nvSpPr>
            <p:spPr>
              <a:xfrm>
                <a:off x="144292" y="900545"/>
                <a:ext cx="6354750" cy="9589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h</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𝐺</m:t>
                                  </m:r>
                                </m:sup>
                              </m:sSub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𝑦</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h</m:t>
                                  </m:r>
                                </m:e>
                                <m:sub>
                                  <m:r>
                                    <a:rPr lang="en-US" sz="2000" b="0" i="1" smtClean="0">
                                      <a:latin typeface="Cambria Math" panose="02040503050406030204" pitchFamily="18" charset="0"/>
                                    </a:rPr>
                                    <m:t>𝑉</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rPr>
                                        <m:t>𝑤</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𝑗</m:t>
                                      </m:r>
                                    </m:sub>
                                  </m:sSub>
                                </m:e>
                              </m:nary>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𝜃</m:t>
                              </m:r>
                            </m:e>
                          </m:d>
                        </m:e>
                        <m:sub>
                          <m:r>
                            <a:rPr lang="en-US" sz="2000" b="0" i="1" smtClean="0">
                              <a:latin typeface="Cambria Math" panose="02040503050406030204" pitchFamily="18" charset="0"/>
                            </a:rPr>
                            <m:t>+</m:t>
                          </m:r>
                        </m:sub>
                      </m:sSub>
                    </m:oMath>
                  </m:oMathPara>
                </a14:m>
                <a:endParaRPr lang="en-US" sz="2000" dirty="0"/>
              </a:p>
            </p:txBody>
          </p:sp>
        </mc:Choice>
        <mc:Fallback xmlns="">
          <p:sp>
            <p:nvSpPr>
              <p:cNvPr id="7" name="TextBox 6">
                <a:extLst>
                  <a:ext uri="{FF2B5EF4-FFF2-40B4-BE49-F238E27FC236}">
                    <a16:creationId xmlns:a16="http://schemas.microsoft.com/office/drawing/2014/main" id="{09B142D0-6502-0B20-00EB-7756F9CEF0C8}"/>
                  </a:ext>
                </a:extLst>
              </p:cNvPr>
              <p:cNvSpPr txBox="1">
                <a:spLocks noRot="1" noChangeAspect="1" noMove="1" noResize="1" noEditPoints="1" noAdjustHandles="1" noChangeArrowheads="1" noChangeShapeType="1" noTextEdit="1"/>
              </p:cNvSpPr>
              <p:nvPr/>
            </p:nvSpPr>
            <p:spPr>
              <a:xfrm>
                <a:off x="144292" y="900545"/>
                <a:ext cx="6354750" cy="958980"/>
              </a:xfrm>
              <a:prstGeom prst="rect">
                <a:avLst/>
              </a:prstGeom>
              <a:blipFill>
                <a:blip r:embed="rId2"/>
                <a:stretch>
                  <a:fillRect/>
                </a:stretch>
              </a:blipFill>
            </p:spPr>
            <p:txBody>
              <a:bodyPr/>
              <a:lstStyle/>
              <a:p>
                <a:r>
                  <a:rPr lang="en-US">
                    <a:noFill/>
                  </a:rPr>
                  <a:t> </a:t>
                </a:r>
              </a:p>
            </p:txBody>
          </p:sp>
        </mc:Fallback>
      </mc:AlternateContent>
      <p:pic>
        <p:nvPicPr>
          <p:cNvPr id="4" name="Picture 3" descr="Diagram&#10;&#10;Description automatically generated">
            <a:extLst>
              <a:ext uri="{FF2B5EF4-FFF2-40B4-BE49-F238E27FC236}">
                <a16:creationId xmlns:a16="http://schemas.microsoft.com/office/drawing/2014/main" id="{407CAD9C-C255-DAFE-EA23-E8479554B6AB}"/>
              </a:ext>
            </a:extLst>
          </p:cNvPr>
          <p:cNvPicPr>
            <a:picLocks noChangeAspect="1"/>
          </p:cNvPicPr>
          <p:nvPr/>
        </p:nvPicPr>
        <p:blipFill>
          <a:blip r:embed="rId3"/>
          <a:stretch>
            <a:fillRect/>
          </a:stretch>
        </p:blipFill>
        <p:spPr>
          <a:xfrm>
            <a:off x="786004" y="2067856"/>
            <a:ext cx="4587040" cy="2077311"/>
          </a:xfrm>
          <a:prstGeom prst="rect">
            <a:avLst/>
          </a:prstGeom>
        </p:spPr>
      </p:pic>
      <p:pic>
        <p:nvPicPr>
          <p:cNvPr id="8" name="Picture 7" descr="Chart&#10;&#10;Description automatically generated">
            <a:extLst>
              <a:ext uri="{FF2B5EF4-FFF2-40B4-BE49-F238E27FC236}">
                <a16:creationId xmlns:a16="http://schemas.microsoft.com/office/drawing/2014/main" id="{36859975-E69D-D081-1C9B-E9CAAEB8236A}"/>
              </a:ext>
            </a:extLst>
          </p:cNvPr>
          <p:cNvPicPr>
            <a:picLocks noChangeAspect="1"/>
          </p:cNvPicPr>
          <p:nvPr/>
        </p:nvPicPr>
        <p:blipFill>
          <a:blip r:embed="rId4"/>
          <a:stretch>
            <a:fillRect/>
          </a:stretch>
        </p:blipFill>
        <p:spPr>
          <a:xfrm>
            <a:off x="5611101" y="2485052"/>
            <a:ext cx="2033317" cy="858355"/>
          </a:xfrm>
          <a:prstGeom prst="rect">
            <a:avLst/>
          </a:prstGeom>
        </p:spPr>
      </p:pic>
    </p:spTree>
    <p:extLst>
      <p:ext uri="{BB962C8B-B14F-4D97-AF65-F5344CB8AC3E}">
        <p14:creationId xmlns:p14="http://schemas.microsoft.com/office/powerpoint/2010/main" val="176448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5EF7-9483-DD4B-879A-780D34113891}"/>
              </a:ext>
            </a:extLst>
          </p:cNvPr>
          <p:cNvSpPr>
            <a:spLocks noGrp="1"/>
          </p:cNvSpPr>
          <p:nvPr>
            <p:ph type="ctrTitle"/>
          </p:nvPr>
        </p:nvSpPr>
        <p:spPr>
          <a:xfrm>
            <a:off x="628650" y="275018"/>
            <a:ext cx="7886700" cy="708025"/>
          </a:xfrm>
        </p:spPr>
        <p:txBody>
          <a:bodyPr/>
          <a:lstStyle/>
          <a:p>
            <a:r>
              <a:rPr lang="en-US" sz="3200" dirty="0"/>
              <a:t>Gain Encoding &amp; Gain Modulation</a:t>
            </a:r>
            <a:br>
              <a:rPr lang="en-US" sz="1200" dirty="0"/>
            </a:br>
            <a:endParaRPr lang="en-US" sz="3200" dirty="0"/>
          </a:p>
        </p:txBody>
      </p:sp>
      <p:pic>
        <p:nvPicPr>
          <p:cNvPr id="5" name="Picture 4" descr="Chart, diagram&#10;&#10;Description automatically generated">
            <a:extLst>
              <a:ext uri="{FF2B5EF4-FFF2-40B4-BE49-F238E27FC236}">
                <a16:creationId xmlns:a16="http://schemas.microsoft.com/office/drawing/2014/main" id="{828329F8-4B1F-755E-FC77-D924AC3742B7}"/>
              </a:ext>
            </a:extLst>
          </p:cNvPr>
          <p:cNvPicPr>
            <a:picLocks noChangeAspect="1"/>
          </p:cNvPicPr>
          <p:nvPr/>
        </p:nvPicPr>
        <p:blipFill>
          <a:blip r:embed="rId2"/>
          <a:stretch>
            <a:fillRect/>
          </a:stretch>
        </p:blipFill>
        <p:spPr>
          <a:xfrm>
            <a:off x="1187870" y="2150018"/>
            <a:ext cx="5182702" cy="24058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B142D0-6502-0B20-00EB-7756F9CEF0C8}"/>
                  </a:ext>
                </a:extLst>
              </p:cNvPr>
              <p:cNvSpPr txBox="1"/>
              <p:nvPr/>
            </p:nvSpPr>
            <p:spPr>
              <a:xfrm>
                <a:off x="1784166" y="900545"/>
                <a:ext cx="6354750" cy="450764"/>
              </a:xfrm>
              <a:prstGeom prst="rect">
                <a:avLst/>
              </a:prstGeom>
              <a:noFill/>
            </p:spPr>
            <p:txBody>
              <a:bodyPr wrap="squar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𝑗</m:t>
                        </m:r>
                      </m:sub>
                    </m:sSub>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h</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𝑟</m:t>
                        </m:r>
                      </m:sup>
                    </m:sSubSup>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h</m:t>
                        </m:r>
                      </m:e>
                      <m:sub>
                        <m:r>
                          <a:rPr lang="en-US" sz="2000" b="0" i="1" smtClean="0">
                            <a:latin typeface="Cambria Math" panose="02040503050406030204" pitchFamily="18" charset="0"/>
                          </a:rPr>
                          <m:t>𝑗</m:t>
                        </m:r>
                      </m:sub>
                      <m:sup>
                        <m:r>
                          <a:rPr lang="en-US" sz="2000" b="0" i="1" smtClean="0">
                            <a:latin typeface="Cambria Math" panose="02040503050406030204" pitchFamily="18" charset="0"/>
                          </a:rPr>
                          <m:t>𝑒</m:t>
                        </m:r>
                      </m:sup>
                    </m:sSubSup>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r>
                  <a:rPr lang="en-US" sz="2000" dirty="0"/>
                  <a:t> or </a:t>
                </a:r>
                <a14:m>
                  <m:oMath xmlns:m="http://schemas.openxmlformats.org/officeDocument/2006/math">
                    <m:r>
                      <a:rPr lang="en-US" sz="2000" i="1">
                        <a:latin typeface="Cambria Math" panose="02040503050406030204" pitchFamily="18" charset="0"/>
                      </a:rPr>
                      <m:t>𝐹</m:t>
                    </m:r>
                    <m:r>
                      <a:rPr lang="en-US" sz="2000" i="1">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h</m:t>
                        </m:r>
                      </m:e>
                      <m:sub>
                        <m:r>
                          <a:rPr lang="en-US" sz="2000" b="0" i="1" smtClean="0">
                            <a:latin typeface="Cambria Math" panose="02040503050406030204" pitchFamily="18" charset="0"/>
                          </a:rPr>
                          <m:t>𝑟</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h</m:t>
                        </m:r>
                      </m:e>
                      <m:sub>
                        <m:r>
                          <a:rPr lang="en-US" sz="2000" b="0" i="1" smtClean="0">
                            <a:latin typeface="Cambria Math" panose="02040503050406030204" pitchFamily="18" charset="0"/>
                          </a:rPr>
                          <m:t>𝑒</m:t>
                        </m:r>
                      </m:sub>
                      <m:sup>
                        <m:r>
                          <a:rPr lang="en-US" sz="2000" b="0" i="1" smtClean="0">
                            <a:latin typeface="Cambria Math" panose="02040503050406030204" pitchFamily="18" charset="0"/>
                          </a:rPr>
                          <m:t>𝑇</m:t>
                        </m:r>
                      </m:sup>
                    </m:sSubSup>
                  </m:oMath>
                </a14:m>
                <a:r>
                  <a:rPr lang="en-US" sz="2000" dirty="0"/>
                  <a:t> </a:t>
                </a:r>
              </a:p>
            </p:txBody>
          </p:sp>
        </mc:Choice>
        <mc:Fallback xmlns="">
          <p:sp>
            <p:nvSpPr>
              <p:cNvPr id="7" name="TextBox 6">
                <a:extLst>
                  <a:ext uri="{FF2B5EF4-FFF2-40B4-BE49-F238E27FC236}">
                    <a16:creationId xmlns:a16="http://schemas.microsoft.com/office/drawing/2014/main" id="{09B142D0-6502-0B20-00EB-7756F9CEF0C8}"/>
                  </a:ext>
                </a:extLst>
              </p:cNvPr>
              <p:cNvSpPr txBox="1">
                <a:spLocks noRot="1" noChangeAspect="1" noMove="1" noResize="1" noEditPoints="1" noAdjustHandles="1" noChangeArrowheads="1" noChangeShapeType="1" noTextEdit="1"/>
              </p:cNvSpPr>
              <p:nvPr/>
            </p:nvSpPr>
            <p:spPr>
              <a:xfrm>
                <a:off x="1784166" y="900545"/>
                <a:ext cx="6354750" cy="450764"/>
              </a:xfrm>
              <a:prstGeom prst="rect">
                <a:avLst/>
              </a:prstGeom>
              <a:blipFill>
                <a:blip r:embed="rId3"/>
                <a:stretch>
                  <a:fillRect t="-6757" b="-13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7515C7B-2C93-93CA-E4FC-21D787EB4265}"/>
                  </a:ext>
                </a:extLst>
              </p:cNvPr>
              <p:cNvSpPr txBox="1"/>
              <p:nvPr/>
            </p:nvSpPr>
            <p:spPr>
              <a:xfrm>
                <a:off x="-520726" y="1270894"/>
                <a:ext cx="6354750" cy="8740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𝑘</m:t>
                          </m:r>
                        </m:sub>
                      </m:sSub>
                      <m:r>
                        <a:rPr lang="en-US" sz="2000" b="0" i="1" smtClean="0">
                          <a:latin typeface="Cambria Math" panose="02040503050406030204" pitchFamily="18" charset="0"/>
                        </a:rPr>
                        <m:t>=</m:t>
                      </m:r>
                      <m:nary>
                        <m:naryPr>
                          <m:chr m:val="∑"/>
                          <m:supHide m:val="on"/>
                          <m:ctrlPr>
                            <a:rPr lang="en-US" sz="2000" b="0" i="1" smtClean="0">
                              <a:latin typeface="Cambria Math" panose="02040503050406030204" pitchFamily="18" charset="0"/>
                            </a:rPr>
                          </m:ctrlPr>
                        </m:naryPr>
                        <m:sub>
                          <m:r>
                            <m:rPr>
                              <m:brk m:alnAt="7"/>
                            </m:rP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𝑗</m:t>
                          </m:r>
                          <m:r>
                            <a:rPr lang="en-US" sz="2000" b="0" i="1" smtClean="0">
                              <a:latin typeface="Cambria Math" panose="02040503050406030204" pitchFamily="18" charset="0"/>
                            </a:rPr>
                            <m:t>=</m:t>
                          </m:r>
                          <m:r>
                            <a:rPr lang="en-US" sz="2000" b="0" i="1" smtClean="0">
                              <a:latin typeface="Cambria Math" panose="02040503050406030204" pitchFamily="18" charset="0"/>
                            </a:rPr>
                            <m:t>𝑘</m:t>
                          </m:r>
                        </m:sub>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𝐹</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𝑗</m:t>
                              </m:r>
                            </m:sub>
                          </m:sSub>
                        </m:e>
                      </m:nary>
                    </m:oMath>
                  </m:oMathPara>
                </a14:m>
                <a:endParaRPr lang="en-US" sz="2000" dirty="0"/>
              </a:p>
            </p:txBody>
          </p:sp>
        </mc:Choice>
        <mc:Fallback xmlns="">
          <p:sp>
            <p:nvSpPr>
              <p:cNvPr id="3" name="TextBox 2">
                <a:extLst>
                  <a:ext uri="{FF2B5EF4-FFF2-40B4-BE49-F238E27FC236}">
                    <a16:creationId xmlns:a16="http://schemas.microsoft.com/office/drawing/2014/main" id="{07515C7B-2C93-93CA-E4FC-21D787EB4265}"/>
                  </a:ext>
                </a:extLst>
              </p:cNvPr>
              <p:cNvSpPr txBox="1">
                <a:spLocks noRot="1" noChangeAspect="1" noMove="1" noResize="1" noEditPoints="1" noAdjustHandles="1" noChangeArrowheads="1" noChangeShapeType="1" noTextEdit="1"/>
              </p:cNvSpPr>
              <p:nvPr/>
            </p:nvSpPr>
            <p:spPr>
              <a:xfrm>
                <a:off x="-520726" y="1270894"/>
                <a:ext cx="6354750" cy="87408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96752"/>
      </p:ext>
    </p:extLst>
  </p:cSld>
  <p:clrMapOvr>
    <a:masterClrMapping/>
  </p:clrMapOvr>
</p:sld>
</file>

<file path=ppt/theme/theme1.xml><?xml version="1.0" encoding="utf-8"?>
<a:theme xmlns:a="http://schemas.openxmlformats.org/drawingml/2006/main" name="Title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tent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1330</TotalTime>
  <Words>972</Words>
  <Application>Microsoft Office PowerPoint</Application>
  <PresentationFormat>On-screen Show (16:9)</PresentationFormat>
  <Paragraphs>107</Paragraphs>
  <Slides>27</Slides>
  <Notes>2</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27</vt:i4>
      </vt:variant>
    </vt:vector>
  </HeadingPairs>
  <TitlesOfParts>
    <vt:vector size="42" baseType="lpstr">
      <vt:lpstr>Helvetica Neue</vt:lpstr>
      <vt:lpstr>Arial</vt:lpstr>
      <vt:lpstr>Calibri</vt:lpstr>
      <vt:lpstr>Calibri Light</vt:lpstr>
      <vt:lpstr>Cambria Math</vt:lpstr>
      <vt:lpstr>Title Slide 1</vt:lpstr>
      <vt:lpstr>Title Slide 2</vt:lpstr>
      <vt:lpstr>Title Slide 3</vt:lpstr>
      <vt:lpstr>Title Slide 4</vt:lpstr>
      <vt:lpstr>Title Slide 5</vt:lpstr>
      <vt:lpstr>Title Slide 6</vt:lpstr>
      <vt:lpstr>Content Slide 1</vt:lpstr>
      <vt:lpstr>Content Slide 2</vt:lpstr>
      <vt:lpstr>Content Slide 3</vt:lpstr>
      <vt:lpstr>Content Slide 4</vt:lpstr>
      <vt:lpstr>Body Schema in Robotics: A Review </vt:lpstr>
      <vt:lpstr>Outline</vt:lpstr>
      <vt:lpstr>In Biology</vt:lpstr>
      <vt:lpstr>Definitions &amp; Differentiations</vt:lpstr>
      <vt:lpstr>Two Streams in Visual Nervous System</vt:lpstr>
      <vt:lpstr>Plasticity</vt:lpstr>
      <vt:lpstr>Coordinate Transformation</vt:lpstr>
      <vt:lpstr>Gain Encoding &amp; Gain Modulation </vt:lpstr>
      <vt:lpstr>Gain Encoding &amp; Gain Modulation </vt:lpstr>
      <vt:lpstr>Similarities – Cross Attention</vt:lpstr>
      <vt:lpstr>Forward Model</vt:lpstr>
      <vt:lpstr>In Robotics</vt:lpstr>
      <vt:lpstr>Pros vs Cons</vt:lpstr>
      <vt:lpstr>Explicit Models</vt:lpstr>
      <vt:lpstr>Self-Calibration</vt:lpstr>
      <vt:lpstr>Explicit Models</vt:lpstr>
      <vt:lpstr>Automatic Model Synthesis </vt:lpstr>
      <vt:lpstr>Implicit Models</vt:lpstr>
      <vt:lpstr>Neural Network for Representations</vt:lpstr>
      <vt:lpstr>Robots as Models of Biological Representation</vt:lpstr>
      <vt:lpstr>Cross-modal Body Representations w/ Attention</vt:lpstr>
      <vt:lpstr>Multi-Modal Map Correlations for SSL</vt:lpstr>
      <vt:lpstr>References</vt:lpstr>
      <vt:lpstr>Thank you!</vt:lpstr>
      <vt:lpstr>Discussion Piazza #1 Piazza @103_f5  </vt:lpstr>
      <vt:lpstr>Discussion Piazza #2 Piazza @103_f7  </vt:lpstr>
      <vt:lpstr>Discussion Class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 Ruohua</cp:lastModifiedBy>
  <cp:revision>32</cp:revision>
  <dcterms:created xsi:type="dcterms:W3CDTF">2017-05-23T17:12:40Z</dcterms:created>
  <dcterms:modified xsi:type="dcterms:W3CDTF">2023-04-07T10:05:36Z</dcterms:modified>
</cp:coreProperties>
</file>