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7" r:id="rId3"/>
    <p:sldId id="287" r:id="rId4"/>
    <p:sldId id="288" r:id="rId5"/>
    <p:sldId id="289" r:id="rId6"/>
    <p:sldId id="290" r:id="rId7"/>
    <p:sldId id="291" r:id="rId8"/>
    <p:sldId id="292" r:id="rId9"/>
    <p:sldId id="293" r:id="rId10"/>
    <p:sldId id="295" r:id="rId11"/>
    <p:sldId id="296" r:id="rId12"/>
    <p:sldId id="297" r:id="rId13"/>
    <p:sldId id="299"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1" autoAdjust="0"/>
    <p:restoredTop sz="69834" autoAdjust="0"/>
  </p:normalViewPr>
  <p:slideViewPr>
    <p:cSldViewPr snapToGrid="0">
      <p:cViewPr varScale="1">
        <p:scale>
          <a:sx n="69" d="100"/>
          <a:sy n="69" d="100"/>
        </p:scale>
        <p:origin x="16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38E9B-EDB8-4D45-8929-E3C6D7BF94B4}"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F9F90-683D-4F45-8717-30C224AAF19D}" type="slidenum">
              <a:rPr lang="en-US" smtClean="0"/>
              <a:t>‹#›</a:t>
            </a:fld>
            <a:endParaRPr lang="en-US"/>
          </a:p>
        </p:txBody>
      </p:sp>
    </p:spTree>
    <p:extLst>
      <p:ext uri="{BB962C8B-B14F-4D97-AF65-F5344CB8AC3E}">
        <p14:creationId xmlns:p14="http://schemas.microsoft.com/office/powerpoint/2010/main" val="3530604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dirty="0"/>
              <a:t>Problem: If we give dog a simple definition of having four legs, bark, have fur and sleep. There are furless dogs, dogs that have lost a leg or two. Can not distinguish dogs from other animals. Can not come up with a unified set of definition that would conveniently include all dogs and exclude non-dogs.</a:t>
            </a:r>
          </a:p>
        </p:txBody>
      </p:sp>
      <p:sp>
        <p:nvSpPr>
          <p:cNvPr id="4" name="Slide Number Placeholder 3"/>
          <p:cNvSpPr>
            <a:spLocks noGrp="1"/>
          </p:cNvSpPr>
          <p:nvPr>
            <p:ph type="sldNum" sz="quarter" idx="5"/>
          </p:nvPr>
        </p:nvSpPr>
        <p:spPr/>
        <p:txBody>
          <a:bodyPr/>
          <a:lstStyle/>
          <a:p>
            <a:fld id="{60AF9F90-683D-4F45-8717-30C224AAF19D}" type="slidenum">
              <a:rPr lang="en-US" smtClean="0"/>
              <a:t>2</a:t>
            </a:fld>
            <a:endParaRPr lang="en-US"/>
          </a:p>
        </p:txBody>
      </p:sp>
    </p:spTree>
    <p:extLst>
      <p:ext uri="{BB962C8B-B14F-4D97-AF65-F5344CB8AC3E}">
        <p14:creationId xmlns:p14="http://schemas.microsoft.com/office/powerpoint/2010/main" val="3579118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One key aspect of an elaborate exemplar model is how to identify similar exemplars.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For each feature, you would compute a similarity score between the features to decide how matching or mismatching they </a:t>
            </a:r>
          </a:p>
        </p:txBody>
      </p:sp>
      <p:sp>
        <p:nvSpPr>
          <p:cNvPr id="4" name="Slide Number Placeholder 3"/>
          <p:cNvSpPr>
            <a:spLocks noGrp="1"/>
          </p:cNvSpPr>
          <p:nvPr>
            <p:ph type="sldNum" sz="quarter" idx="5"/>
          </p:nvPr>
        </p:nvSpPr>
        <p:spPr/>
        <p:txBody>
          <a:bodyPr/>
          <a:lstStyle/>
          <a:p>
            <a:fld id="{60AF9F90-683D-4F45-8717-30C224AAF19D}" type="slidenum">
              <a:rPr lang="en-US" smtClean="0"/>
              <a:t>11</a:t>
            </a:fld>
            <a:endParaRPr lang="en-US"/>
          </a:p>
        </p:txBody>
      </p:sp>
    </p:spTree>
    <p:extLst>
      <p:ext uri="{BB962C8B-B14F-4D97-AF65-F5344CB8AC3E}">
        <p14:creationId xmlns:p14="http://schemas.microsoft.com/office/powerpoint/2010/main" val="3634572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p>
        </p:txBody>
      </p:sp>
      <p:sp>
        <p:nvSpPr>
          <p:cNvPr id="4" name="Slide Number Placeholder 3"/>
          <p:cNvSpPr>
            <a:spLocks noGrp="1"/>
          </p:cNvSpPr>
          <p:nvPr>
            <p:ph type="sldNum" sz="quarter" idx="5"/>
          </p:nvPr>
        </p:nvSpPr>
        <p:spPr/>
        <p:txBody>
          <a:bodyPr/>
          <a:lstStyle/>
          <a:p>
            <a:fld id="{60AF9F90-683D-4F45-8717-30C224AAF19D}" type="slidenum">
              <a:rPr lang="en-US" smtClean="0"/>
              <a:t>12</a:t>
            </a:fld>
            <a:endParaRPr lang="en-US"/>
          </a:p>
        </p:txBody>
      </p:sp>
    </p:spTree>
    <p:extLst>
      <p:ext uri="{BB962C8B-B14F-4D97-AF65-F5344CB8AC3E}">
        <p14:creationId xmlns:p14="http://schemas.microsoft.com/office/powerpoint/2010/main" val="1140689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p>
        </p:txBody>
      </p:sp>
      <p:sp>
        <p:nvSpPr>
          <p:cNvPr id="4" name="Slide Number Placeholder 3"/>
          <p:cNvSpPr>
            <a:spLocks noGrp="1"/>
          </p:cNvSpPr>
          <p:nvPr>
            <p:ph type="sldNum" sz="quarter" idx="5"/>
          </p:nvPr>
        </p:nvSpPr>
        <p:spPr/>
        <p:txBody>
          <a:bodyPr/>
          <a:lstStyle/>
          <a:p>
            <a:fld id="{60AF9F90-683D-4F45-8717-30C224AAF19D}" type="slidenum">
              <a:rPr lang="en-US" smtClean="0"/>
              <a:t>13</a:t>
            </a:fld>
            <a:endParaRPr lang="en-US"/>
          </a:p>
        </p:txBody>
      </p:sp>
    </p:spTree>
    <p:extLst>
      <p:ext uri="{BB962C8B-B14F-4D97-AF65-F5344CB8AC3E}">
        <p14:creationId xmlns:p14="http://schemas.microsoft.com/office/powerpoint/2010/main" val="3531694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p>
        </p:txBody>
      </p:sp>
      <p:sp>
        <p:nvSpPr>
          <p:cNvPr id="4" name="Slide Number Placeholder 3"/>
          <p:cNvSpPr>
            <a:spLocks noGrp="1"/>
          </p:cNvSpPr>
          <p:nvPr>
            <p:ph type="sldNum" sz="quarter" idx="5"/>
          </p:nvPr>
        </p:nvSpPr>
        <p:spPr/>
        <p:txBody>
          <a:bodyPr/>
          <a:lstStyle/>
          <a:p>
            <a:fld id="{60AF9F90-683D-4F45-8717-30C224AAF19D}" type="slidenum">
              <a:rPr lang="en-US" smtClean="0"/>
              <a:t>14</a:t>
            </a:fld>
            <a:endParaRPr lang="en-US"/>
          </a:p>
        </p:txBody>
      </p:sp>
    </p:spTree>
    <p:extLst>
      <p:ext uri="{BB962C8B-B14F-4D97-AF65-F5344CB8AC3E}">
        <p14:creationId xmlns:p14="http://schemas.microsoft.com/office/powerpoint/2010/main" val="196513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The prototype view argues that there is some prototype that is a unified representation of the category.</a:t>
            </a:r>
          </a:p>
        </p:txBody>
      </p:sp>
      <p:sp>
        <p:nvSpPr>
          <p:cNvPr id="4" name="Slide Number Placeholder 3"/>
          <p:cNvSpPr>
            <a:spLocks noGrp="1"/>
          </p:cNvSpPr>
          <p:nvPr>
            <p:ph type="sldNum" sz="quarter" idx="5"/>
          </p:nvPr>
        </p:nvSpPr>
        <p:spPr/>
        <p:txBody>
          <a:bodyPr/>
          <a:lstStyle/>
          <a:p>
            <a:fld id="{60AF9F90-683D-4F45-8717-30C224AAF19D}" type="slidenum">
              <a:rPr lang="en-US" smtClean="0"/>
              <a:t>3</a:t>
            </a:fld>
            <a:endParaRPr lang="en-US"/>
          </a:p>
        </p:txBody>
      </p:sp>
    </p:spTree>
    <p:extLst>
      <p:ext uri="{BB962C8B-B14F-4D97-AF65-F5344CB8AC3E}">
        <p14:creationId xmlns:p14="http://schemas.microsoft.com/office/powerpoint/2010/main" val="41511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One example to the summary representation could be learned image templates from a linear classifier. These visualization of the weights can be viewed as a prototypical representation of the classes.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One example to the best example could be the images input that attains the maximum neuron activation. They are the single best prototypes according to the best example theory.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p>
        </p:txBody>
      </p:sp>
      <p:sp>
        <p:nvSpPr>
          <p:cNvPr id="4" name="Slide Number Placeholder 3"/>
          <p:cNvSpPr>
            <a:spLocks noGrp="1"/>
          </p:cNvSpPr>
          <p:nvPr>
            <p:ph type="sldNum" sz="quarter" idx="5"/>
          </p:nvPr>
        </p:nvSpPr>
        <p:spPr/>
        <p:txBody>
          <a:bodyPr/>
          <a:lstStyle/>
          <a:p>
            <a:fld id="{60AF9F90-683D-4F45-8717-30C224AAF19D}" type="slidenum">
              <a:rPr lang="en-US" smtClean="0"/>
              <a:t>4</a:t>
            </a:fld>
            <a:endParaRPr lang="en-US"/>
          </a:p>
        </p:txBody>
      </p:sp>
    </p:spTree>
    <p:extLst>
      <p:ext uri="{BB962C8B-B14F-4D97-AF65-F5344CB8AC3E}">
        <p14:creationId xmlns:p14="http://schemas.microsoft.com/office/powerpoint/2010/main" val="358052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The best example theory is often deemed to be unwarranted. The idea that a single prototype could represent a whole category is questionable. There is no ideal example that can encompass all the variabilities.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p>
        </p:txBody>
      </p:sp>
      <p:sp>
        <p:nvSpPr>
          <p:cNvPr id="4" name="Slide Number Placeholder 3"/>
          <p:cNvSpPr>
            <a:spLocks noGrp="1"/>
          </p:cNvSpPr>
          <p:nvPr>
            <p:ph type="sldNum" sz="quarter" idx="5"/>
          </p:nvPr>
        </p:nvSpPr>
        <p:spPr/>
        <p:txBody>
          <a:bodyPr/>
          <a:lstStyle/>
          <a:p>
            <a:fld id="{60AF9F90-683D-4F45-8717-30C224AAF19D}" type="slidenum">
              <a:rPr lang="en-US" smtClean="0"/>
              <a:t>5</a:t>
            </a:fld>
            <a:endParaRPr lang="en-US"/>
          </a:p>
        </p:txBody>
      </p:sp>
    </p:spTree>
    <p:extLst>
      <p:ext uri="{BB962C8B-B14F-4D97-AF65-F5344CB8AC3E}">
        <p14:creationId xmlns:p14="http://schemas.microsoft.com/office/powerpoint/2010/main" val="2899267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Continue to the family-resemblance view, one problem is that it is difficult to deal with continuous dimensions.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Under this framework, one way to categorize new items is to calculate the similarity of the item to the feature list.</a:t>
            </a:r>
          </a:p>
        </p:txBody>
      </p:sp>
      <p:sp>
        <p:nvSpPr>
          <p:cNvPr id="4" name="Slide Number Placeholder 3"/>
          <p:cNvSpPr>
            <a:spLocks noGrp="1"/>
          </p:cNvSpPr>
          <p:nvPr>
            <p:ph type="sldNum" sz="quarter" idx="5"/>
          </p:nvPr>
        </p:nvSpPr>
        <p:spPr/>
        <p:txBody>
          <a:bodyPr/>
          <a:lstStyle/>
          <a:p>
            <a:fld id="{60AF9F90-683D-4F45-8717-30C224AAF19D}" type="slidenum">
              <a:rPr lang="en-US" smtClean="0"/>
              <a:t>6</a:t>
            </a:fld>
            <a:endParaRPr lang="en-US"/>
          </a:p>
        </p:txBody>
      </p:sp>
    </p:spTree>
    <p:extLst>
      <p:ext uri="{BB962C8B-B14F-4D97-AF65-F5344CB8AC3E}">
        <p14:creationId xmlns:p14="http://schemas.microsoft.com/office/powerpoint/2010/main" val="2718551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An additional methods for categorization under the prototype view framework is feature combination.</a:t>
            </a:r>
          </a:p>
        </p:txBody>
      </p:sp>
      <p:sp>
        <p:nvSpPr>
          <p:cNvPr id="4" name="Slide Number Placeholder 3"/>
          <p:cNvSpPr>
            <a:spLocks noGrp="1"/>
          </p:cNvSpPr>
          <p:nvPr>
            <p:ph type="sldNum" sz="quarter" idx="5"/>
          </p:nvPr>
        </p:nvSpPr>
        <p:spPr/>
        <p:txBody>
          <a:bodyPr/>
          <a:lstStyle/>
          <a:p>
            <a:fld id="{60AF9F90-683D-4F45-8717-30C224AAF19D}" type="slidenum">
              <a:rPr lang="en-US" smtClean="0"/>
              <a:t>7</a:t>
            </a:fld>
            <a:endParaRPr lang="en-US"/>
          </a:p>
        </p:txBody>
      </p:sp>
    </p:spTree>
    <p:extLst>
      <p:ext uri="{BB962C8B-B14F-4D97-AF65-F5344CB8AC3E}">
        <p14:creationId xmlns:p14="http://schemas.microsoft.com/office/powerpoint/2010/main" val="695169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Lastly, one development tied to prototype view is the schemata representation of concepts.</a:t>
            </a:r>
          </a:p>
        </p:txBody>
      </p:sp>
      <p:sp>
        <p:nvSpPr>
          <p:cNvPr id="4" name="Slide Number Placeholder 3"/>
          <p:cNvSpPr>
            <a:spLocks noGrp="1"/>
          </p:cNvSpPr>
          <p:nvPr>
            <p:ph type="sldNum" sz="quarter" idx="5"/>
          </p:nvPr>
        </p:nvSpPr>
        <p:spPr/>
        <p:txBody>
          <a:bodyPr/>
          <a:lstStyle/>
          <a:p>
            <a:fld id="{60AF9F90-683D-4F45-8717-30C224AAF19D}" type="slidenum">
              <a:rPr lang="en-US" smtClean="0"/>
              <a:t>8</a:t>
            </a:fld>
            <a:endParaRPr lang="en-US"/>
          </a:p>
        </p:txBody>
      </p:sp>
    </p:spTree>
    <p:extLst>
      <p:ext uri="{BB962C8B-B14F-4D97-AF65-F5344CB8AC3E}">
        <p14:creationId xmlns:p14="http://schemas.microsoft.com/office/powerpoint/2010/main" val="500364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p>
        </p:txBody>
      </p:sp>
      <p:sp>
        <p:nvSpPr>
          <p:cNvPr id="4" name="Slide Number Placeholder 3"/>
          <p:cNvSpPr>
            <a:spLocks noGrp="1"/>
          </p:cNvSpPr>
          <p:nvPr>
            <p:ph type="sldNum" sz="quarter" idx="5"/>
          </p:nvPr>
        </p:nvSpPr>
        <p:spPr/>
        <p:txBody>
          <a:bodyPr/>
          <a:lstStyle/>
          <a:p>
            <a:fld id="{60AF9F90-683D-4F45-8717-30C224AAF19D}" type="slidenum">
              <a:rPr lang="en-US" smtClean="0"/>
              <a:t>9</a:t>
            </a:fld>
            <a:endParaRPr lang="en-US"/>
          </a:p>
        </p:txBody>
      </p:sp>
    </p:spTree>
    <p:extLst>
      <p:ext uri="{BB962C8B-B14F-4D97-AF65-F5344CB8AC3E}">
        <p14:creationId xmlns:p14="http://schemas.microsoft.com/office/powerpoint/2010/main" val="3440804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A person initially learns a basic abstraction of category of alpaca after seeing it for the first time in a zoon. The person then learns a representation that is relative to previous learned categories. The representation of alpaca is tailored based on, for example, how an alpaca is similar to dogs, horse or goats.</a:t>
            </a:r>
          </a:p>
        </p:txBody>
      </p:sp>
      <p:sp>
        <p:nvSpPr>
          <p:cNvPr id="4" name="Slide Number Placeholder 3"/>
          <p:cNvSpPr>
            <a:spLocks noGrp="1"/>
          </p:cNvSpPr>
          <p:nvPr>
            <p:ph type="sldNum" sz="quarter" idx="5"/>
          </p:nvPr>
        </p:nvSpPr>
        <p:spPr/>
        <p:txBody>
          <a:bodyPr/>
          <a:lstStyle/>
          <a:p>
            <a:fld id="{60AF9F90-683D-4F45-8717-30C224AAF19D}" type="slidenum">
              <a:rPr lang="en-US" smtClean="0"/>
              <a:t>10</a:t>
            </a:fld>
            <a:endParaRPr lang="en-US"/>
          </a:p>
        </p:txBody>
      </p:sp>
    </p:spTree>
    <p:extLst>
      <p:ext uri="{BB962C8B-B14F-4D97-AF65-F5344CB8AC3E}">
        <p14:creationId xmlns:p14="http://schemas.microsoft.com/office/powerpoint/2010/main" val="227820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EFABB-3C82-2169-CA90-41A8F7BFB8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805C11-A274-A6DA-01BC-9BFCFB506B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CCE971-E335-C48E-9C2D-4166FE1CB1DC}"/>
              </a:ext>
            </a:extLst>
          </p:cNvPr>
          <p:cNvSpPr>
            <a:spLocks noGrp="1"/>
          </p:cNvSpPr>
          <p:nvPr>
            <p:ph type="dt" sz="half" idx="10"/>
          </p:nvPr>
        </p:nvSpPr>
        <p:spPr/>
        <p:txBody>
          <a:bodyPr/>
          <a:lstStyle/>
          <a:p>
            <a:fld id="{24558A6F-1C0E-4F03-85C6-009A68626203}" type="datetimeFigureOut">
              <a:rPr lang="en-US" smtClean="0"/>
              <a:t>1/27/2023</a:t>
            </a:fld>
            <a:endParaRPr lang="en-US"/>
          </a:p>
        </p:txBody>
      </p:sp>
      <p:sp>
        <p:nvSpPr>
          <p:cNvPr id="5" name="Footer Placeholder 4">
            <a:extLst>
              <a:ext uri="{FF2B5EF4-FFF2-40B4-BE49-F238E27FC236}">
                <a16:creationId xmlns:a16="http://schemas.microsoft.com/office/drawing/2014/main" id="{DF04F6BB-3E37-7163-F2BD-29AEB21EA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C2E99-F1A4-36BD-4CE5-545643587F18}"/>
              </a:ext>
            </a:extLst>
          </p:cNvPr>
          <p:cNvSpPr>
            <a:spLocks noGrp="1"/>
          </p:cNvSpPr>
          <p:nvPr>
            <p:ph type="sldNum" sz="quarter" idx="12"/>
          </p:nvPr>
        </p:nvSpPr>
        <p:spPr/>
        <p:txBody>
          <a:bodyPr/>
          <a:lstStyle/>
          <a:p>
            <a:fld id="{EF243ECB-8081-4CA9-BF53-DCFABB8CFABA}" type="slidenum">
              <a:rPr lang="en-US" smtClean="0"/>
              <a:t>‹#›</a:t>
            </a:fld>
            <a:endParaRPr lang="en-US"/>
          </a:p>
        </p:txBody>
      </p:sp>
    </p:spTree>
    <p:extLst>
      <p:ext uri="{BB962C8B-B14F-4D97-AF65-F5344CB8AC3E}">
        <p14:creationId xmlns:p14="http://schemas.microsoft.com/office/powerpoint/2010/main" val="335921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5B32-25C1-F405-5D03-FD5CCD37D4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B4FFAB-9495-C7F9-33A4-941529ABA0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32BF3A-D4D5-CEB5-F837-7B383435C50B}"/>
              </a:ext>
            </a:extLst>
          </p:cNvPr>
          <p:cNvSpPr>
            <a:spLocks noGrp="1"/>
          </p:cNvSpPr>
          <p:nvPr>
            <p:ph type="dt" sz="half" idx="10"/>
          </p:nvPr>
        </p:nvSpPr>
        <p:spPr/>
        <p:txBody>
          <a:bodyPr/>
          <a:lstStyle/>
          <a:p>
            <a:fld id="{24558A6F-1C0E-4F03-85C6-009A68626203}" type="datetimeFigureOut">
              <a:rPr lang="en-US" smtClean="0"/>
              <a:t>1/27/2023</a:t>
            </a:fld>
            <a:endParaRPr lang="en-US"/>
          </a:p>
        </p:txBody>
      </p:sp>
      <p:sp>
        <p:nvSpPr>
          <p:cNvPr id="5" name="Footer Placeholder 4">
            <a:extLst>
              <a:ext uri="{FF2B5EF4-FFF2-40B4-BE49-F238E27FC236}">
                <a16:creationId xmlns:a16="http://schemas.microsoft.com/office/drawing/2014/main" id="{2270A049-AFDA-A079-20F8-A037FCE76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7C42C-B6B8-804C-6A24-B02E4AD82A10}"/>
              </a:ext>
            </a:extLst>
          </p:cNvPr>
          <p:cNvSpPr>
            <a:spLocks noGrp="1"/>
          </p:cNvSpPr>
          <p:nvPr>
            <p:ph type="sldNum" sz="quarter" idx="12"/>
          </p:nvPr>
        </p:nvSpPr>
        <p:spPr/>
        <p:txBody>
          <a:bodyPr/>
          <a:lstStyle/>
          <a:p>
            <a:fld id="{EF243ECB-8081-4CA9-BF53-DCFABB8CFABA}" type="slidenum">
              <a:rPr lang="en-US" smtClean="0"/>
              <a:t>‹#›</a:t>
            </a:fld>
            <a:endParaRPr lang="en-US"/>
          </a:p>
        </p:txBody>
      </p:sp>
    </p:spTree>
    <p:extLst>
      <p:ext uri="{BB962C8B-B14F-4D97-AF65-F5344CB8AC3E}">
        <p14:creationId xmlns:p14="http://schemas.microsoft.com/office/powerpoint/2010/main" val="12571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2AF97B-F8A7-2511-5CC4-7137405C11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C87E4E-C2D0-DB87-8D17-EDE9326FBE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04EC2-FA11-2E66-7373-E1B580B07A45}"/>
              </a:ext>
            </a:extLst>
          </p:cNvPr>
          <p:cNvSpPr>
            <a:spLocks noGrp="1"/>
          </p:cNvSpPr>
          <p:nvPr>
            <p:ph type="dt" sz="half" idx="10"/>
          </p:nvPr>
        </p:nvSpPr>
        <p:spPr/>
        <p:txBody>
          <a:bodyPr/>
          <a:lstStyle/>
          <a:p>
            <a:fld id="{24558A6F-1C0E-4F03-85C6-009A68626203}" type="datetimeFigureOut">
              <a:rPr lang="en-US" smtClean="0"/>
              <a:t>1/27/2023</a:t>
            </a:fld>
            <a:endParaRPr lang="en-US"/>
          </a:p>
        </p:txBody>
      </p:sp>
      <p:sp>
        <p:nvSpPr>
          <p:cNvPr id="5" name="Footer Placeholder 4">
            <a:extLst>
              <a:ext uri="{FF2B5EF4-FFF2-40B4-BE49-F238E27FC236}">
                <a16:creationId xmlns:a16="http://schemas.microsoft.com/office/drawing/2014/main" id="{807D3635-43DC-15B5-0B6B-2C2E5CF92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E290F-9BC0-B27B-7126-983C5BD39BAF}"/>
              </a:ext>
            </a:extLst>
          </p:cNvPr>
          <p:cNvSpPr>
            <a:spLocks noGrp="1"/>
          </p:cNvSpPr>
          <p:nvPr>
            <p:ph type="sldNum" sz="quarter" idx="12"/>
          </p:nvPr>
        </p:nvSpPr>
        <p:spPr/>
        <p:txBody>
          <a:bodyPr/>
          <a:lstStyle/>
          <a:p>
            <a:fld id="{EF243ECB-8081-4CA9-BF53-DCFABB8CFABA}" type="slidenum">
              <a:rPr lang="en-US" smtClean="0"/>
              <a:t>‹#›</a:t>
            </a:fld>
            <a:endParaRPr lang="en-US"/>
          </a:p>
        </p:txBody>
      </p:sp>
    </p:spTree>
    <p:extLst>
      <p:ext uri="{BB962C8B-B14F-4D97-AF65-F5344CB8AC3E}">
        <p14:creationId xmlns:p14="http://schemas.microsoft.com/office/powerpoint/2010/main" val="172909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BCA6-C4F7-7011-E84B-DAD0DBBB2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2518C5-A6A6-9AC9-5BD7-098D5EFED6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50C99-7A9C-92E2-95DF-42B9E395F1FB}"/>
              </a:ext>
            </a:extLst>
          </p:cNvPr>
          <p:cNvSpPr>
            <a:spLocks noGrp="1"/>
          </p:cNvSpPr>
          <p:nvPr>
            <p:ph type="dt" sz="half" idx="10"/>
          </p:nvPr>
        </p:nvSpPr>
        <p:spPr/>
        <p:txBody>
          <a:bodyPr/>
          <a:lstStyle/>
          <a:p>
            <a:fld id="{24558A6F-1C0E-4F03-85C6-009A68626203}" type="datetimeFigureOut">
              <a:rPr lang="en-US" smtClean="0"/>
              <a:t>1/27/2023</a:t>
            </a:fld>
            <a:endParaRPr lang="en-US"/>
          </a:p>
        </p:txBody>
      </p:sp>
      <p:sp>
        <p:nvSpPr>
          <p:cNvPr id="5" name="Footer Placeholder 4">
            <a:extLst>
              <a:ext uri="{FF2B5EF4-FFF2-40B4-BE49-F238E27FC236}">
                <a16:creationId xmlns:a16="http://schemas.microsoft.com/office/drawing/2014/main" id="{BBE3C70A-8CA7-E544-85BD-2C9F8AA23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69B4A-BFF5-52FC-06C8-F43056C4AD20}"/>
              </a:ext>
            </a:extLst>
          </p:cNvPr>
          <p:cNvSpPr>
            <a:spLocks noGrp="1"/>
          </p:cNvSpPr>
          <p:nvPr>
            <p:ph type="sldNum" sz="quarter" idx="12"/>
          </p:nvPr>
        </p:nvSpPr>
        <p:spPr/>
        <p:txBody>
          <a:bodyPr/>
          <a:lstStyle/>
          <a:p>
            <a:fld id="{EF243ECB-8081-4CA9-BF53-DCFABB8CFABA}" type="slidenum">
              <a:rPr lang="en-US" smtClean="0"/>
              <a:t>‹#›</a:t>
            </a:fld>
            <a:endParaRPr lang="en-US"/>
          </a:p>
        </p:txBody>
      </p:sp>
    </p:spTree>
    <p:extLst>
      <p:ext uri="{BB962C8B-B14F-4D97-AF65-F5344CB8AC3E}">
        <p14:creationId xmlns:p14="http://schemas.microsoft.com/office/powerpoint/2010/main" val="156228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FDAA-321C-5BBF-BD41-5846C558C8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C874F0-D261-B925-424B-89381DE4EB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DD9A94-1D3D-4B99-A9B3-1A1A6849512C}"/>
              </a:ext>
            </a:extLst>
          </p:cNvPr>
          <p:cNvSpPr>
            <a:spLocks noGrp="1"/>
          </p:cNvSpPr>
          <p:nvPr>
            <p:ph type="dt" sz="half" idx="10"/>
          </p:nvPr>
        </p:nvSpPr>
        <p:spPr/>
        <p:txBody>
          <a:bodyPr/>
          <a:lstStyle/>
          <a:p>
            <a:fld id="{24558A6F-1C0E-4F03-85C6-009A68626203}" type="datetimeFigureOut">
              <a:rPr lang="en-US" smtClean="0"/>
              <a:t>1/27/2023</a:t>
            </a:fld>
            <a:endParaRPr lang="en-US"/>
          </a:p>
        </p:txBody>
      </p:sp>
      <p:sp>
        <p:nvSpPr>
          <p:cNvPr id="5" name="Footer Placeholder 4">
            <a:extLst>
              <a:ext uri="{FF2B5EF4-FFF2-40B4-BE49-F238E27FC236}">
                <a16:creationId xmlns:a16="http://schemas.microsoft.com/office/drawing/2014/main" id="{517A0880-E64F-01BB-058B-7D6FE3293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C79F7-EF35-1C19-2CEF-9D8946B59FD5}"/>
              </a:ext>
            </a:extLst>
          </p:cNvPr>
          <p:cNvSpPr>
            <a:spLocks noGrp="1"/>
          </p:cNvSpPr>
          <p:nvPr>
            <p:ph type="sldNum" sz="quarter" idx="12"/>
          </p:nvPr>
        </p:nvSpPr>
        <p:spPr/>
        <p:txBody>
          <a:bodyPr/>
          <a:lstStyle/>
          <a:p>
            <a:fld id="{EF243ECB-8081-4CA9-BF53-DCFABB8CFABA}" type="slidenum">
              <a:rPr lang="en-US" smtClean="0"/>
              <a:t>‹#›</a:t>
            </a:fld>
            <a:endParaRPr lang="en-US"/>
          </a:p>
        </p:txBody>
      </p:sp>
    </p:spTree>
    <p:extLst>
      <p:ext uri="{BB962C8B-B14F-4D97-AF65-F5344CB8AC3E}">
        <p14:creationId xmlns:p14="http://schemas.microsoft.com/office/powerpoint/2010/main" val="191197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DD62-3B39-A3A5-F953-878EA29256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8B958E-65FB-A3C1-0045-2BC90BE27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CF56FE-D29B-ECD0-782B-A70FC8C0D2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F6ABFD-6047-E34C-CDD7-1FFA771E7516}"/>
              </a:ext>
            </a:extLst>
          </p:cNvPr>
          <p:cNvSpPr>
            <a:spLocks noGrp="1"/>
          </p:cNvSpPr>
          <p:nvPr>
            <p:ph type="dt" sz="half" idx="10"/>
          </p:nvPr>
        </p:nvSpPr>
        <p:spPr/>
        <p:txBody>
          <a:bodyPr/>
          <a:lstStyle/>
          <a:p>
            <a:fld id="{24558A6F-1C0E-4F03-85C6-009A68626203}" type="datetimeFigureOut">
              <a:rPr lang="en-US" smtClean="0"/>
              <a:t>1/27/2023</a:t>
            </a:fld>
            <a:endParaRPr lang="en-US"/>
          </a:p>
        </p:txBody>
      </p:sp>
      <p:sp>
        <p:nvSpPr>
          <p:cNvPr id="6" name="Footer Placeholder 5">
            <a:extLst>
              <a:ext uri="{FF2B5EF4-FFF2-40B4-BE49-F238E27FC236}">
                <a16:creationId xmlns:a16="http://schemas.microsoft.com/office/drawing/2014/main" id="{C0B212BB-5A80-95E8-5AA7-42D67799BA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A7F387-6D84-569A-8480-EF602E5C95F4}"/>
              </a:ext>
            </a:extLst>
          </p:cNvPr>
          <p:cNvSpPr>
            <a:spLocks noGrp="1"/>
          </p:cNvSpPr>
          <p:nvPr>
            <p:ph type="sldNum" sz="quarter" idx="12"/>
          </p:nvPr>
        </p:nvSpPr>
        <p:spPr/>
        <p:txBody>
          <a:bodyPr/>
          <a:lstStyle/>
          <a:p>
            <a:fld id="{EF243ECB-8081-4CA9-BF53-DCFABB8CFABA}" type="slidenum">
              <a:rPr lang="en-US" smtClean="0"/>
              <a:t>‹#›</a:t>
            </a:fld>
            <a:endParaRPr lang="en-US"/>
          </a:p>
        </p:txBody>
      </p:sp>
    </p:spTree>
    <p:extLst>
      <p:ext uri="{BB962C8B-B14F-4D97-AF65-F5344CB8AC3E}">
        <p14:creationId xmlns:p14="http://schemas.microsoft.com/office/powerpoint/2010/main" val="220343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4B17-FAE8-7CA7-3698-53BF271747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05735E-00DD-2656-5AD3-560DE982A0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D33511-1FE1-F3A7-DBC4-A68A819F3D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EB3E4E-1E17-7522-FF2F-2CE9BD393C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A6B6FD-BCAA-02C7-3AA4-E0BC4BF521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6753D9-9225-6D0A-AF82-9A030A05F379}"/>
              </a:ext>
            </a:extLst>
          </p:cNvPr>
          <p:cNvSpPr>
            <a:spLocks noGrp="1"/>
          </p:cNvSpPr>
          <p:nvPr>
            <p:ph type="dt" sz="half" idx="10"/>
          </p:nvPr>
        </p:nvSpPr>
        <p:spPr/>
        <p:txBody>
          <a:bodyPr/>
          <a:lstStyle/>
          <a:p>
            <a:fld id="{24558A6F-1C0E-4F03-85C6-009A68626203}" type="datetimeFigureOut">
              <a:rPr lang="en-US" smtClean="0"/>
              <a:t>1/27/2023</a:t>
            </a:fld>
            <a:endParaRPr lang="en-US"/>
          </a:p>
        </p:txBody>
      </p:sp>
      <p:sp>
        <p:nvSpPr>
          <p:cNvPr id="8" name="Footer Placeholder 7">
            <a:extLst>
              <a:ext uri="{FF2B5EF4-FFF2-40B4-BE49-F238E27FC236}">
                <a16:creationId xmlns:a16="http://schemas.microsoft.com/office/drawing/2014/main" id="{AD528497-472F-17D5-1571-C8E2F477F8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B1B3BC-F49E-F64E-1455-92E72E457238}"/>
              </a:ext>
            </a:extLst>
          </p:cNvPr>
          <p:cNvSpPr>
            <a:spLocks noGrp="1"/>
          </p:cNvSpPr>
          <p:nvPr>
            <p:ph type="sldNum" sz="quarter" idx="12"/>
          </p:nvPr>
        </p:nvSpPr>
        <p:spPr/>
        <p:txBody>
          <a:bodyPr/>
          <a:lstStyle/>
          <a:p>
            <a:fld id="{EF243ECB-8081-4CA9-BF53-DCFABB8CFABA}" type="slidenum">
              <a:rPr lang="en-US" smtClean="0"/>
              <a:t>‹#›</a:t>
            </a:fld>
            <a:endParaRPr lang="en-US"/>
          </a:p>
        </p:txBody>
      </p:sp>
    </p:spTree>
    <p:extLst>
      <p:ext uri="{BB962C8B-B14F-4D97-AF65-F5344CB8AC3E}">
        <p14:creationId xmlns:p14="http://schemas.microsoft.com/office/powerpoint/2010/main" val="865839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5E1E-2B8A-B8FA-C78C-0D959F8AF6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CD707F-27B4-DC99-483C-A6D7ACB2533A}"/>
              </a:ext>
            </a:extLst>
          </p:cNvPr>
          <p:cNvSpPr>
            <a:spLocks noGrp="1"/>
          </p:cNvSpPr>
          <p:nvPr>
            <p:ph type="dt" sz="half" idx="10"/>
          </p:nvPr>
        </p:nvSpPr>
        <p:spPr/>
        <p:txBody>
          <a:bodyPr/>
          <a:lstStyle/>
          <a:p>
            <a:fld id="{24558A6F-1C0E-4F03-85C6-009A68626203}" type="datetimeFigureOut">
              <a:rPr lang="en-US" smtClean="0"/>
              <a:t>1/27/2023</a:t>
            </a:fld>
            <a:endParaRPr lang="en-US"/>
          </a:p>
        </p:txBody>
      </p:sp>
      <p:sp>
        <p:nvSpPr>
          <p:cNvPr id="4" name="Footer Placeholder 3">
            <a:extLst>
              <a:ext uri="{FF2B5EF4-FFF2-40B4-BE49-F238E27FC236}">
                <a16:creationId xmlns:a16="http://schemas.microsoft.com/office/drawing/2014/main" id="{2DF9B776-4F14-5FC6-9CE9-C085FEF5B8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A52ED0-C71A-1918-8775-F81BF222FE73}"/>
              </a:ext>
            </a:extLst>
          </p:cNvPr>
          <p:cNvSpPr>
            <a:spLocks noGrp="1"/>
          </p:cNvSpPr>
          <p:nvPr>
            <p:ph type="sldNum" sz="quarter" idx="12"/>
          </p:nvPr>
        </p:nvSpPr>
        <p:spPr/>
        <p:txBody>
          <a:bodyPr/>
          <a:lstStyle/>
          <a:p>
            <a:fld id="{EF243ECB-8081-4CA9-BF53-DCFABB8CFABA}" type="slidenum">
              <a:rPr lang="en-US" smtClean="0"/>
              <a:t>‹#›</a:t>
            </a:fld>
            <a:endParaRPr lang="en-US"/>
          </a:p>
        </p:txBody>
      </p:sp>
    </p:spTree>
    <p:extLst>
      <p:ext uri="{BB962C8B-B14F-4D97-AF65-F5344CB8AC3E}">
        <p14:creationId xmlns:p14="http://schemas.microsoft.com/office/powerpoint/2010/main" val="263952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9720F2-A51B-133B-3065-4068F69D1CF5}"/>
              </a:ext>
            </a:extLst>
          </p:cNvPr>
          <p:cNvSpPr>
            <a:spLocks noGrp="1"/>
          </p:cNvSpPr>
          <p:nvPr>
            <p:ph type="dt" sz="half" idx="10"/>
          </p:nvPr>
        </p:nvSpPr>
        <p:spPr/>
        <p:txBody>
          <a:bodyPr/>
          <a:lstStyle/>
          <a:p>
            <a:fld id="{24558A6F-1C0E-4F03-85C6-009A68626203}" type="datetimeFigureOut">
              <a:rPr lang="en-US" smtClean="0"/>
              <a:t>1/27/2023</a:t>
            </a:fld>
            <a:endParaRPr lang="en-US"/>
          </a:p>
        </p:txBody>
      </p:sp>
      <p:sp>
        <p:nvSpPr>
          <p:cNvPr id="3" name="Footer Placeholder 2">
            <a:extLst>
              <a:ext uri="{FF2B5EF4-FFF2-40B4-BE49-F238E27FC236}">
                <a16:creationId xmlns:a16="http://schemas.microsoft.com/office/drawing/2014/main" id="{5B1FA6FA-9744-CE05-E3AF-4CE39074C1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38D9E9-FFE9-342C-6BB1-153A4493EF01}"/>
              </a:ext>
            </a:extLst>
          </p:cNvPr>
          <p:cNvSpPr>
            <a:spLocks noGrp="1"/>
          </p:cNvSpPr>
          <p:nvPr>
            <p:ph type="sldNum" sz="quarter" idx="12"/>
          </p:nvPr>
        </p:nvSpPr>
        <p:spPr/>
        <p:txBody>
          <a:bodyPr/>
          <a:lstStyle/>
          <a:p>
            <a:fld id="{EF243ECB-8081-4CA9-BF53-DCFABB8CFABA}" type="slidenum">
              <a:rPr lang="en-US" smtClean="0"/>
              <a:t>‹#›</a:t>
            </a:fld>
            <a:endParaRPr lang="en-US"/>
          </a:p>
        </p:txBody>
      </p:sp>
    </p:spTree>
    <p:extLst>
      <p:ext uri="{BB962C8B-B14F-4D97-AF65-F5344CB8AC3E}">
        <p14:creationId xmlns:p14="http://schemas.microsoft.com/office/powerpoint/2010/main" val="162920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0C420-3DA0-E019-6435-CE2484E8E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550EFB-0B6C-4E53-2E52-DC62B289B2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171F27-EEBB-A6B1-A44C-5EBE65F43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D9B26E-B77C-7C99-B24A-B659262D6E4C}"/>
              </a:ext>
            </a:extLst>
          </p:cNvPr>
          <p:cNvSpPr>
            <a:spLocks noGrp="1"/>
          </p:cNvSpPr>
          <p:nvPr>
            <p:ph type="dt" sz="half" idx="10"/>
          </p:nvPr>
        </p:nvSpPr>
        <p:spPr/>
        <p:txBody>
          <a:bodyPr/>
          <a:lstStyle/>
          <a:p>
            <a:fld id="{24558A6F-1C0E-4F03-85C6-009A68626203}" type="datetimeFigureOut">
              <a:rPr lang="en-US" smtClean="0"/>
              <a:t>1/27/2023</a:t>
            </a:fld>
            <a:endParaRPr lang="en-US"/>
          </a:p>
        </p:txBody>
      </p:sp>
      <p:sp>
        <p:nvSpPr>
          <p:cNvPr id="6" name="Footer Placeholder 5">
            <a:extLst>
              <a:ext uri="{FF2B5EF4-FFF2-40B4-BE49-F238E27FC236}">
                <a16:creationId xmlns:a16="http://schemas.microsoft.com/office/drawing/2014/main" id="{037B32D9-14D9-055D-4285-F1E0EF9F44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B165F-F876-E6D0-918E-7B755B7F3970}"/>
              </a:ext>
            </a:extLst>
          </p:cNvPr>
          <p:cNvSpPr>
            <a:spLocks noGrp="1"/>
          </p:cNvSpPr>
          <p:nvPr>
            <p:ph type="sldNum" sz="quarter" idx="12"/>
          </p:nvPr>
        </p:nvSpPr>
        <p:spPr/>
        <p:txBody>
          <a:bodyPr/>
          <a:lstStyle/>
          <a:p>
            <a:fld id="{EF243ECB-8081-4CA9-BF53-DCFABB8CFABA}" type="slidenum">
              <a:rPr lang="en-US" smtClean="0"/>
              <a:t>‹#›</a:t>
            </a:fld>
            <a:endParaRPr lang="en-US"/>
          </a:p>
        </p:txBody>
      </p:sp>
    </p:spTree>
    <p:extLst>
      <p:ext uri="{BB962C8B-B14F-4D97-AF65-F5344CB8AC3E}">
        <p14:creationId xmlns:p14="http://schemas.microsoft.com/office/powerpoint/2010/main" val="1700920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7F085-950A-CA65-BE98-FC14EB9F5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C32FE8-9F67-F16E-D2EB-C410DB82C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228BF2-F881-6BE6-C068-0E6BEBE0C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E5E034-2CB7-182F-1122-6CF0EB7DFCDC}"/>
              </a:ext>
            </a:extLst>
          </p:cNvPr>
          <p:cNvSpPr>
            <a:spLocks noGrp="1"/>
          </p:cNvSpPr>
          <p:nvPr>
            <p:ph type="dt" sz="half" idx="10"/>
          </p:nvPr>
        </p:nvSpPr>
        <p:spPr/>
        <p:txBody>
          <a:bodyPr/>
          <a:lstStyle/>
          <a:p>
            <a:fld id="{24558A6F-1C0E-4F03-85C6-009A68626203}" type="datetimeFigureOut">
              <a:rPr lang="en-US" smtClean="0"/>
              <a:t>1/27/2023</a:t>
            </a:fld>
            <a:endParaRPr lang="en-US"/>
          </a:p>
        </p:txBody>
      </p:sp>
      <p:sp>
        <p:nvSpPr>
          <p:cNvPr id="6" name="Footer Placeholder 5">
            <a:extLst>
              <a:ext uri="{FF2B5EF4-FFF2-40B4-BE49-F238E27FC236}">
                <a16:creationId xmlns:a16="http://schemas.microsoft.com/office/drawing/2014/main" id="{65AF3404-405F-00ED-0943-878456478F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178D26-B39C-C75A-D5FF-86027291C529}"/>
              </a:ext>
            </a:extLst>
          </p:cNvPr>
          <p:cNvSpPr>
            <a:spLocks noGrp="1"/>
          </p:cNvSpPr>
          <p:nvPr>
            <p:ph type="sldNum" sz="quarter" idx="12"/>
          </p:nvPr>
        </p:nvSpPr>
        <p:spPr/>
        <p:txBody>
          <a:bodyPr/>
          <a:lstStyle/>
          <a:p>
            <a:fld id="{EF243ECB-8081-4CA9-BF53-DCFABB8CFABA}" type="slidenum">
              <a:rPr lang="en-US" smtClean="0"/>
              <a:t>‹#›</a:t>
            </a:fld>
            <a:endParaRPr lang="en-US"/>
          </a:p>
        </p:txBody>
      </p:sp>
    </p:spTree>
    <p:extLst>
      <p:ext uri="{BB962C8B-B14F-4D97-AF65-F5344CB8AC3E}">
        <p14:creationId xmlns:p14="http://schemas.microsoft.com/office/powerpoint/2010/main" val="424706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24AE2B-1D9A-676E-17F6-DE121D5B2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AC2DD0-4F87-795C-48EC-7F77105DD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45F2C-84CB-0ED2-461B-19296F371A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58A6F-1C0E-4F03-85C6-009A68626203}" type="datetimeFigureOut">
              <a:rPr lang="en-US" smtClean="0"/>
              <a:t>1/27/2023</a:t>
            </a:fld>
            <a:endParaRPr lang="en-US"/>
          </a:p>
        </p:txBody>
      </p:sp>
      <p:sp>
        <p:nvSpPr>
          <p:cNvPr id="5" name="Footer Placeholder 4">
            <a:extLst>
              <a:ext uri="{FF2B5EF4-FFF2-40B4-BE49-F238E27FC236}">
                <a16:creationId xmlns:a16="http://schemas.microsoft.com/office/drawing/2014/main" id="{79AF3B70-6F0E-F111-F1BB-48ED16E44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382160-9CF5-D9AA-53F9-7B7B0A390C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43ECB-8081-4CA9-BF53-DCFABB8CFABA}" type="slidenum">
              <a:rPr lang="en-US" smtClean="0"/>
              <a:t>‹#›</a:t>
            </a:fld>
            <a:endParaRPr lang="en-US"/>
          </a:p>
        </p:txBody>
      </p:sp>
    </p:spTree>
    <p:extLst>
      <p:ext uri="{BB962C8B-B14F-4D97-AF65-F5344CB8AC3E}">
        <p14:creationId xmlns:p14="http://schemas.microsoft.com/office/powerpoint/2010/main" val="3101115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DC9AF-2B12-9394-03F9-91B84B02273B}"/>
              </a:ext>
            </a:extLst>
          </p:cNvPr>
          <p:cNvSpPr>
            <a:spLocks noGrp="1"/>
          </p:cNvSpPr>
          <p:nvPr>
            <p:ph type="ctrTitle"/>
          </p:nvPr>
        </p:nvSpPr>
        <p:spPr>
          <a:xfrm>
            <a:off x="1524000" y="1122362"/>
            <a:ext cx="9144000" cy="3003071"/>
          </a:xfrm>
        </p:spPr>
        <p:txBody>
          <a:bodyPr>
            <a:normAutofit/>
          </a:bodyPr>
          <a:lstStyle/>
          <a:p>
            <a:r>
              <a:rPr lang="en-US" sz="5400" b="1" dirty="0"/>
              <a:t>Big Book of Concepts (Chapter 3)</a:t>
            </a:r>
            <a:br>
              <a:rPr lang="en-US" sz="5400" b="1" dirty="0"/>
            </a:br>
            <a:r>
              <a:rPr lang="en-US" sz="5400" b="1" dirty="0"/>
              <a:t>G</a:t>
            </a:r>
            <a:r>
              <a:rPr lang="en-US" altLang="zh-CN" sz="5400" b="1" dirty="0"/>
              <a:t>regory L. Murphy</a:t>
            </a:r>
            <a:br>
              <a:rPr lang="en-US" dirty="0"/>
            </a:br>
            <a:endParaRPr lang="en-US" dirty="0"/>
          </a:p>
        </p:txBody>
      </p:sp>
      <p:sp>
        <p:nvSpPr>
          <p:cNvPr id="3" name="Subtitle 2">
            <a:extLst>
              <a:ext uri="{FF2B5EF4-FFF2-40B4-BE49-F238E27FC236}">
                <a16:creationId xmlns:a16="http://schemas.microsoft.com/office/drawing/2014/main" id="{87164D4E-6130-D845-63D2-D490D6D5F443}"/>
              </a:ext>
            </a:extLst>
          </p:cNvPr>
          <p:cNvSpPr>
            <a:spLocks noGrp="1"/>
          </p:cNvSpPr>
          <p:nvPr>
            <p:ph type="subTitle" idx="1"/>
          </p:nvPr>
        </p:nvSpPr>
        <p:spPr>
          <a:xfrm>
            <a:off x="1524000" y="4303787"/>
            <a:ext cx="9144000" cy="1655762"/>
          </a:xfrm>
        </p:spPr>
        <p:txBody>
          <a:bodyPr/>
          <a:lstStyle/>
          <a:p>
            <a:r>
              <a:rPr lang="en-US" dirty="0"/>
              <a:t>Presenter: Ken Shao</a:t>
            </a:r>
          </a:p>
          <a:p>
            <a:r>
              <a:rPr lang="en-US" dirty="0"/>
              <a:t>1/23/2022</a:t>
            </a:r>
          </a:p>
        </p:txBody>
      </p:sp>
    </p:spTree>
    <p:extLst>
      <p:ext uri="{BB962C8B-B14F-4D97-AF65-F5344CB8AC3E}">
        <p14:creationId xmlns:p14="http://schemas.microsoft.com/office/powerpoint/2010/main" val="3619861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F5BF-EE80-EBC8-46DD-ABE562F4CD55}"/>
              </a:ext>
            </a:extLst>
          </p:cNvPr>
          <p:cNvSpPr>
            <a:spLocks noGrp="1"/>
          </p:cNvSpPr>
          <p:nvPr>
            <p:ph type="title"/>
          </p:nvPr>
        </p:nvSpPr>
        <p:spPr/>
        <p:txBody>
          <a:bodyPr/>
          <a:lstStyle/>
          <a:p>
            <a:r>
              <a:rPr lang="en-US" b="1" dirty="0"/>
              <a:t>The Exemplar View</a:t>
            </a:r>
            <a:endParaRPr lang="en-US" dirty="0"/>
          </a:p>
        </p:txBody>
      </p:sp>
      <p:sp>
        <p:nvSpPr>
          <p:cNvPr id="3" name="Content Placeholder 2">
            <a:extLst>
              <a:ext uri="{FF2B5EF4-FFF2-40B4-BE49-F238E27FC236}">
                <a16:creationId xmlns:a16="http://schemas.microsoft.com/office/drawing/2014/main" id="{66D47CAE-0C24-A887-8F0F-4D00BB51D0E2}"/>
              </a:ext>
            </a:extLst>
          </p:cNvPr>
          <p:cNvSpPr>
            <a:spLocks noGrp="1"/>
          </p:cNvSpPr>
          <p:nvPr>
            <p:ph idx="1"/>
          </p:nvPr>
        </p:nvSpPr>
        <p:spPr>
          <a:xfrm>
            <a:off x="838200" y="1690688"/>
            <a:ext cx="10515600" cy="4351338"/>
          </a:xfrm>
        </p:spPr>
        <p:txBody>
          <a:bodyPr>
            <a:noAutofit/>
          </a:bodyPr>
          <a:lstStyle/>
          <a:p>
            <a:r>
              <a:rPr lang="en-US" dirty="0"/>
              <a:t>A contrastive model that learns representation from </a:t>
            </a:r>
            <a:r>
              <a:rPr lang="en-US" altLang="zh-CN" sz="2800" dirty="0"/>
              <a:t>similarities to previously learned category.</a:t>
            </a:r>
            <a:endParaRPr lang="en-US" dirty="0"/>
          </a:p>
          <a:p>
            <a:endParaRPr lang="en-US" dirty="0"/>
          </a:p>
          <a:p>
            <a:pPr lvl="1"/>
            <a:r>
              <a:rPr lang="en-US" altLang="zh-CN" sz="2800" dirty="0"/>
              <a:t>The </a:t>
            </a:r>
            <a:r>
              <a:rPr lang="en-US" altLang="zh-CN" sz="2800" b="1" i="1" dirty="0"/>
              <a:t>prototype view</a:t>
            </a:r>
            <a:r>
              <a:rPr lang="en-US" altLang="zh-CN" sz="2800" b="1" dirty="0"/>
              <a:t> </a:t>
            </a:r>
            <a:r>
              <a:rPr lang="en-US" altLang="zh-CN" sz="2800" dirty="0"/>
              <a:t>argues that a person learns a general, robust representation from observations.</a:t>
            </a:r>
          </a:p>
          <a:p>
            <a:pPr marL="457200" lvl="1" indent="0">
              <a:buNone/>
            </a:pPr>
            <a:r>
              <a:rPr lang="en-US" altLang="zh-CN" sz="2800" dirty="0"/>
              <a:t>vs</a:t>
            </a:r>
          </a:p>
          <a:p>
            <a:pPr lvl="1"/>
            <a:r>
              <a:rPr lang="en-US" altLang="zh-CN" sz="2800" dirty="0"/>
              <a:t>The </a:t>
            </a:r>
            <a:r>
              <a:rPr lang="en-US" altLang="zh-CN" sz="2800" b="1" i="1" dirty="0"/>
              <a:t>exemplar view</a:t>
            </a:r>
            <a:r>
              <a:rPr lang="en-US" altLang="zh-CN" sz="2800" b="1" dirty="0"/>
              <a:t> </a:t>
            </a:r>
            <a:r>
              <a:rPr lang="en-US" altLang="zh-CN" sz="2800" dirty="0"/>
              <a:t>argues that, after some initial category learning (seeing alpacas for the first time in a zoo), a person learns a representation is relative to previously learned categories.</a:t>
            </a:r>
          </a:p>
        </p:txBody>
      </p:sp>
    </p:spTree>
    <p:extLst>
      <p:ext uri="{BB962C8B-B14F-4D97-AF65-F5344CB8AC3E}">
        <p14:creationId xmlns:p14="http://schemas.microsoft.com/office/powerpoint/2010/main" val="182148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F5BF-EE80-EBC8-46DD-ABE562F4CD55}"/>
              </a:ext>
            </a:extLst>
          </p:cNvPr>
          <p:cNvSpPr>
            <a:spLocks noGrp="1"/>
          </p:cNvSpPr>
          <p:nvPr>
            <p:ph type="title"/>
          </p:nvPr>
        </p:nvSpPr>
        <p:spPr/>
        <p:txBody>
          <a:bodyPr/>
          <a:lstStyle/>
          <a:p>
            <a:r>
              <a:rPr lang="en-US" b="1" dirty="0"/>
              <a:t>The Exemplar View</a:t>
            </a:r>
            <a:endParaRPr lang="en-US" dirty="0"/>
          </a:p>
        </p:txBody>
      </p:sp>
      <p:sp>
        <p:nvSpPr>
          <p:cNvPr id="3" name="Content Placeholder 2">
            <a:extLst>
              <a:ext uri="{FF2B5EF4-FFF2-40B4-BE49-F238E27FC236}">
                <a16:creationId xmlns:a16="http://schemas.microsoft.com/office/drawing/2014/main" id="{66D47CAE-0C24-A887-8F0F-4D00BB51D0E2}"/>
              </a:ext>
            </a:extLst>
          </p:cNvPr>
          <p:cNvSpPr>
            <a:spLocks noGrp="1"/>
          </p:cNvSpPr>
          <p:nvPr>
            <p:ph idx="1"/>
          </p:nvPr>
        </p:nvSpPr>
        <p:spPr>
          <a:xfrm>
            <a:off x="838200" y="1690688"/>
            <a:ext cx="10515600" cy="4351338"/>
          </a:xfrm>
        </p:spPr>
        <p:txBody>
          <a:bodyPr>
            <a:noAutofit/>
          </a:bodyPr>
          <a:lstStyle/>
          <a:p>
            <a:r>
              <a:rPr lang="en-US" b="1" i="1" dirty="0"/>
              <a:t>Similarity calculation according to the context model </a:t>
            </a:r>
            <a:r>
              <a:rPr lang="en-US" i="1" dirty="0"/>
              <a:t>(</a:t>
            </a:r>
            <a:r>
              <a:rPr lang="en-US" i="1" dirty="0" err="1"/>
              <a:t>Medin</a:t>
            </a:r>
            <a:r>
              <a:rPr lang="en-US" i="1" dirty="0"/>
              <a:t> &amp; Schaffer)</a:t>
            </a:r>
          </a:p>
          <a:p>
            <a:pPr lvl="1"/>
            <a:r>
              <a:rPr lang="en-US" altLang="zh-CN" sz="2800" dirty="0" err="1"/>
              <a:t>Medin</a:t>
            </a:r>
            <a:r>
              <a:rPr lang="en-US" altLang="zh-CN" sz="2800" dirty="0"/>
              <a:t> and Schaffer proposed a </a:t>
            </a:r>
            <a:r>
              <a:rPr lang="en-US" altLang="zh-CN" sz="2800" i="1" dirty="0"/>
              <a:t>multiplicative</a:t>
            </a:r>
            <a:r>
              <a:rPr lang="en-US" altLang="zh-CN" sz="2800" dirty="0"/>
              <a:t> function of matching and mismatching features for similarities. </a:t>
            </a:r>
          </a:p>
          <a:p>
            <a:pPr lvl="1"/>
            <a:endParaRPr lang="en-US" altLang="zh-CN" sz="2800" dirty="0"/>
          </a:p>
          <a:p>
            <a:pPr lvl="1"/>
            <a:endParaRPr lang="en-US" altLang="zh-CN" sz="2800" dirty="0"/>
          </a:p>
        </p:txBody>
      </p:sp>
      <p:pic>
        <p:nvPicPr>
          <p:cNvPr id="5" name="Picture 4">
            <a:extLst>
              <a:ext uri="{FF2B5EF4-FFF2-40B4-BE49-F238E27FC236}">
                <a16:creationId xmlns:a16="http://schemas.microsoft.com/office/drawing/2014/main" id="{427A9D4F-DDCA-3DFD-D112-18F41E42DF7E}"/>
              </a:ext>
            </a:extLst>
          </p:cNvPr>
          <p:cNvPicPr>
            <a:picLocks noChangeAspect="1"/>
          </p:cNvPicPr>
          <p:nvPr/>
        </p:nvPicPr>
        <p:blipFill>
          <a:blip r:embed="rId3"/>
          <a:stretch>
            <a:fillRect/>
          </a:stretch>
        </p:blipFill>
        <p:spPr>
          <a:xfrm>
            <a:off x="1443878" y="3429000"/>
            <a:ext cx="6588500" cy="3397599"/>
          </a:xfrm>
          <a:prstGeom prst="rect">
            <a:avLst/>
          </a:prstGeom>
        </p:spPr>
      </p:pic>
      <p:sp>
        <p:nvSpPr>
          <p:cNvPr id="6" name="TextBox 5">
            <a:extLst>
              <a:ext uri="{FF2B5EF4-FFF2-40B4-BE49-F238E27FC236}">
                <a16:creationId xmlns:a16="http://schemas.microsoft.com/office/drawing/2014/main" id="{992BC0DA-5848-323D-9254-D6DC4648A64F}"/>
              </a:ext>
            </a:extLst>
          </p:cNvPr>
          <p:cNvSpPr txBox="1"/>
          <p:nvPr/>
        </p:nvSpPr>
        <p:spPr>
          <a:xfrm>
            <a:off x="8156227" y="4901673"/>
            <a:ext cx="1798185" cy="707886"/>
          </a:xfrm>
          <a:prstGeom prst="rect">
            <a:avLst/>
          </a:prstGeom>
          <a:noFill/>
        </p:spPr>
        <p:txBody>
          <a:bodyPr wrap="none" rtlCol="0">
            <a:spAutoFit/>
          </a:bodyPr>
          <a:lstStyle/>
          <a:p>
            <a:r>
              <a:rPr lang="en-US" sz="2000" dirty="0"/>
              <a:t>* 1 = Trivial</a:t>
            </a:r>
          </a:p>
          <a:p>
            <a:r>
              <a:rPr lang="en-US" sz="2000" dirty="0"/>
              <a:t>* 0 = Important</a:t>
            </a:r>
          </a:p>
        </p:txBody>
      </p:sp>
    </p:spTree>
    <p:extLst>
      <p:ext uri="{BB962C8B-B14F-4D97-AF65-F5344CB8AC3E}">
        <p14:creationId xmlns:p14="http://schemas.microsoft.com/office/powerpoint/2010/main" val="3557469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F5BF-EE80-EBC8-46DD-ABE562F4CD55}"/>
              </a:ext>
            </a:extLst>
          </p:cNvPr>
          <p:cNvSpPr>
            <a:spLocks noGrp="1"/>
          </p:cNvSpPr>
          <p:nvPr>
            <p:ph type="title"/>
          </p:nvPr>
        </p:nvSpPr>
        <p:spPr/>
        <p:txBody>
          <a:bodyPr/>
          <a:lstStyle/>
          <a:p>
            <a:r>
              <a:rPr lang="en-US" b="1" dirty="0"/>
              <a:t>The Exemplar View</a:t>
            </a:r>
            <a:endParaRPr lang="en-US" dirty="0"/>
          </a:p>
        </p:txBody>
      </p:sp>
      <p:sp>
        <p:nvSpPr>
          <p:cNvPr id="3" name="Content Placeholder 2">
            <a:extLst>
              <a:ext uri="{FF2B5EF4-FFF2-40B4-BE49-F238E27FC236}">
                <a16:creationId xmlns:a16="http://schemas.microsoft.com/office/drawing/2014/main" id="{66D47CAE-0C24-A887-8F0F-4D00BB51D0E2}"/>
              </a:ext>
            </a:extLst>
          </p:cNvPr>
          <p:cNvSpPr>
            <a:spLocks noGrp="1"/>
          </p:cNvSpPr>
          <p:nvPr>
            <p:ph idx="1"/>
          </p:nvPr>
        </p:nvSpPr>
        <p:spPr>
          <a:xfrm>
            <a:off x="838200" y="1690687"/>
            <a:ext cx="10515600" cy="5391431"/>
          </a:xfrm>
        </p:spPr>
        <p:txBody>
          <a:bodyPr>
            <a:noAutofit/>
          </a:bodyPr>
          <a:lstStyle/>
          <a:p>
            <a:r>
              <a:rPr lang="en-US" b="1" i="1" dirty="0"/>
              <a:t>Similarity calculation according to the context model </a:t>
            </a:r>
            <a:r>
              <a:rPr lang="en-US" i="1" dirty="0"/>
              <a:t>(</a:t>
            </a:r>
            <a:r>
              <a:rPr lang="en-US" i="1" dirty="0" err="1"/>
              <a:t>Medin</a:t>
            </a:r>
            <a:r>
              <a:rPr lang="en-US" i="1" dirty="0"/>
              <a:t> &amp; Schaffer)</a:t>
            </a:r>
          </a:p>
          <a:p>
            <a:pPr lvl="1"/>
            <a:r>
              <a:rPr lang="en-US" altLang="zh-CN" sz="2800" dirty="0"/>
              <a:t>To compare an item against exemplars, similarities scores (products) are added up for each exemplar in a category.</a:t>
            </a:r>
          </a:p>
          <a:p>
            <a:pPr lvl="1"/>
            <a:r>
              <a:rPr lang="en-US" altLang="zh-CN" sz="2800" dirty="0"/>
              <a:t>For example, if you have 100 exemplars of dogs in your memory, you would add up the similarities of an observed animal to those 100 dogs.</a:t>
            </a:r>
          </a:p>
          <a:p>
            <a:pPr lvl="1"/>
            <a:r>
              <a:rPr lang="en-US" altLang="zh-CN" sz="2800" dirty="0"/>
              <a:t>The category with the most similarities to the observed item would “win” the contest.</a:t>
            </a:r>
          </a:p>
          <a:p>
            <a:pPr lvl="1"/>
            <a:r>
              <a:rPr lang="en-US" altLang="zh-CN" sz="2800" dirty="0"/>
              <a:t>The multiplicative nature of this similarity measure suggests that </a:t>
            </a:r>
            <a:r>
              <a:rPr lang="en-US" altLang="zh-CN" sz="2800" b="1" i="1" dirty="0"/>
              <a:t>it is better to be very similar to a few items, and it is unhelpful to be somewhat similar to many items.</a:t>
            </a:r>
            <a:r>
              <a:rPr lang="en-US" altLang="zh-CN" sz="2800" i="1" dirty="0"/>
              <a:t> </a:t>
            </a:r>
          </a:p>
          <a:p>
            <a:pPr lvl="1"/>
            <a:endParaRPr lang="en-US" altLang="zh-CN" sz="2800" dirty="0"/>
          </a:p>
          <a:p>
            <a:pPr lvl="1"/>
            <a:endParaRPr lang="en-US" altLang="zh-CN" sz="2800" dirty="0"/>
          </a:p>
          <a:p>
            <a:pPr lvl="1"/>
            <a:endParaRPr lang="en-US" altLang="zh-CN" sz="2800" dirty="0"/>
          </a:p>
          <a:p>
            <a:pPr lvl="1"/>
            <a:endParaRPr lang="en-US" altLang="zh-CN" sz="2800" dirty="0"/>
          </a:p>
        </p:txBody>
      </p:sp>
    </p:spTree>
    <p:extLst>
      <p:ext uri="{BB962C8B-B14F-4D97-AF65-F5344CB8AC3E}">
        <p14:creationId xmlns:p14="http://schemas.microsoft.com/office/powerpoint/2010/main" val="4066680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F5BF-EE80-EBC8-46DD-ABE562F4CD55}"/>
              </a:ext>
            </a:extLst>
          </p:cNvPr>
          <p:cNvSpPr>
            <a:spLocks noGrp="1"/>
          </p:cNvSpPr>
          <p:nvPr>
            <p:ph type="title"/>
          </p:nvPr>
        </p:nvSpPr>
        <p:spPr/>
        <p:txBody>
          <a:bodyPr/>
          <a:lstStyle/>
          <a:p>
            <a:r>
              <a:rPr lang="en-US" b="1" dirty="0"/>
              <a:t>The Knowledge Approach</a:t>
            </a:r>
            <a:endParaRPr lang="en-US" dirty="0"/>
          </a:p>
        </p:txBody>
      </p:sp>
      <p:sp>
        <p:nvSpPr>
          <p:cNvPr id="3" name="Content Placeholder 2">
            <a:extLst>
              <a:ext uri="{FF2B5EF4-FFF2-40B4-BE49-F238E27FC236}">
                <a16:creationId xmlns:a16="http://schemas.microsoft.com/office/drawing/2014/main" id="{66D47CAE-0C24-A887-8F0F-4D00BB51D0E2}"/>
              </a:ext>
            </a:extLst>
          </p:cNvPr>
          <p:cNvSpPr>
            <a:spLocks noGrp="1"/>
          </p:cNvSpPr>
          <p:nvPr>
            <p:ph idx="1"/>
          </p:nvPr>
        </p:nvSpPr>
        <p:spPr>
          <a:xfrm>
            <a:off x="838200" y="1690687"/>
            <a:ext cx="10515600" cy="5391431"/>
          </a:xfrm>
        </p:spPr>
        <p:txBody>
          <a:bodyPr>
            <a:noAutofit/>
          </a:bodyPr>
          <a:lstStyle/>
          <a:p>
            <a:r>
              <a:rPr lang="en-US" b="1" dirty="0"/>
              <a:t>The knowledge Approach</a:t>
            </a:r>
            <a:endParaRPr lang="en-US" dirty="0"/>
          </a:p>
          <a:p>
            <a:pPr lvl="1"/>
            <a:r>
              <a:rPr lang="en-US" altLang="zh-CN" sz="2800" dirty="0"/>
              <a:t>Concepts are part of our general knowledge about the world. We do not learn concepts in isolation from everything else.</a:t>
            </a:r>
          </a:p>
          <a:p>
            <a:pPr lvl="1"/>
            <a:r>
              <a:rPr lang="en-US" altLang="zh-CN" sz="2800" dirty="0"/>
              <a:t>Concepts are influenced by what we already know, and a new concept will affect subsequent predictions.</a:t>
            </a:r>
          </a:p>
          <a:p>
            <a:pPr lvl="1"/>
            <a:endParaRPr lang="en-US" altLang="zh-CN" sz="2800" dirty="0"/>
          </a:p>
          <a:p>
            <a:pPr lvl="1"/>
            <a:endParaRPr lang="en-US" altLang="zh-CN" sz="2800" dirty="0"/>
          </a:p>
          <a:p>
            <a:pPr lvl="1"/>
            <a:endParaRPr lang="en-US" altLang="zh-CN" sz="2800" dirty="0"/>
          </a:p>
          <a:p>
            <a:pPr lvl="1"/>
            <a:endParaRPr lang="en-US" altLang="zh-CN" sz="2800" dirty="0"/>
          </a:p>
        </p:txBody>
      </p:sp>
      <p:pic>
        <p:nvPicPr>
          <p:cNvPr id="5" name="Picture 4">
            <a:extLst>
              <a:ext uri="{FF2B5EF4-FFF2-40B4-BE49-F238E27FC236}">
                <a16:creationId xmlns:a16="http://schemas.microsoft.com/office/drawing/2014/main" id="{60BFFFAA-FD09-5AF7-2E0C-6F231F6B55F8}"/>
              </a:ext>
            </a:extLst>
          </p:cNvPr>
          <p:cNvPicPr>
            <a:picLocks noChangeAspect="1"/>
          </p:cNvPicPr>
          <p:nvPr/>
        </p:nvPicPr>
        <p:blipFill>
          <a:blip r:embed="rId3"/>
          <a:stretch>
            <a:fillRect/>
          </a:stretch>
        </p:blipFill>
        <p:spPr>
          <a:xfrm>
            <a:off x="1498327" y="4075892"/>
            <a:ext cx="4239084" cy="2603217"/>
          </a:xfrm>
          <a:prstGeom prst="rect">
            <a:avLst/>
          </a:prstGeom>
        </p:spPr>
      </p:pic>
      <p:sp>
        <p:nvSpPr>
          <p:cNvPr id="6" name="TextBox 5">
            <a:extLst>
              <a:ext uri="{FF2B5EF4-FFF2-40B4-BE49-F238E27FC236}">
                <a16:creationId xmlns:a16="http://schemas.microsoft.com/office/drawing/2014/main" id="{0F958A60-ED1B-2AFB-167A-F778C9DB474A}"/>
              </a:ext>
            </a:extLst>
          </p:cNvPr>
          <p:cNvSpPr txBox="1"/>
          <p:nvPr/>
        </p:nvSpPr>
        <p:spPr>
          <a:xfrm>
            <a:off x="6225987" y="4546947"/>
            <a:ext cx="4467686" cy="1754326"/>
          </a:xfrm>
          <a:prstGeom prst="rect">
            <a:avLst/>
          </a:prstGeom>
          <a:noFill/>
        </p:spPr>
        <p:txBody>
          <a:bodyPr wrap="square" rtlCol="0">
            <a:spAutoFit/>
          </a:bodyPr>
          <a:lstStyle/>
          <a:p>
            <a:r>
              <a:rPr lang="en-US" dirty="0"/>
              <a:t>A baby goose is dissimilar to a mother goose, both visually and biologically. A similarity-based model may not correctly categorize a baby goose without external, prior knowledge (babies are smaller and often stick close to their parents).</a:t>
            </a:r>
          </a:p>
        </p:txBody>
      </p:sp>
    </p:spTree>
    <p:extLst>
      <p:ext uri="{BB962C8B-B14F-4D97-AF65-F5344CB8AC3E}">
        <p14:creationId xmlns:p14="http://schemas.microsoft.com/office/powerpoint/2010/main" val="73333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F5BF-EE80-EBC8-46DD-ABE562F4CD55}"/>
              </a:ext>
            </a:extLst>
          </p:cNvPr>
          <p:cNvSpPr>
            <a:spLocks noGrp="1"/>
          </p:cNvSpPr>
          <p:nvPr>
            <p:ph type="title"/>
          </p:nvPr>
        </p:nvSpPr>
        <p:spPr>
          <a:xfrm>
            <a:off x="838200" y="0"/>
            <a:ext cx="10515600" cy="1325563"/>
          </a:xfrm>
        </p:spPr>
        <p:txBody>
          <a:bodyPr/>
          <a:lstStyle/>
          <a:p>
            <a:r>
              <a:rPr lang="en-US" b="1" dirty="0"/>
              <a:t>Discussion</a:t>
            </a:r>
            <a:endParaRPr lang="en-US" dirty="0"/>
          </a:p>
        </p:txBody>
      </p:sp>
      <p:sp>
        <p:nvSpPr>
          <p:cNvPr id="3" name="Content Placeholder 2">
            <a:extLst>
              <a:ext uri="{FF2B5EF4-FFF2-40B4-BE49-F238E27FC236}">
                <a16:creationId xmlns:a16="http://schemas.microsoft.com/office/drawing/2014/main" id="{66D47CAE-0C24-A887-8F0F-4D00BB51D0E2}"/>
              </a:ext>
            </a:extLst>
          </p:cNvPr>
          <p:cNvSpPr>
            <a:spLocks noGrp="1"/>
          </p:cNvSpPr>
          <p:nvPr>
            <p:ph idx="1"/>
          </p:nvPr>
        </p:nvSpPr>
        <p:spPr>
          <a:xfrm>
            <a:off x="838200" y="1034907"/>
            <a:ext cx="10515600" cy="4351338"/>
          </a:xfrm>
        </p:spPr>
        <p:txBody>
          <a:bodyPr>
            <a:noAutofit/>
          </a:bodyPr>
          <a:lstStyle/>
          <a:p>
            <a:r>
              <a:rPr lang="en-US" dirty="0"/>
              <a:t>Goal-derived categories @f1, @f8</a:t>
            </a:r>
          </a:p>
          <a:p>
            <a:pPr lvl="1"/>
            <a:r>
              <a:rPr lang="en-US" sz="2000" dirty="0"/>
              <a:t>Goal-derived categories appears to resolve the limitations of the prototype views and the exemplar views. Categories are defined in terms of how their members fulfills some desired goals (e.g., birthday presents). </a:t>
            </a:r>
          </a:p>
          <a:p>
            <a:pPr lvl="1"/>
            <a:r>
              <a:rPr lang="en-US" sz="2000" dirty="0"/>
              <a:t>“Prior-</a:t>
            </a:r>
            <a:r>
              <a:rPr lang="en-US" altLang="zh-CN" sz="2000" dirty="0"/>
              <a:t>knowledge</a:t>
            </a:r>
            <a:r>
              <a:rPr lang="en-US" sz="2000" dirty="0"/>
              <a:t>” can be multimodal. We may not distinguish baby goose and mother goose visually without using biology properties (baby and mother).</a:t>
            </a:r>
          </a:p>
          <a:p>
            <a:r>
              <a:rPr lang="en-US" dirty="0"/>
              <a:t>Views (classical, prototype, exemplar, etc.) discussed in the paper don’t tell the whole story @f2, @f7</a:t>
            </a:r>
          </a:p>
          <a:p>
            <a:pPr lvl="1"/>
            <a:r>
              <a:rPr lang="en-US" sz="2000" dirty="0"/>
              <a:t>Which of the discussed approach, or a combination of them, is more prevalent in computer vision research?</a:t>
            </a:r>
          </a:p>
          <a:p>
            <a:pPr lvl="1"/>
            <a:r>
              <a:rPr lang="en-US" sz="2000" dirty="0"/>
              <a:t>A simple linear classifier learns a template (prototype), and uses similarity (exemplar) to predict future items.</a:t>
            </a:r>
          </a:p>
          <a:p>
            <a:r>
              <a:rPr lang="en-US" dirty="0"/>
              <a:t>Exemplar views vs World view@f3</a:t>
            </a:r>
          </a:p>
          <a:p>
            <a:pPr lvl="1"/>
            <a:r>
              <a:rPr lang="en-US" sz="2000" dirty="0"/>
              <a:t>Do models trained using human annotations have general knowledge of certain world views, or do they simply obtain isolated tasked-specific information?</a:t>
            </a:r>
          </a:p>
        </p:txBody>
      </p:sp>
    </p:spTree>
    <p:extLst>
      <p:ext uri="{BB962C8B-B14F-4D97-AF65-F5344CB8AC3E}">
        <p14:creationId xmlns:p14="http://schemas.microsoft.com/office/powerpoint/2010/main" val="191094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F5BF-EE80-EBC8-46DD-ABE562F4CD55}"/>
              </a:ext>
            </a:extLst>
          </p:cNvPr>
          <p:cNvSpPr>
            <a:spLocks noGrp="1"/>
          </p:cNvSpPr>
          <p:nvPr>
            <p:ph type="title"/>
          </p:nvPr>
        </p:nvSpPr>
        <p:spPr/>
        <p:txBody>
          <a:bodyPr/>
          <a:lstStyle/>
          <a:p>
            <a:r>
              <a:rPr lang="en-US" b="1" dirty="0"/>
              <a:t>The Prototype View vs. The Classical View</a:t>
            </a:r>
            <a:endParaRPr lang="en-US" dirty="0"/>
          </a:p>
        </p:txBody>
      </p:sp>
      <p:sp>
        <p:nvSpPr>
          <p:cNvPr id="3" name="Content Placeholder 2">
            <a:extLst>
              <a:ext uri="{FF2B5EF4-FFF2-40B4-BE49-F238E27FC236}">
                <a16:creationId xmlns:a16="http://schemas.microsoft.com/office/drawing/2014/main" id="{66D47CAE-0C24-A887-8F0F-4D00BB51D0E2}"/>
              </a:ext>
            </a:extLst>
          </p:cNvPr>
          <p:cNvSpPr>
            <a:spLocks noGrp="1"/>
          </p:cNvSpPr>
          <p:nvPr>
            <p:ph idx="1"/>
          </p:nvPr>
        </p:nvSpPr>
        <p:spPr>
          <a:xfrm>
            <a:off x="838200" y="1362968"/>
            <a:ext cx="10515600" cy="4351338"/>
          </a:xfrm>
        </p:spPr>
        <p:txBody>
          <a:bodyPr>
            <a:noAutofit/>
          </a:bodyPr>
          <a:lstStyle/>
          <a:p>
            <a:r>
              <a:rPr lang="en-US" b="1" dirty="0"/>
              <a:t>The Classical View</a:t>
            </a:r>
          </a:p>
          <a:p>
            <a:pPr marL="971550" lvl="1" indent="-514350">
              <a:buFont typeface="+mj-lt"/>
              <a:buAutoNum type="arabicPeriod"/>
            </a:pPr>
            <a:r>
              <a:rPr lang="en-US" altLang="zh-CN" sz="2800" i="1" dirty="0"/>
              <a:t>Concepts are mentally represented as definitions.</a:t>
            </a:r>
            <a:endParaRPr lang="en-US" altLang="zh-CN" sz="2800" dirty="0"/>
          </a:p>
          <a:p>
            <a:pPr marL="971550" lvl="1" indent="-514350">
              <a:buFont typeface="+mj-lt"/>
              <a:buAutoNum type="arabicPeriod"/>
            </a:pPr>
            <a:r>
              <a:rPr lang="en-US" sz="2800" i="1" dirty="0"/>
              <a:t>Every object is either strictly in or not in the category.</a:t>
            </a:r>
          </a:p>
          <a:p>
            <a:pPr marL="971550" lvl="1" indent="-514350">
              <a:buFont typeface="+mj-lt"/>
              <a:buAutoNum type="arabicPeriod"/>
            </a:pPr>
            <a:r>
              <a:rPr lang="en-US" sz="2800" i="1" dirty="0"/>
              <a:t>Assumes no distinction between category members.</a:t>
            </a:r>
          </a:p>
          <a:p>
            <a:r>
              <a:rPr lang="en-US" b="1" dirty="0"/>
              <a:t>Problems</a:t>
            </a:r>
          </a:p>
          <a:p>
            <a:pPr lvl="1"/>
            <a:r>
              <a:rPr lang="en-US" altLang="zh-CN" sz="2800" b="1" i="1" dirty="0"/>
              <a:t>Impossible to come up with a concrete definition of a category with necessary and sufficient features.</a:t>
            </a:r>
            <a:endParaRPr lang="en-US" altLang="zh-CN" sz="2800" dirty="0"/>
          </a:p>
          <a:p>
            <a:pPr lvl="1"/>
            <a:r>
              <a:rPr lang="en-US" altLang="zh-CN" sz="2800" b="1" i="1" dirty="0"/>
              <a:t>A member may not be clearly in or out of a category.</a:t>
            </a:r>
            <a:endParaRPr lang="en-US" altLang="zh-CN" sz="2800" dirty="0"/>
          </a:p>
        </p:txBody>
      </p:sp>
      <p:pic>
        <p:nvPicPr>
          <p:cNvPr id="5" name="Picture 4">
            <a:extLst>
              <a:ext uri="{FF2B5EF4-FFF2-40B4-BE49-F238E27FC236}">
                <a16:creationId xmlns:a16="http://schemas.microsoft.com/office/drawing/2014/main" id="{5B951B96-1E48-8C8B-C70B-8028CA27AA7D}"/>
              </a:ext>
            </a:extLst>
          </p:cNvPr>
          <p:cNvPicPr>
            <a:picLocks noChangeAspect="1"/>
          </p:cNvPicPr>
          <p:nvPr/>
        </p:nvPicPr>
        <p:blipFill>
          <a:blip r:embed="rId3"/>
          <a:stretch>
            <a:fillRect/>
          </a:stretch>
        </p:blipFill>
        <p:spPr>
          <a:xfrm>
            <a:off x="874548" y="5207237"/>
            <a:ext cx="2223248" cy="1471413"/>
          </a:xfrm>
          <a:prstGeom prst="rect">
            <a:avLst/>
          </a:prstGeom>
        </p:spPr>
      </p:pic>
      <p:pic>
        <p:nvPicPr>
          <p:cNvPr id="7" name="Picture 6">
            <a:extLst>
              <a:ext uri="{FF2B5EF4-FFF2-40B4-BE49-F238E27FC236}">
                <a16:creationId xmlns:a16="http://schemas.microsoft.com/office/drawing/2014/main" id="{80C4BBB1-A5F0-E4E7-8A5E-3ED5925B3E05}"/>
              </a:ext>
            </a:extLst>
          </p:cNvPr>
          <p:cNvPicPr>
            <a:picLocks noChangeAspect="1"/>
          </p:cNvPicPr>
          <p:nvPr/>
        </p:nvPicPr>
        <p:blipFill>
          <a:blip r:embed="rId4"/>
          <a:stretch>
            <a:fillRect/>
          </a:stretch>
        </p:blipFill>
        <p:spPr>
          <a:xfrm>
            <a:off x="3544958" y="5179040"/>
            <a:ext cx="2039469" cy="1499610"/>
          </a:xfrm>
          <a:prstGeom prst="rect">
            <a:avLst/>
          </a:prstGeom>
        </p:spPr>
      </p:pic>
      <p:pic>
        <p:nvPicPr>
          <p:cNvPr id="9" name="Picture 8">
            <a:extLst>
              <a:ext uri="{FF2B5EF4-FFF2-40B4-BE49-F238E27FC236}">
                <a16:creationId xmlns:a16="http://schemas.microsoft.com/office/drawing/2014/main" id="{BD0B344A-2A33-A4BD-163A-6B4C94FE9709}"/>
              </a:ext>
            </a:extLst>
          </p:cNvPr>
          <p:cNvPicPr>
            <a:picLocks noChangeAspect="1"/>
          </p:cNvPicPr>
          <p:nvPr/>
        </p:nvPicPr>
        <p:blipFill>
          <a:blip r:embed="rId5"/>
          <a:stretch>
            <a:fillRect/>
          </a:stretch>
        </p:blipFill>
        <p:spPr>
          <a:xfrm>
            <a:off x="6031589" y="5207237"/>
            <a:ext cx="1979543" cy="1471413"/>
          </a:xfrm>
          <a:prstGeom prst="rect">
            <a:avLst/>
          </a:prstGeom>
        </p:spPr>
      </p:pic>
      <p:pic>
        <p:nvPicPr>
          <p:cNvPr id="11" name="Picture 10">
            <a:extLst>
              <a:ext uri="{FF2B5EF4-FFF2-40B4-BE49-F238E27FC236}">
                <a16:creationId xmlns:a16="http://schemas.microsoft.com/office/drawing/2014/main" id="{6B456D26-3BD9-5353-0627-DF864ACFB821}"/>
              </a:ext>
            </a:extLst>
          </p:cNvPr>
          <p:cNvPicPr>
            <a:picLocks noChangeAspect="1"/>
          </p:cNvPicPr>
          <p:nvPr/>
        </p:nvPicPr>
        <p:blipFill>
          <a:blip r:embed="rId6"/>
          <a:stretch>
            <a:fillRect/>
          </a:stretch>
        </p:blipFill>
        <p:spPr>
          <a:xfrm>
            <a:off x="8373360" y="5179040"/>
            <a:ext cx="2223247" cy="1479281"/>
          </a:xfrm>
          <a:prstGeom prst="rect">
            <a:avLst/>
          </a:prstGeom>
        </p:spPr>
      </p:pic>
    </p:spTree>
    <p:extLst>
      <p:ext uri="{BB962C8B-B14F-4D97-AF65-F5344CB8AC3E}">
        <p14:creationId xmlns:p14="http://schemas.microsoft.com/office/powerpoint/2010/main" val="78108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F5BF-EE80-EBC8-46DD-ABE562F4CD55}"/>
              </a:ext>
            </a:extLst>
          </p:cNvPr>
          <p:cNvSpPr>
            <a:spLocks noGrp="1"/>
          </p:cNvSpPr>
          <p:nvPr>
            <p:ph type="title"/>
          </p:nvPr>
        </p:nvSpPr>
        <p:spPr/>
        <p:txBody>
          <a:bodyPr/>
          <a:lstStyle/>
          <a:p>
            <a:r>
              <a:rPr lang="en-US" b="1" dirty="0"/>
              <a:t>The Prototype View vs. The Classical View</a:t>
            </a:r>
            <a:endParaRPr lang="en-US" dirty="0"/>
          </a:p>
        </p:txBody>
      </p:sp>
      <p:sp>
        <p:nvSpPr>
          <p:cNvPr id="3" name="Content Placeholder 2">
            <a:extLst>
              <a:ext uri="{FF2B5EF4-FFF2-40B4-BE49-F238E27FC236}">
                <a16:creationId xmlns:a16="http://schemas.microsoft.com/office/drawing/2014/main" id="{66D47CAE-0C24-A887-8F0F-4D00BB51D0E2}"/>
              </a:ext>
            </a:extLst>
          </p:cNvPr>
          <p:cNvSpPr>
            <a:spLocks noGrp="1"/>
          </p:cNvSpPr>
          <p:nvPr>
            <p:ph idx="1"/>
          </p:nvPr>
        </p:nvSpPr>
        <p:spPr>
          <a:xfrm>
            <a:off x="838200" y="1336432"/>
            <a:ext cx="10515600" cy="4351338"/>
          </a:xfrm>
        </p:spPr>
        <p:txBody>
          <a:bodyPr>
            <a:noAutofit/>
          </a:bodyPr>
          <a:lstStyle/>
          <a:p>
            <a:r>
              <a:rPr lang="en-US" b="1" dirty="0"/>
              <a:t>The Prototype View</a:t>
            </a:r>
          </a:p>
          <a:p>
            <a:pPr marL="971550" lvl="1" indent="-514350">
              <a:buFont typeface="+mj-lt"/>
              <a:buAutoNum type="arabicPeriod"/>
            </a:pPr>
            <a:r>
              <a:rPr lang="en-US" altLang="zh-CN" sz="2800" b="1" i="1" dirty="0"/>
              <a:t>Best example theory</a:t>
            </a:r>
            <a:r>
              <a:rPr lang="en-US" altLang="zh-CN" sz="2800" dirty="0"/>
              <a:t>: every category can be represented by a single, best prototype.</a:t>
            </a:r>
          </a:p>
          <a:p>
            <a:pPr marL="971550" lvl="1" indent="-514350">
              <a:buFont typeface="+mj-lt"/>
              <a:buAutoNum type="arabicPeriod"/>
            </a:pPr>
            <a:r>
              <a:rPr lang="en-US" altLang="zh-CN" sz="2800" b="1" i="1" dirty="0"/>
              <a:t>Summary representation</a:t>
            </a:r>
            <a:r>
              <a:rPr lang="en-US" altLang="zh-CN" sz="2800" dirty="0"/>
              <a:t>: the prototypical representation is assumed to be a </a:t>
            </a:r>
            <a:r>
              <a:rPr lang="en-US" altLang="zh-CN" sz="2800" i="1" dirty="0"/>
              <a:t>summary representation</a:t>
            </a:r>
            <a:r>
              <a:rPr lang="en-US" altLang="zh-CN" sz="2800" dirty="0"/>
              <a:t> that corresponds to some “central tendency.”</a:t>
            </a:r>
          </a:p>
        </p:txBody>
      </p:sp>
      <p:pic>
        <p:nvPicPr>
          <p:cNvPr id="5" name="Picture 4">
            <a:extLst>
              <a:ext uri="{FF2B5EF4-FFF2-40B4-BE49-F238E27FC236}">
                <a16:creationId xmlns:a16="http://schemas.microsoft.com/office/drawing/2014/main" id="{DD94EBF4-FC5F-91C0-3ABB-A353561D9AC6}"/>
              </a:ext>
            </a:extLst>
          </p:cNvPr>
          <p:cNvPicPr>
            <a:picLocks noChangeAspect="1"/>
          </p:cNvPicPr>
          <p:nvPr/>
        </p:nvPicPr>
        <p:blipFill>
          <a:blip r:embed="rId3"/>
          <a:stretch>
            <a:fillRect/>
          </a:stretch>
        </p:blipFill>
        <p:spPr>
          <a:xfrm>
            <a:off x="4707945" y="3751238"/>
            <a:ext cx="2634963" cy="2621853"/>
          </a:xfrm>
          <a:prstGeom prst="rect">
            <a:avLst/>
          </a:prstGeom>
        </p:spPr>
      </p:pic>
      <p:sp>
        <p:nvSpPr>
          <p:cNvPr id="7" name="TextBox 6">
            <a:extLst>
              <a:ext uri="{FF2B5EF4-FFF2-40B4-BE49-F238E27FC236}">
                <a16:creationId xmlns:a16="http://schemas.microsoft.com/office/drawing/2014/main" id="{E772EC98-3488-08D8-3713-81DAADD6F8C5}"/>
              </a:ext>
            </a:extLst>
          </p:cNvPr>
          <p:cNvSpPr txBox="1"/>
          <p:nvPr/>
        </p:nvSpPr>
        <p:spPr>
          <a:xfrm>
            <a:off x="4935650" y="6308209"/>
            <a:ext cx="2320700" cy="369332"/>
          </a:xfrm>
          <a:prstGeom prst="rect">
            <a:avLst/>
          </a:prstGeom>
          <a:noFill/>
        </p:spPr>
        <p:txBody>
          <a:bodyPr wrap="none" rtlCol="0">
            <a:spAutoFit/>
          </a:bodyPr>
          <a:lstStyle/>
          <a:p>
            <a:r>
              <a:rPr lang="en-US" i="1" dirty="0"/>
              <a:t>Posner &amp; </a:t>
            </a:r>
            <a:r>
              <a:rPr lang="en-US" i="1" dirty="0" err="1"/>
              <a:t>Keele</a:t>
            </a:r>
            <a:r>
              <a:rPr lang="en-US" i="1" dirty="0"/>
              <a:t> (1968) </a:t>
            </a:r>
          </a:p>
        </p:txBody>
      </p:sp>
      <p:sp>
        <p:nvSpPr>
          <p:cNvPr id="12" name="TextBox 11">
            <a:extLst>
              <a:ext uri="{FF2B5EF4-FFF2-40B4-BE49-F238E27FC236}">
                <a16:creationId xmlns:a16="http://schemas.microsoft.com/office/drawing/2014/main" id="{66197E1B-1F97-EF65-59E7-C9AEB082E45E}"/>
              </a:ext>
            </a:extLst>
          </p:cNvPr>
          <p:cNvSpPr txBox="1"/>
          <p:nvPr/>
        </p:nvSpPr>
        <p:spPr>
          <a:xfrm>
            <a:off x="7342908" y="4875237"/>
            <a:ext cx="3742307" cy="923330"/>
          </a:xfrm>
          <a:prstGeom prst="rect">
            <a:avLst/>
          </a:prstGeom>
          <a:noFill/>
        </p:spPr>
        <p:txBody>
          <a:bodyPr wrap="none" rtlCol="0">
            <a:spAutoFit/>
          </a:bodyPr>
          <a:lstStyle/>
          <a:p>
            <a:r>
              <a:rPr lang="en-US" dirty="0"/>
              <a:t>A triangle (center image) is clearly the</a:t>
            </a:r>
          </a:p>
          <a:p>
            <a:r>
              <a:rPr lang="en-US" dirty="0"/>
              <a:t>prototype of the category of distorted</a:t>
            </a:r>
          </a:p>
          <a:p>
            <a:r>
              <a:rPr lang="en-US" dirty="0"/>
              <a:t>dot images.</a:t>
            </a:r>
          </a:p>
        </p:txBody>
      </p:sp>
    </p:spTree>
    <p:extLst>
      <p:ext uri="{BB962C8B-B14F-4D97-AF65-F5344CB8AC3E}">
        <p14:creationId xmlns:p14="http://schemas.microsoft.com/office/powerpoint/2010/main" val="320018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F5BF-EE80-EBC8-46DD-ABE562F4CD55}"/>
              </a:ext>
            </a:extLst>
          </p:cNvPr>
          <p:cNvSpPr>
            <a:spLocks noGrp="1"/>
          </p:cNvSpPr>
          <p:nvPr>
            <p:ph type="title"/>
          </p:nvPr>
        </p:nvSpPr>
        <p:spPr>
          <a:xfrm>
            <a:off x="838200" y="337416"/>
            <a:ext cx="10515600" cy="1325563"/>
          </a:xfrm>
        </p:spPr>
        <p:txBody>
          <a:bodyPr/>
          <a:lstStyle/>
          <a:p>
            <a:r>
              <a:rPr lang="en-US" b="1" dirty="0"/>
              <a:t>The Prototype View</a:t>
            </a:r>
            <a:endParaRPr lang="en-US" dirty="0"/>
          </a:p>
        </p:txBody>
      </p:sp>
      <p:sp>
        <p:nvSpPr>
          <p:cNvPr id="3" name="Content Placeholder 2">
            <a:extLst>
              <a:ext uri="{FF2B5EF4-FFF2-40B4-BE49-F238E27FC236}">
                <a16:creationId xmlns:a16="http://schemas.microsoft.com/office/drawing/2014/main" id="{66D47CAE-0C24-A887-8F0F-4D00BB51D0E2}"/>
              </a:ext>
            </a:extLst>
          </p:cNvPr>
          <p:cNvSpPr>
            <a:spLocks noGrp="1"/>
          </p:cNvSpPr>
          <p:nvPr>
            <p:ph idx="1"/>
          </p:nvPr>
        </p:nvSpPr>
        <p:spPr>
          <a:xfrm>
            <a:off x="838200" y="1336432"/>
            <a:ext cx="10515600" cy="4351338"/>
          </a:xfrm>
        </p:spPr>
        <p:txBody>
          <a:bodyPr>
            <a:noAutofit/>
          </a:bodyPr>
          <a:lstStyle/>
          <a:p>
            <a:pPr marL="0" indent="0">
              <a:buNone/>
            </a:pPr>
            <a:r>
              <a:rPr lang="en-US" altLang="zh-CN" sz="2800" b="1" i="1" dirty="0"/>
              <a:t> Summary representation                                    Best example	                            	 </a:t>
            </a:r>
            <a:endParaRPr lang="en-US" altLang="zh-CN" sz="2800" dirty="0"/>
          </a:p>
        </p:txBody>
      </p:sp>
      <p:pic>
        <p:nvPicPr>
          <p:cNvPr id="6" name="Picture 5">
            <a:extLst>
              <a:ext uri="{FF2B5EF4-FFF2-40B4-BE49-F238E27FC236}">
                <a16:creationId xmlns:a16="http://schemas.microsoft.com/office/drawing/2014/main" id="{9CDCD3A6-3BCC-0BF8-FF64-0D2323F43C30}"/>
              </a:ext>
            </a:extLst>
          </p:cNvPr>
          <p:cNvPicPr>
            <a:picLocks noChangeAspect="1"/>
          </p:cNvPicPr>
          <p:nvPr/>
        </p:nvPicPr>
        <p:blipFill>
          <a:blip r:embed="rId3"/>
          <a:stretch>
            <a:fillRect/>
          </a:stretch>
        </p:blipFill>
        <p:spPr>
          <a:xfrm>
            <a:off x="7059708" y="2363894"/>
            <a:ext cx="3438669" cy="2983855"/>
          </a:xfrm>
          <a:prstGeom prst="rect">
            <a:avLst/>
          </a:prstGeom>
        </p:spPr>
      </p:pic>
      <p:sp>
        <p:nvSpPr>
          <p:cNvPr id="8" name="TextBox 7">
            <a:extLst>
              <a:ext uri="{FF2B5EF4-FFF2-40B4-BE49-F238E27FC236}">
                <a16:creationId xmlns:a16="http://schemas.microsoft.com/office/drawing/2014/main" id="{72C0C390-E717-0D10-3C27-2425A7422FD5}"/>
              </a:ext>
            </a:extLst>
          </p:cNvPr>
          <p:cNvSpPr txBox="1"/>
          <p:nvPr/>
        </p:nvSpPr>
        <p:spPr>
          <a:xfrm>
            <a:off x="8100912" y="5367679"/>
            <a:ext cx="1682512" cy="307777"/>
          </a:xfrm>
          <a:prstGeom prst="rect">
            <a:avLst/>
          </a:prstGeom>
          <a:noFill/>
        </p:spPr>
        <p:txBody>
          <a:bodyPr wrap="none" rtlCol="0">
            <a:spAutoFit/>
          </a:bodyPr>
          <a:lstStyle/>
          <a:p>
            <a:r>
              <a:rPr lang="en-US" sz="1400" i="1" dirty="0" err="1"/>
              <a:t>Girshick</a:t>
            </a:r>
            <a:r>
              <a:rPr lang="en-US" sz="1400" i="1" dirty="0"/>
              <a:t> et al.(2014) </a:t>
            </a:r>
          </a:p>
        </p:txBody>
      </p:sp>
      <p:pic>
        <p:nvPicPr>
          <p:cNvPr id="10" name="Picture 9">
            <a:extLst>
              <a:ext uri="{FF2B5EF4-FFF2-40B4-BE49-F238E27FC236}">
                <a16:creationId xmlns:a16="http://schemas.microsoft.com/office/drawing/2014/main" id="{48ECE630-C803-123D-5077-9B9BF8F4B7F6}"/>
              </a:ext>
            </a:extLst>
          </p:cNvPr>
          <p:cNvPicPr>
            <a:picLocks noChangeAspect="1"/>
          </p:cNvPicPr>
          <p:nvPr/>
        </p:nvPicPr>
        <p:blipFill>
          <a:blip r:embed="rId4"/>
          <a:stretch>
            <a:fillRect/>
          </a:stretch>
        </p:blipFill>
        <p:spPr>
          <a:xfrm>
            <a:off x="665641" y="2363894"/>
            <a:ext cx="4646323" cy="1014896"/>
          </a:xfrm>
          <a:prstGeom prst="rect">
            <a:avLst/>
          </a:prstGeom>
        </p:spPr>
      </p:pic>
      <p:pic>
        <p:nvPicPr>
          <p:cNvPr id="12" name="Picture 11">
            <a:extLst>
              <a:ext uri="{FF2B5EF4-FFF2-40B4-BE49-F238E27FC236}">
                <a16:creationId xmlns:a16="http://schemas.microsoft.com/office/drawing/2014/main" id="{8D1C1936-DA02-37D2-6AA0-149330EE0F3B}"/>
              </a:ext>
            </a:extLst>
          </p:cNvPr>
          <p:cNvPicPr>
            <a:picLocks noChangeAspect="1"/>
          </p:cNvPicPr>
          <p:nvPr/>
        </p:nvPicPr>
        <p:blipFill>
          <a:blip r:embed="rId5"/>
          <a:stretch>
            <a:fillRect/>
          </a:stretch>
        </p:blipFill>
        <p:spPr>
          <a:xfrm>
            <a:off x="552293" y="3512101"/>
            <a:ext cx="4873017" cy="1078389"/>
          </a:xfrm>
          <a:prstGeom prst="rect">
            <a:avLst/>
          </a:prstGeom>
        </p:spPr>
      </p:pic>
      <p:sp>
        <p:nvSpPr>
          <p:cNvPr id="15" name="TextBox 14">
            <a:extLst>
              <a:ext uri="{FF2B5EF4-FFF2-40B4-BE49-F238E27FC236}">
                <a16:creationId xmlns:a16="http://schemas.microsoft.com/office/drawing/2014/main" id="{B5A9FE87-4581-448B-D7F1-70DC66988A14}"/>
              </a:ext>
            </a:extLst>
          </p:cNvPr>
          <p:cNvSpPr txBox="1"/>
          <p:nvPr/>
        </p:nvSpPr>
        <p:spPr>
          <a:xfrm>
            <a:off x="7186298" y="1780656"/>
            <a:ext cx="3185487" cy="400110"/>
          </a:xfrm>
          <a:prstGeom prst="rect">
            <a:avLst/>
          </a:prstGeom>
          <a:noFill/>
        </p:spPr>
        <p:txBody>
          <a:bodyPr wrap="none" rtlCol="0">
            <a:spAutoFit/>
          </a:bodyPr>
          <a:lstStyle/>
          <a:p>
            <a:r>
              <a:rPr lang="en-US" sz="2000" i="1" dirty="0"/>
              <a:t>Maximum Neuron Activation</a:t>
            </a:r>
          </a:p>
        </p:txBody>
      </p:sp>
      <p:sp>
        <p:nvSpPr>
          <p:cNvPr id="18" name="TextBox 17">
            <a:extLst>
              <a:ext uri="{FF2B5EF4-FFF2-40B4-BE49-F238E27FC236}">
                <a16:creationId xmlns:a16="http://schemas.microsoft.com/office/drawing/2014/main" id="{375AED56-C193-1B61-11D1-28AD2693A87E}"/>
              </a:ext>
            </a:extLst>
          </p:cNvPr>
          <p:cNvSpPr txBox="1"/>
          <p:nvPr/>
        </p:nvSpPr>
        <p:spPr>
          <a:xfrm>
            <a:off x="1567771" y="1780656"/>
            <a:ext cx="2842060" cy="400110"/>
          </a:xfrm>
          <a:prstGeom prst="rect">
            <a:avLst/>
          </a:prstGeom>
          <a:noFill/>
        </p:spPr>
        <p:txBody>
          <a:bodyPr wrap="none" rtlCol="0">
            <a:spAutoFit/>
          </a:bodyPr>
          <a:lstStyle/>
          <a:p>
            <a:r>
              <a:rPr lang="en-US" sz="2000" i="1" dirty="0"/>
              <a:t>Learned Image Templates</a:t>
            </a:r>
          </a:p>
        </p:txBody>
      </p:sp>
    </p:spTree>
    <p:extLst>
      <p:ext uri="{BB962C8B-B14F-4D97-AF65-F5344CB8AC3E}">
        <p14:creationId xmlns:p14="http://schemas.microsoft.com/office/powerpoint/2010/main" val="83205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F5BF-EE80-EBC8-46DD-ABE562F4CD55}"/>
              </a:ext>
            </a:extLst>
          </p:cNvPr>
          <p:cNvSpPr>
            <a:spLocks noGrp="1"/>
          </p:cNvSpPr>
          <p:nvPr>
            <p:ph type="title"/>
          </p:nvPr>
        </p:nvSpPr>
        <p:spPr/>
        <p:txBody>
          <a:bodyPr/>
          <a:lstStyle/>
          <a:p>
            <a:r>
              <a:rPr lang="en-US" b="1" dirty="0"/>
              <a:t>The Prototype View Cont.</a:t>
            </a:r>
            <a:endParaRPr lang="en-US" dirty="0"/>
          </a:p>
        </p:txBody>
      </p:sp>
      <p:sp>
        <p:nvSpPr>
          <p:cNvPr id="3" name="Content Placeholder 2">
            <a:extLst>
              <a:ext uri="{FF2B5EF4-FFF2-40B4-BE49-F238E27FC236}">
                <a16:creationId xmlns:a16="http://schemas.microsoft.com/office/drawing/2014/main" id="{66D47CAE-0C24-A887-8F0F-4D00BB51D0E2}"/>
              </a:ext>
            </a:extLst>
          </p:cNvPr>
          <p:cNvSpPr>
            <a:spLocks noGrp="1"/>
          </p:cNvSpPr>
          <p:nvPr>
            <p:ph idx="1"/>
          </p:nvPr>
        </p:nvSpPr>
        <p:spPr>
          <a:xfrm>
            <a:off x="838200" y="1690688"/>
            <a:ext cx="10515600" cy="4351338"/>
          </a:xfrm>
        </p:spPr>
        <p:txBody>
          <a:bodyPr>
            <a:noAutofit/>
          </a:bodyPr>
          <a:lstStyle/>
          <a:p>
            <a:r>
              <a:rPr lang="en-US" dirty="0"/>
              <a:t>The </a:t>
            </a:r>
            <a:r>
              <a:rPr lang="en-US" altLang="zh-CN" sz="2800" i="1" dirty="0"/>
              <a:t>best example </a:t>
            </a:r>
            <a:r>
              <a:rPr lang="en-US" altLang="zh-CN" sz="2800" dirty="0"/>
              <a:t>approach is often regarded as </a:t>
            </a:r>
            <a:r>
              <a:rPr lang="en-US" altLang="zh-CN" sz="2800" b="1" dirty="0"/>
              <a:t>flawed</a:t>
            </a:r>
            <a:r>
              <a:rPr lang="en-US" altLang="zh-CN" sz="2800" dirty="0"/>
              <a:t>.</a:t>
            </a:r>
          </a:p>
          <a:p>
            <a:pPr lvl="1"/>
            <a:r>
              <a:rPr lang="en-US" dirty="0"/>
              <a:t>No ideal example can encompass all the variabilities of a category.</a:t>
            </a:r>
          </a:p>
          <a:p>
            <a:pPr lvl="1"/>
            <a:r>
              <a:rPr lang="en-US" dirty="0"/>
              <a:t>Shares the same </a:t>
            </a:r>
            <a:r>
              <a:rPr lang="en-US" b="1" dirty="0"/>
              <a:t>pitfalls</a:t>
            </a:r>
            <a:r>
              <a:rPr lang="en-US" dirty="0"/>
              <a:t> as the </a:t>
            </a:r>
            <a:r>
              <a:rPr lang="en-US" i="1" dirty="0"/>
              <a:t>classical view</a:t>
            </a:r>
            <a:r>
              <a:rPr lang="en-US" dirty="0"/>
              <a:t>.</a:t>
            </a:r>
          </a:p>
          <a:p>
            <a:pPr lvl="1"/>
            <a:endParaRPr lang="en-US" dirty="0"/>
          </a:p>
          <a:p>
            <a:r>
              <a:rPr lang="en-US" altLang="zh-CN" sz="2800" i="1" dirty="0"/>
              <a:t>Summar</a:t>
            </a:r>
            <a:r>
              <a:rPr lang="en-US" altLang="zh-CN" i="1" dirty="0"/>
              <a:t>y representation</a:t>
            </a:r>
            <a:endParaRPr lang="en-US" dirty="0"/>
          </a:p>
          <a:p>
            <a:pPr lvl="1"/>
            <a:r>
              <a:rPr lang="en-US" altLang="zh-CN" sz="2800" b="1" i="1" dirty="0"/>
              <a:t>Family-resemblance view </a:t>
            </a:r>
            <a:r>
              <a:rPr lang="en-US" altLang="zh-CN" sz="2800" i="1" dirty="0"/>
              <a:t>(Rosch &amp; </a:t>
            </a:r>
            <a:r>
              <a:rPr lang="en-US" altLang="zh-CN" sz="2800" i="1" dirty="0" err="1"/>
              <a:t>Mervis</a:t>
            </a:r>
            <a:r>
              <a:rPr lang="en-US" altLang="zh-CN" sz="2800" i="1" dirty="0"/>
              <a:t>)</a:t>
            </a:r>
            <a:r>
              <a:rPr lang="en-US" altLang="zh-CN" sz="2800" dirty="0"/>
              <a:t>: features that are usually found in the category members are of different importance in representation.</a:t>
            </a:r>
          </a:p>
          <a:p>
            <a:pPr marL="457200" lvl="1" indent="0">
              <a:buNone/>
            </a:pPr>
            <a:r>
              <a:rPr lang="en-US" altLang="zh-CN" sz="2800" dirty="0"/>
              <a:t>	</a:t>
            </a:r>
            <a:r>
              <a:rPr lang="en-US" altLang="zh-CN" sz="2800" i="1" dirty="0"/>
              <a:t>(A weapon may or may not be made of metal. But the feature of 	a weapon “doing harm” is highly weighted.)</a:t>
            </a:r>
            <a:endParaRPr lang="en-US" altLang="zh-CN" sz="2800" dirty="0"/>
          </a:p>
        </p:txBody>
      </p:sp>
    </p:spTree>
    <p:extLst>
      <p:ext uri="{BB962C8B-B14F-4D97-AF65-F5344CB8AC3E}">
        <p14:creationId xmlns:p14="http://schemas.microsoft.com/office/powerpoint/2010/main" val="2750712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F5BF-EE80-EBC8-46DD-ABE562F4CD55}"/>
              </a:ext>
            </a:extLst>
          </p:cNvPr>
          <p:cNvSpPr>
            <a:spLocks noGrp="1"/>
          </p:cNvSpPr>
          <p:nvPr>
            <p:ph type="title"/>
          </p:nvPr>
        </p:nvSpPr>
        <p:spPr/>
        <p:txBody>
          <a:bodyPr/>
          <a:lstStyle/>
          <a:p>
            <a:r>
              <a:rPr lang="en-US" b="1" dirty="0"/>
              <a:t>The Prototype View Cont.</a:t>
            </a:r>
            <a:endParaRPr lang="en-US" dirty="0"/>
          </a:p>
        </p:txBody>
      </p:sp>
      <p:sp>
        <p:nvSpPr>
          <p:cNvPr id="3" name="Content Placeholder 2">
            <a:extLst>
              <a:ext uri="{FF2B5EF4-FFF2-40B4-BE49-F238E27FC236}">
                <a16:creationId xmlns:a16="http://schemas.microsoft.com/office/drawing/2014/main" id="{66D47CAE-0C24-A887-8F0F-4D00BB51D0E2}"/>
              </a:ext>
            </a:extLst>
          </p:cNvPr>
          <p:cNvSpPr>
            <a:spLocks noGrp="1"/>
          </p:cNvSpPr>
          <p:nvPr>
            <p:ph idx="1"/>
          </p:nvPr>
        </p:nvSpPr>
        <p:spPr>
          <a:xfrm>
            <a:off x="838200" y="1690688"/>
            <a:ext cx="10515600" cy="4351338"/>
          </a:xfrm>
        </p:spPr>
        <p:txBody>
          <a:bodyPr>
            <a:noAutofit/>
          </a:bodyPr>
          <a:lstStyle/>
          <a:p>
            <a:r>
              <a:rPr lang="en-US" altLang="zh-CN" sz="2800" b="1" i="1" dirty="0"/>
              <a:t>Family-resemblance view</a:t>
            </a:r>
            <a:endParaRPr lang="en-US" b="1" dirty="0"/>
          </a:p>
          <a:p>
            <a:pPr lvl="1"/>
            <a:r>
              <a:rPr lang="en-US" altLang="zh-CN" sz="2800" dirty="0"/>
              <a:t>It is difficult to deal with continuous dimensions that do not have set feature values.</a:t>
            </a:r>
          </a:p>
          <a:p>
            <a:pPr marL="457200" lvl="1" indent="0">
              <a:buNone/>
            </a:pPr>
            <a:r>
              <a:rPr lang="en-US" altLang="zh-CN" sz="2800" i="1" dirty="0"/>
              <a:t>   (How to define the lethality of a weapon?)</a:t>
            </a:r>
            <a:endParaRPr lang="en-US" altLang="zh-CN" sz="2800" dirty="0"/>
          </a:p>
          <a:p>
            <a:pPr lvl="1"/>
            <a:r>
              <a:rPr lang="en-US" altLang="zh-CN" sz="2800" b="1" i="1" dirty="0"/>
              <a:t>Categorize new items </a:t>
            </a:r>
            <a:r>
              <a:rPr lang="en-US" altLang="zh-CN" sz="2800" i="1" dirty="0"/>
              <a:t>(Smith &amp; </a:t>
            </a:r>
            <a:r>
              <a:rPr lang="en-US" altLang="zh-CN" sz="2800" i="1" dirty="0" err="1"/>
              <a:t>Osherson</a:t>
            </a:r>
            <a:r>
              <a:rPr lang="en-US" altLang="zh-CN" sz="2800" i="1" dirty="0"/>
              <a:t>):</a:t>
            </a:r>
          </a:p>
          <a:p>
            <a:pPr lvl="2"/>
            <a:r>
              <a:rPr lang="en-US" altLang="zh-CN" sz="2800" dirty="0"/>
              <a:t>Calculates the similarity of the item to the feature list. A common feature is assigned high “scores,” where a dissimilar or missing feature is assigned low “scores.”</a:t>
            </a:r>
          </a:p>
          <a:p>
            <a:pPr lvl="2"/>
            <a:r>
              <a:rPr lang="en-US" altLang="zh-CN" sz="2800" dirty="0"/>
              <a:t>A </a:t>
            </a:r>
            <a:r>
              <a:rPr lang="en-US" altLang="zh-CN" sz="2800" i="1" dirty="0"/>
              <a:t>categorization criterion </a:t>
            </a:r>
            <a:r>
              <a:rPr lang="en-US" altLang="zh-CN" sz="2800" dirty="0"/>
              <a:t>classifies new items into categories based on some critical values threshold.</a:t>
            </a:r>
          </a:p>
        </p:txBody>
      </p:sp>
    </p:spTree>
    <p:extLst>
      <p:ext uri="{BB962C8B-B14F-4D97-AF65-F5344CB8AC3E}">
        <p14:creationId xmlns:p14="http://schemas.microsoft.com/office/powerpoint/2010/main" val="3065218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F5BF-EE80-EBC8-46DD-ABE562F4CD55}"/>
              </a:ext>
            </a:extLst>
          </p:cNvPr>
          <p:cNvSpPr>
            <a:spLocks noGrp="1"/>
          </p:cNvSpPr>
          <p:nvPr>
            <p:ph type="title"/>
          </p:nvPr>
        </p:nvSpPr>
        <p:spPr/>
        <p:txBody>
          <a:bodyPr/>
          <a:lstStyle/>
          <a:p>
            <a:r>
              <a:rPr lang="en-US" b="1" dirty="0"/>
              <a:t>The Prototype View Cont.</a:t>
            </a:r>
            <a:endParaRPr lang="en-US" dirty="0"/>
          </a:p>
        </p:txBody>
      </p:sp>
      <p:sp>
        <p:nvSpPr>
          <p:cNvPr id="3" name="Content Placeholder 2">
            <a:extLst>
              <a:ext uri="{FF2B5EF4-FFF2-40B4-BE49-F238E27FC236}">
                <a16:creationId xmlns:a16="http://schemas.microsoft.com/office/drawing/2014/main" id="{66D47CAE-0C24-A887-8F0F-4D00BB51D0E2}"/>
              </a:ext>
            </a:extLst>
          </p:cNvPr>
          <p:cNvSpPr>
            <a:spLocks noGrp="1"/>
          </p:cNvSpPr>
          <p:nvPr>
            <p:ph idx="1"/>
          </p:nvPr>
        </p:nvSpPr>
        <p:spPr>
          <a:xfrm>
            <a:off x="838200" y="1690688"/>
            <a:ext cx="10515600" cy="4351338"/>
          </a:xfrm>
        </p:spPr>
        <p:txBody>
          <a:bodyPr>
            <a:noAutofit/>
          </a:bodyPr>
          <a:lstStyle/>
          <a:p>
            <a:r>
              <a:rPr lang="en-US" altLang="zh-CN" sz="2800" b="1" i="1" dirty="0"/>
              <a:t>Feature combinations </a:t>
            </a:r>
            <a:r>
              <a:rPr lang="en-US" altLang="zh-CN" sz="2800" i="1" dirty="0"/>
              <a:t>(Rosch &amp; </a:t>
            </a:r>
            <a:r>
              <a:rPr lang="en-US" altLang="zh-CN" sz="2800" i="1" dirty="0" err="1"/>
              <a:t>Mervios</a:t>
            </a:r>
            <a:r>
              <a:rPr lang="en-US" altLang="zh-CN" sz="2800" i="1" dirty="0"/>
              <a:t>, Smith &amp; </a:t>
            </a:r>
            <a:r>
              <a:rPr lang="en-US" altLang="zh-CN" sz="2800" i="1" dirty="0" err="1"/>
              <a:t>Medin</a:t>
            </a:r>
            <a:r>
              <a:rPr lang="en-US" altLang="zh-CN" sz="2800" i="1" dirty="0"/>
              <a:t>, Hampton)</a:t>
            </a:r>
            <a:endParaRPr lang="en-US" dirty="0"/>
          </a:p>
          <a:p>
            <a:pPr lvl="1"/>
            <a:r>
              <a:rPr lang="en-US" altLang="zh-CN" sz="2800" dirty="0"/>
              <a:t>Keeps track of how often features occurred in category members.</a:t>
            </a:r>
          </a:p>
        </p:txBody>
      </p:sp>
      <p:pic>
        <p:nvPicPr>
          <p:cNvPr id="5" name="Picture 4">
            <a:extLst>
              <a:ext uri="{FF2B5EF4-FFF2-40B4-BE49-F238E27FC236}">
                <a16:creationId xmlns:a16="http://schemas.microsoft.com/office/drawing/2014/main" id="{ACB1DE58-F0B1-A293-BE12-A41D40D9CB57}"/>
              </a:ext>
            </a:extLst>
          </p:cNvPr>
          <p:cNvPicPr>
            <a:picLocks noChangeAspect="1"/>
          </p:cNvPicPr>
          <p:nvPr/>
        </p:nvPicPr>
        <p:blipFill>
          <a:blip r:embed="rId3"/>
          <a:stretch>
            <a:fillRect/>
          </a:stretch>
        </p:blipFill>
        <p:spPr>
          <a:xfrm>
            <a:off x="1124527" y="2599235"/>
            <a:ext cx="7845799" cy="4025887"/>
          </a:xfrm>
          <a:prstGeom prst="rect">
            <a:avLst/>
          </a:prstGeom>
        </p:spPr>
      </p:pic>
      <p:sp>
        <p:nvSpPr>
          <p:cNvPr id="6" name="TextBox 5">
            <a:extLst>
              <a:ext uri="{FF2B5EF4-FFF2-40B4-BE49-F238E27FC236}">
                <a16:creationId xmlns:a16="http://schemas.microsoft.com/office/drawing/2014/main" id="{5064CA70-C5C2-DA7F-7321-3C8781C93C32}"/>
              </a:ext>
            </a:extLst>
          </p:cNvPr>
          <p:cNvSpPr txBox="1"/>
          <p:nvPr/>
        </p:nvSpPr>
        <p:spPr>
          <a:xfrm>
            <a:off x="8364827" y="4117613"/>
            <a:ext cx="3748783" cy="2308324"/>
          </a:xfrm>
          <a:prstGeom prst="rect">
            <a:avLst/>
          </a:prstGeom>
          <a:noFill/>
        </p:spPr>
        <p:txBody>
          <a:bodyPr wrap="none" rtlCol="0">
            <a:spAutoFit/>
          </a:bodyPr>
          <a:lstStyle/>
          <a:p>
            <a:r>
              <a:rPr lang="en-US" dirty="0"/>
              <a:t>A polar bear would have the </a:t>
            </a:r>
          </a:p>
          <a:p>
            <a:r>
              <a:rPr lang="en-US" dirty="0"/>
              <a:t>combinatorial features of “</a:t>
            </a:r>
            <a:r>
              <a:rPr lang="en-US" b="1" dirty="0"/>
              <a:t>has</a:t>
            </a:r>
          </a:p>
          <a:p>
            <a:r>
              <a:rPr lang="en-US" b="1" dirty="0"/>
              <a:t>claws</a:t>
            </a:r>
            <a:r>
              <a:rPr lang="en-US" dirty="0"/>
              <a:t>,” “</a:t>
            </a:r>
            <a:r>
              <a:rPr lang="en-US" b="1" dirty="0"/>
              <a:t>has fur</a:t>
            </a:r>
            <a:r>
              <a:rPr lang="en-US" dirty="0"/>
              <a:t>,” “</a:t>
            </a:r>
            <a:r>
              <a:rPr lang="en-US" b="1" dirty="0"/>
              <a:t>white</a:t>
            </a:r>
            <a:r>
              <a:rPr lang="en-US" dirty="0"/>
              <a:t>,” </a:t>
            </a:r>
          </a:p>
          <a:p>
            <a:r>
              <a:rPr lang="en-US" dirty="0"/>
              <a:t>“</a:t>
            </a:r>
            <a:r>
              <a:rPr lang="en-US" b="1" dirty="0"/>
              <a:t>claws and fur</a:t>
            </a:r>
            <a:r>
              <a:rPr lang="en-US" dirty="0"/>
              <a:t>,” “</a:t>
            </a:r>
            <a:r>
              <a:rPr lang="en-US" b="1" dirty="0"/>
              <a:t>claws and white</a:t>
            </a:r>
            <a:r>
              <a:rPr lang="en-US" dirty="0"/>
              <a:t>,” </a:t>
            </a:r>
          </a:p>
          <a:p>
            <a:r>
              <a:rPr lang="en-US" dirty="0"/>
              <a:t>“</a:t>
            </a:r>
            <a:r>
              <a:rPr lang="en-US" b="1" dirty="0"/>
              <a:t>fur and white</a:t>
            </a:r>
            <a:r>
              <a:rPr lang="en-US" dirty="0"/>
              <a:t>,”</a:t>
            </a:r>
            <a:r>
              <a:rPr lang="zh-CN" altLang="en-US" dirty="0"/>
              <a:t> </a:t>
            </a:r>
            <a:r>
              <a:rPr lang="en-US" dirty="0"/>
              <a:t>“</a:t>
            </a:r>
            <a:r>
              <a:rPr lang="en-US" b="1" dirty="0"/>
              <a:t>claws and fur and</a:t>
            </a:r>
          </a:p>
          <a:p>
            <a:r>
              <a:rPr lang="en-US" b="1" dirty="0"/>
              <a:t>white</a:t>
            </a:r>
            <a:r>
              <a:rPr lang="en-US" dirty="0"/>
              <a:t>.”  </a:t>
            </a:r>
            <a:r>
              <a:rPr lang="en-US" i="1" dirty="0"/>
              <a:t>The combinatorial complexity</a:t>
            </a:r>
          </a:p>
          <a:p>
            <a:r>
              <a:rPr lang="en-US" i="1" dirty="0"/>
              <a:t>scales </a:t>
            </a:r>
            <a:r>
              <a:rPr lang="en-US" i="1" dirty="0" err="1"/>
              <a:t>polynomially</a:t>
            </a:r>
            <a:r>
              <a:rPr lang="en-US" i="1" dirty="0"/>
              <a:t> – combinatorial</a:t>
            </a:r>
          </a:p>
          <a:p>
            <a:r>
              <a:rPr lang="en-US" i="1" dirty="0"/>
              <a:t>explosion.</a:t>
            </a:r>
          </a:p>
        </p:txBody>
      </p:sp>
    </p:spTree>
    <p:extLst>
      <p:ext uri="{BB962C8B-B14F-4D97-AF65-F5344CB8AC3E}">
        <p14:creationId xmlns:p14="http://schemas.microsoft.com/office/powerpoint/2010/main" val="166642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F5BF-EE80-EBC8-46DD-ABE562F4CD55}"/>
              </a:ext>
            </a:extLst>
          </p:cNvPr>
          <p:cNvSpPr>
            <a:spLocks noGrp="1"/>
          </p:cNvSpPr>
          <p:nvPr>
            <p:ph type="title"/>
          </p:nvPr>
        </p:nvSpPr>
        <p:spPr/>
        <p:txBody>
          <a:bodyPr/>
          <a:lstStyle/>
          <a:p>
            <a:r>
              <a:rPr lang="en-US" b="1" dirty="0"/>
              <a:t>The Prototype View Cont.</a:t>
            </a:r>
            <a:endParaRPr lang="en-US" dirty="0"/>
          </a:p>
        </p:txBody>
      </p:sp>
      <p:sp>
        <p:nvSpPr>
          <p:cNvPr id="3" name="Content Placeholder 2">
            <a:extLst>
              <a:ext uri="{FF2B5EF4-FFF2-40B4-BE49-F238E27FC236}">
                <a16:creationId xmlns:a16="http://schemas.microsoft.com/office/drawing/2014/main" id="{66D47CAE-0C24-A887-8F0F-4D00BB51D0E2}"/>
              </a:ext>
            </a:extLst>
          </p:cNvPr>
          <p:cNvSpPr>
            <a:spLocks noGrp="1"/>
          </p:cNvSpPr>
          <p:nvPr>
            <p:ph idx="1"/>
          </p:nvPr>
        </p:nvSpPr>
        <p:spPr>
          <a:xfrm>
            <a:off x="838200" y="1690688"/>
            <a:ext cx="10515600" cy="4351338"/>
          </a:xfrm>
        </p:spPr>
        <p:txBody>
          <a:bodyPr>
            <a:noAutofit/>
          </a:bodyPr>
          <a:lstStyle/>
          <a:p>
            <a:r>
              <a:rPr lang="en-US" altLang="zh-CN" sz="2800" b="1" i="1" dirty="0"/>
              <a:t>Schemata </a:t>
            </a:r>
            <a:r>
              <a:rPr lang="en-US" altLang="zh-CN" sz="2800" i="1" dirty="0"/>
              <a:t>(Cohen &amp; Murphy, Smith &amp; </a:t>
            </a:r>
            <a:r>
              <a:rPr lang="en-US" altLang="zh-CN" sz="2800" i="1" dirty="0" err="1"/>
              <a:t>Osherson</a:t>
            </a:r>
            <a:r>
              <a:rPr lang="en-US" altLang="zh-CN" sz="2800" i="1" dirty="0"/>
              <a:t>)</a:t>
            </a:r>
            <a:endParaRPr lang="en-US" dirty="0"/>
          </a:p>
          <a:p>
            <a:pPr lvl="1"/>
            <a:r>
              <a:rPr lang="en-US" altLang="zh-CN" sz="2800" dirty="0"/>
              <a:t>Unstructured feature list does not represent relations between features.</a:t>
            </a:r>
          </a:p>
          <a:p>
            <a:pPr lvl="1"/>
            <a:r>
              <a:rPr lang="en-US" altLang="zh-CN" sz="2800" dirty="0"/>
              <a:t>A </a:t>
            </a:r>
            <a:r>
              <a:rPr lang="en-US" altLang="zh-CN" sz="2800" i="1" dirty="0"/>
              <a:t>schemata</a:t>
            </a:r>
            <a:r>
              <a:rPr lang="en-US" altLang="zh-CN" sz="2800" dirty="0"/>
              <a:t> is a structured representation that divides up the features and their associated weights.</a:t>
            </a:r>
          </a:p>
        </p:txBody>
      </p:sp>
      <p:pic>
        <p:nvPicPr>
          <p:cNvPr id="7" name="Picture 6">
            <a:extLst>
              <a:ext uri="{FF2B5EF4-FFF2-40B4-BE49-F238E27FC236}">
                <a16:creationId xmlns:a16="http://schemas.microsoft.com/office/drawing/2014/main" id="{1BB7F3DB-3674-D63D-35FA-276589509281}"/>
              </a:ext>
            </a:extLst>
          </p:cNvPr>
          <p:cNvPicPr>
            <a:picLocks noChangeAspect="1"/>
          </p:cNvPicPr>
          <p:nvPr/>
        </p:nvPicPr>
        <p:blipFill>
          <a:blip r:embed="rId3"/>
          <a:stretch>
            <a:fillRect/>
          </a:stretch>
        </p:blipFill>
        <p:spPr>
          <a:xfrm>
            <a:off x="1290204" y="3784312"/>
            <a:ext cx="6182014" cy="2985332"/>
          </a:xfrm>
          <a:prstGeom prst="rect">
            <a:avLst/>
          </a:prstGeom>
        </p:spPr>
      </p:pic>
      <p:sp>
        <p:nvSpPr>
          <p:cNvPr id="8" name="TextBox 7">
            <a:extLst>
              <a:ext uri="{FF2B5EF4-FFF2-40B4-BE49-F238E27FC236}">
                <a16:creationId xmlns:a16="http://schemas.microsoft.com/office/drawing/2014/main" id="{EB6408C8-9BBE-5406-7F3B-7E42475F4BD2}"/>
              </a:ext>
            </a:extLst>
          </p:cNvPr>
          <p:cNvSpPr txBox="1"/>
          <p:nvPr/>
        </p:nvSpPr>
        <p:spPr>
          <a:xfrm>
            <a:off x="7800247" y="4605342"/>
            <a:ext cx="3937168" cy="1200329"/>
          </a:xfrm>
          <a:prstGeom prst="rect">
            <a:avLst/>
          </a:prstGeom>
          <a:noFill/>
        </p:spPr>
        <p:txBody>
          <a:bodyPr wrap="none" rtlCol="0">
            <a:spAutoFit/>
          </a:bodyPr>
          <a:lstStyle/>
          <a:p>
            <a:r>
              <a:rPr lang="en-US" dirty="0"/>
              <a:t>A hierarchical structure of features puts</a:t>
            </a:r>
          </a:p>
          <a:p>
            <a:r>
              <a:rPr lang="en-US" dirty="0"/>
              <a:t>constraints on entries (head colors field </a:t>
            </a:r>
          </a:p>
          <a:p>
            <a:r>
              <a:rPr lang="en-US" dirty="0"/>
              <a:t>cannot include sizes) and on relations (a</a:t>
            </a:r>
          </a:p>
          <a:p>
            <a:r>
              <a:rPr lang="en-US" dirty="0"/>
              <a:t>bird that does not fly cannot migrate).</a:t>
            </a:r>
          </a:p>
        </p:txBody>
      </p:sp>
    </p:spTree>
    <p:extLst>
      <p:ext uri="{BB962C8B-B14F-4D97-AF65-F5344CB8AC3E}">
        <p14:creationId xmlns:p14="http://schemas.microsoft.com/office/powerpoint/2010/main" val="1520881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F5BF-EE80-EBC8-46DD-ABE562F4CD55}"/>
              </a:ext>
            </a:extLst>
          </p:cNvPr>
          <p:cNvSpPr>
            <a:spLocks noGrp="1"/>
          </p:cNvSpPr>
          <p:nvPr>
            <p:ph type="title"/>
          </p:nvPr>
        </p:nvSpPr>
        <p:spPr/>
        <p:txBody>
          <a:bodyPr/>
          <a:lstStyle/>
          <a:p>
            <a:r>
              <a:rPr lang="en-US" b="1" dirty="0"/>
              <a:t>The Exemplar View</a:t>
            </a:r>
            <a:endParaRPr lang="en-US" dirty="0"/>
          </a:p>
        </p:txBody>
      </p:sp>
      <p:sp>
        <p:nvSpPr>
          <p:cNvPr id="3" name="Content Placeholder 2">
            <a:extLst>
              <a:ext uri="{FF2B5EF4-FFF2-40B4-BE49-F238E27FC236}">
                <a16:creationId xmlns:a16="http://schemas.microsoft.com/office/drawing/2014/main" id="{66D47CAE-0C24-A887-8F0F-4D00BB51D0E2}"/>
              </a:ext>
            </a:extLst>
          </p:cNvPr>
          <p:cNvSpPr>
            <a:spLocks noGrp="1"/>
          </p:cNvSpPr>
          <p:nvPr>
            <p:ph idx="1"/>
          </p:nvPr>
        </p:nvSpPr>
        <p:spPr>
          <a:xfrm>
            <a:off x="838200" y="1690688"/>
            <a:ext cx="10515600" cy="4351338"/>
          </a:xfrm>
        </p:spPr>
        <p:txBody>
          <a:bodyPr>
            <a:noAutofit/>
          </a:bodyPr>
          <a:lstStyle/>
          <a:p>
            <a:r>
              <a:rPr lang="en-US" b="1" dirty="0"/>
              <a:t>The Exemplar View</a:t>
            </a:r>
            <a:r>
              <a:rPr lang="en-US" altLang="zh-CN" sz="2800" b="1" i="1" dirty="0"/>
              <a:t> </a:t>
            </a:r>
            <a:r>
              <a:rPr lang="en-US" altLang="zh-CN" sz="2800" i="1" dirty="0"/>
              <a:t>(</a:t>
            </a:r>
            <a:r>
              <a:rPr lang="en-US" altLang="zh-CN" sz="2800" i="1" dirty="0" err="1"/>
              <a:t>Medin</a:t>
            </a:r>
            <a:r>
              <a:rPr lang="en-US" altLang="zh-CN" sz="2800" i="1" dirty="0"/>
              <a:t> &amp; Schaffer)</a:t>
            </a:r>
            <a:endParaRPr lang="en-US" dirty="0"/>
          </a:p>
          <a:p>
            <a:pPr lvl="1"/>
            <a:r>
              <a:rPr lang="en-US" altLang="zh-CN" sz="2800" dirty="0"/>
              <a:t>People </a:t>
            </a:r>
            <a:r>
              <a:rPr lang="en-US" altLang="zh-CN" sz="2800" b="1" dirty="0"/>
              <a:t>do not</a:t>
            </a:r>
            <a:r>
              <a:rPr lang="en-US" altLang="zh-CN" sz="2800" dirty="0"/>
              <a:t> have a representation that somehow encompasses an entire concept; instead, a person’s concept is the </a:t>
            </a:r>
            <a:r>
              <a:rPr lang="en-US" altLang="zh-CN" sz="2800" b="1" dirty="0"/>
              <a:t>specific set</a:t>
            </a:r>
            <a:r>
              <a:rPr lang="en-US" altLang="zh-CN" sz="2800" dirty="0"/>
              <a:t> that the person remembers.</a:t>
            </a:r>
          </a:p>
          <a:p>
            <a:pPr lvl="1"/>
            <a:r>
              <a:rPr lang="en-US" altLang="zh-CN" sz="2800" dirty="0"/>
              <a:t>The most typical items are the ones that are highly similar to many category members.</a:t>
            </a:r>
          </a:p>
          <a:p>
            <a:pPr marL="457200" lvl="1" indent="0">
              <a:buNone/>
            </a:pPr>
            <a:r>
              <a:rPr lang="en-US" altLang="zh-CN" sz="2800" dirty="0"/>
              <a:t>   </a:t>
            </a:r>
            <a:r>
              <a:rPr lang="en-US" altLang="zh-CN" sz="2800" i="1" dirty="0"/>
              <a:t>(A German shepherd is extremely similar to dogs and is not similar    </a:t>
            </a:r>
          </a:p>
          <a:p>
            <a:pPr marL="457200" lvl="1" indent="0">
              <a:buNone/>
            </a:pPr>
            <a:r>
              <a:rPr lang="en-US" altLang="zh-CN" sz="2800" i="1" dirty="0"/>
              <a:t>    to other animals. But a chihuahua is less typical because it is more </a:t>
            </a:r>
          </a:p>
          <a:p>
            <a:pPr marL="457200" lvl="1" indent="0">
              <a:buNone/>
            </a:pPr>
            <a:r>
              <a:rPr lang="en-US" altLang="zh-CN" sz="2800" i="1" dirty="0"/>
              <a:t>    similar to maybe guinea pig.)</a:t>
            </a:r>
          </a:p>
          <a:p>
            <a:pPr lvl="1"/>
            <a:r>
              <a:rPr lang="en-US" altLang="zh-CN" sz="2800" dirty="0"/>
              <a:t>A </a:t>
            </a:r>
            <a:r>
              <a:rPr lang="en-US" altLang="zh-CN" sz="2800" i="1" dirty="0"/>
              <a:t>contrastive model</a:t>
            </a:r>
            <a:r>
              <a:rPr lang="en-US" altLang="zh-CN" sz="2800" dirty="0"/>
              <a:t> that learns representation from similarities to previously learned category.</a:t>
            </a:r>
          </a:p>
        </p:txBody>
      </p:sp>
    </p:spTree>
    <p:extLst>
      <p:ext uri="{BB962C8B-B14F-4D97-AF65-F5344CB8AC3E}">
        <p14:creationId xmlns:p14="http://schemas.microsoft.com/office/powerpoint/2010/main" val="2252578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2298</TotalTime>
  <Words>1450</Words>
  <Application>Microsoft Office PowerPoint</Application>
  <PresentationFormat>Widescreen</PresentationFormat>
  <Paragraphs>126</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Big Book of Concepts (Chapter 3) Gregory L. Murphy </vt:lpstr>
      <vt:lpstr>The Prototype View vs. The Classical View</vt:lpstr>
      <vt:lpstr>The Prototype View vs. The Classical View</vt:lpstr>
      <vt:lpstr>The Prototype View</vt:lpstr>
      <vt:lpstr>The Prototype View Cont.</vt:lpstr>
      <vt:lpstr>The Prototype View Cont.</vt:lpstr>
      <vt:lpstr>The Prototype View Cont.</vt:lpstr>
      <vt:lpstr>The Prototype View Cont.</vt:lpstr>
      <vt:lpstr>The Exemplar View</vt:lpstr>
      <vt:lpstr>The Exemplar View</vt:lpstr>
      <vt:lpstr>The Exemplar View</vt:lpstr>
      <vt:lpstr>The Exemplar View</vt:lpstr>
      <vt:lpstr>The Knowledge Approach</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Shao</dc:creator>
  <cp:lastModifiedBy>Ken Shao</cp:lastModifiedBy>
  <cp:revision>17</cp:revision>
  <dcterms:created xsi:type="dcterms:W3CDTF">2022-11-18T08:06:02Z</dcterms:created>
  <dcterms:modified xsi:type="dcterms:W3CDTF">2023-01-27T07:17:09Z</dcterms:modified>
</cp:coreProperties>
</file>