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embeddedFontLst>
    <p:embeddedFont>
      <p:font typeface="Raleway"/>
      <p:regular r:id="rId47"/>
      <p:bold r:id="rId48"/>
      <p:italic r:id="rId49"/>
      <p:boldItalic r:id="rId50"/>
    </p:embeddedFont>
    <p:embeddedFont>
      <p:font typeface="Lato"/>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D6CE734-7C62-4E2A-B0BF-52C1EF89C131}">
  <a:tblStyle styleId="{7D6CE734-7C62-4E2A-B0BF-52C1EF89C13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aleway-bold.fntdata"/><Relationship Id="rId47" Type="http://schemas.openxmlformats.org/officeDocument/2006/relationships/font" Target="fonts/Raleway-regular.fntdata"/><Relationship Id="rId49" Type="http://schemas.openxmlformats.org/officeDocument/2006/relationships/font" Target="fonts/Raleway-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regular.fntdata"/><Relationship Id="rId50" Type="http://schemas.openxmlformats.org/officeDocument/2006/relationships/font" Target="fonts/Raleway-boldItalic.fntdata"/><Relationship Id="rId53" Type="http://schemas.openxmlformats.org/officeDocument/2006/relationships/font" Target="fonts/Lato-italic.fntdata"/><Relationship Id="rId52" Type="http://schemas.openxmlformats.org/officeDocument/2006/relationships/font" Target="fonts/Lato-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Lato-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B9EXJhzM2bPKVOgSwb02GVuT8gP7gdTVqbBk_XKfE9Y/ed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k_fTkwuhBr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View original slides at </a:t>
            </a:r>
            <a:r>
              <a:rPr lang="en" u="sng">
                <a:solidFill>
                  <a:schemeClr val="hlink"/>
                </a:solidFill>
                <a:hlinkClick r:id="rId2"/>
              </a:rPr>
              <a:t>https://docs.google.com/presentation/d/1B9EXJhzM2bPKVOgSwb02GVuT8gP7gdTVqbBk_XKfE9Y/edit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0f6595be75_106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0f6595be75_106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0f6595be75_106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0f6595be75_106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0f6595be75_106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0f6595be75_106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authors were not the first to explore haptics with abstract descriptions like these either. However, these “</a:t>
            </a:r>
            <a:r>
              <a:rPr lang="en"/>
              <a:t>elementary movements” were intended to be somewhat broad and capture the hand movement specifically during object recognition and understanding. While the authors could have added more procedures, they chose to exclude object-specific movements like pencil sharpening and focus on more generally observable movements. This way, it could remain relatively unambiguous and easy to identify, with functionally similar movements being grouped together.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0fd3990bd7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0fd3990bd7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0fd3990bd7_3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0fd3990bd7_3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goal of experiment 1 was to see if there were consistent elementary motions like these exploratory procedures that could be identified in an object exploration or recognition task.</a:t>
            </a:r>
            <a:endParaRPr/>
          </a:p>
          <a:p>
            <a:pPr indent="0" lvl="0" marL="0" rtl="0" algn="l">
              <a:spcBef>
                <a:spcPts val="0"/>
              </a:spcBef>
              <a:spcAft>
                <a:spcPts val="0"/>
              </a:spcAft>
              <a:buNone/>
            </a:pPr>
            <a:r>
              <a:rPr lang="en"/>
              <a:t>18 volunteers with 36 sets of objects</a:t>
            </a:r>
            <a:endParaRPr/>
          </a:p>
          <a:p>
            <a:pPr indent="0" lvl="0" marL="0" rtl="0" algn="l">
              <a:spcBef>
                <a:spcPts val="0"/>
              </a:spcBef>
              <a:spcAft>
                <a:spcPts val="0"/>
              </a:spcAft>
              <a:buNone/>
            </a:pPr>
            <a:r>
              <a:rPr lang="en"/>
              <a:t>Each set composed of 1 standard object and 3 comparison objects, one of which is a best match across one of the 9 knowledge properties previously mentioned.</a:t>
            </a:r>
            <a:endParaRPr/>
          </a:p>
          <a:p>
            <a:pPr indent="0" lvl="0" marL="0" rtl="0" algn="l">
              <a:spcBef>
                <a:spcPts val="0"/>
              </a:spcBef>
              <a:spcAft>
                <a:spcPts val="0"/>
              </a:spcAft>
              <a:buNone/>
            </a:pPr>
            <a:r>
              <a:rPr lang="en"/>
              <a:t>Texture, Hardness, Temperature, Weight, Volume, Global Shape, Exact Shape, Part Motion, and Function.</a:t>
            </a:r>
            <a:endParaRPr/>
          </a:p>
          <a:p>
            <a:pPr indent="0" lvl="0" marL="0" rtl="0" algn="l">
              <a:spcBef>
                <a:spcPts val="0"/>
              </a:spcBef>
              <a:spcAft>
                <a:spcPts val="0"/>
              </a:spcAft>
              <a:buNone/>
            </a:pPr>
            <a:r>
              <a:rPr lang="en"/>
              <a:t>Subjects blindfolded and given a dimension to explore along with a time limit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blindfolded subjects matched objects on an instructed dimension and their hand movements were classified into exploratory procedures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Subjects blindfolded and given a dimension to explore along with a time limit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blindfolded subjects matched objects on an instructed dimension and their hand movements were classified into exploratory procedures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0f6595be75_106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0f6595be75_106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volunteer was brought on to measure the duration of exploratory procedures during the matching task</a:t>
            </a:r>
            <a:endParaRPr/>
          </a:p>
          <a:p>
            <a:pPr indent="0" lvl="0" marL="0" rtl="0" algn="l">
              <a:spcBef>
                <a:spcPts val="0"/>
              </a:spcBef>
              <a:spcAft>
                <a:spcPts val="0"/>
              </a:spcAft>
              <a:buNone/>
            </a:pPr>
            <a:r>
              <a:rPr lang="en"/>
              <a:t>The resulting average duration for each procedure for a given instructed dimension are thus tabulated.</a:t>
            </a:r>
            <a:endParaRPr/>
          </a:p>
          <a:p>
            <a:pPr indent="0" lvl="0" marL="0" rtl="0" algn="l">
              <a:spcBef>
                <a:spcPts val="0"/>
              </a:spcBef>
              <a:spcAft>
                <a:spcPts val="0"/>
              </a:spcAft>
              <a:buNone/>
            </a:pPr>
            <a:r>
              <a:rPr lang="en"/>
              <a:t>In purple we see the </a:t>
            </a:r>
            <a:endParaRPr/>
          </a:p>
          <a:p>
            <a:pPr indent="0" lvl="0" marL="0" rtl="0" algn="l">
              <a:spcBef>
                <a:spcPts val="0"/>
              </a:spcBef>
              <a:spcAft>
                <a:spcPts val="0"/>
              </a:spcAft>
              <a:buNone/>
            </a:pPr>
            <a:r>
              <a:rPr lang="en"/>
              <a:t>“this latter departure from predictions points out a problem with the raw duration analysis; it does not take into account the fact that different EPs inherently take different times to execute. Accordingly, Table 4b presents the duration data in the form of z scores computed over columns, which adjust for this difference.”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0fd3990bd7_3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0fd3990bd7_3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volunteer was brought on to measure the duration of exploratory procedures during the matching task</a:t>
            </a:r>
            <a:endParaRPr/>
          </a:p>
          <a:p>
            <a:pPr indent="0" lvl="0" marL="0" rtl="0" algn="l">
              <a:spcBef>
                <a:spcPts val="0"/>
              </a:spcBef>
              <a:spcAft>
                <a:spcPts val="0"/>
              </a:spcAft>
              <a:buNone/>
            </a:pPr>
            <a:r>
              <a:rPr lang="en"/>
              <a:t>The resulting average duration for each procedure for a given instructed dimension are thus tabulated.</a:t>
            </a:r>
            <a:endParaRPr/>
          </a:p>
          <a:p>
            <a:pPr indent="0" lvl="0" marL="0" rtl="0" algn="l">
              <a:spcBef>
                <a:spcPts val="0"/>
              </a:spcBef>
              <a:spcAft>
                <a:spcPts val="0"/>
              </a:spcAft>
              <a:buNone/>
            </a:pPr>
            <a:r>
              <a:rPr lang="en"/>
              <a:t>In purple we see the relative time per column. This can then be compared to the expected optimal knowledge gain EP’s, except for one problem.</a:t>
            </a:r>
            <a:endParaRPr/>
          </a:p>
          <a:p>
            <a:pPr indent="0" lvl="0" marL="0" rtl="0" algn="l">
              <a:spcBef>
                <a:spcPts val="0"/>
              </a:spcBef>
              <a:spcAft>
                <a:spcPts val="0"/>
              </a:spcAft>
              <a:buNone/>
            </a:pPr>
            <a:r>
              <a:rPr lang="en"/>
              <a:t>This does not take into account the fact that different EPs inherently take different times to execute, and so can’t be compared row-wise.</a:t>
            </a:r>
            <a:endParaRPr/>
          </a:p>
          <a:p>
            <a:pPr indent="0" lvl="0" marL="0" rtl="0" algn="l">
              <a:spcBef>
                <a:spcPts val="0"/>
              </a:spcBef>
              <a:spcAft>
                <a:spcPts val="0"/>
              </a:spcAft>
              <a:buNone/>
            </a:pPr>
            <a:r>
              <a:rPr lang="en"/>
              <a:t>So the authors thus calculated z scores over the columns and perform the comparison. Accordingly, Table 4b presents the duration data in the form of z scores computed over columns, which adjust for this difference.”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0fd3990bd7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0fd3990bd7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 the authors thus calculated z scores over the columns, which I used to obtain this following color coding, and perform the comparison. </a:t>
            </a:r>
            <a:endParaRPr/>
          </a:p>
          <a:p>
            <a:pPr indent="0" lvl="0" marL="0" rtl="0" algn="l">
              <a:spcBef>
                <a:spcPts val="0"/>
              </a:spcBef>
              <a:spcAft>
                <a:spcPts val="0"/>
              </a:spcAft>
              <a:buNone/>
            </a:pPr>
            <a:r>
              <a:rPr lang="en"/>
              <a:t>If we highlight the highest z-score color per row, we then also obtain the best performing EP for each task according to experiment 1.</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Note, only 11 observers used to get final data, after verifying consistency with a split reliability test. This was done because of the time it took to analyze the data.</a:t>
            </a:r>
            <a:endParaRPr/>
          </a:p>
          <a:p>
            <a:pPr indent="0" lvl="0" marL="0" rtl="0" algn="l">
              <a:spcBef>
                <a:spcPts val="0"/>
              </a:spcBef>
              <a:spcAft>
                <a:spcPts val="0"/>
              </a:spcAft>
              <a:buClr>
                <a:schemeClr val="dk1"/>
              </a:buClr>
              <a:buSzPts val="1100"/>
              <a:buFont typeface="Arial"/>
              <a:buNone/>
            </a:pPr>
            <a:r>
              <a:rPr lang="en"/>
              <a:t>Also concern with reliability check of the first scorers results with second scorer as one of the experimenters is a concern. Specifically, how this second scorer changed some of the scoring guidelines after the fact (making it moving goalposts). Regardless, there was high agreement between the two.</a:t>
            </a:r>
            <a:endParaRPr/>
          </a:p>
          <a:p>
            <a:pPr indent="0" lvl="0" marL="0" rtl="0" algn="l">
              <a:spcBef>
                <a:spcPts val="0"/>
              </a:spcBef>
              <a:spcAft>
                <a:spcPts val="0"/>
              </a:spcAft>
              <a:buNone/>
            </a:pPr>
            <a:r>
              <a:rPr lang="en"/>
              <a:t>Despite flaws, clearly demonstrates links for further exploration and thus exp 2</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0fd3990bd7_3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0fd3990bd7_3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0fd3990bd7_3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0fd3990bd7_3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 was </a:t>
            </a:r>
            <a:r>
              <a:rPr lang="en">
                <a:solidFill>
                  <a:schemeClr val="dk1"/>
                </a:solidFill>
              </a:rPr>
              <a:t>to identify the links between exploratory procedures and knowledge goals, so added constraints to experiment 1</a:t>
            </a:r>
            <a:endParaRPr/>
          </a:p>
          <a:p>
            <a:pPr indent="0" lvl="0" marL="0" rtl="0" algn="l">
              <a:spcBef>
                <a:spcPts val="0"/>
              </a:spcBef>
              <a:spcAft>
                <a:spcPts val="0"/>
              </a:spcAft>
              <a:buClr>
                <a:schemeClr val="dk1"/>
              </a:buClr>
              <a:buSzPts val="1100"/>
              <a:buFont typeface="Arial"/>
              <a:buNone/>
            </a:pPr>
            <a:r>
              <a:rPr lang="en"/>
              <a:t>48 volunteers with same 36 sets of objects.</a:t>
            </a:r>
            <a:endParaRPr/>
          </a:p>
          <a:p>
            <a:pPr indent="0" lvl="0" marL="0" rtl="0" algn="l">
              <a:spcBef>
                <a:spcPts val="0"/>
              </a:spcBef>
              <a:spcAft>
                <a:spcPts val="0"/>
              </a:spcAft>
              <a:buClr>
                <a:schemeClr val="dk1"/>
              </a:buClr>
              <a:buSzPts val="1100"/>
              <a:buFont typeface="Arial"/>
              <a:buNone/>
            </a:pPr>
            <a:r>
              <a:rPr lang="en"/>
              <a:t>Subjects blindfolded and instructed to match, except they were limited ways to move their hands</a:t>
            </a:r>
            <a:endParaRPr/>
          </a:p>
          <a:p>
            <a:pPr indent="0" lvl="0" marL="0" rtl="0" algn="l">
              <a:spcBef>
                <a:spcPts val="0"/>
              </a:spcBef>
              <a:spcAft>
                <a:spcPts val="0"/>
              </a:spcAft>
              <a:buClr>
                <a:schemeClr val="dk1"/>
              </a:buClr>
              <a:buSzPts val="1100"/>
              <a:buFont typeface="Arial"/>
              <a:buNone/>
            </a:pPr>
            <a:r>
              <a:rPr lang="en"/>
              <a:t>Only 6 EP’s and 7 dimensions used as the part movement and function were hard to differentiate and explain without revealing information. Total of 42 trials</a:t>
            </a:r>
            <a:endParaRPr/>
          </a:p>
          <a:p>
            <a:pPr indent="0" lvl="0" marL="0" rtl="0" algn="l">
              <a:spcBef>
                <a:spcPts val="0"/>
              </a:spcBef>
              <a:spcAft>
                <a:spcPts val="0"/>
              </a:spcAft>
              <a:buClr>
                <a:schemeClr val="dk1"/>
              </a:buClr>
              <a:buSzPts val="1100"/>
              <a:buFont typeface="Arial"/>
              <a:buNone/>
            </a:pPr>
            <a:r>
              <a:rPr lang="en"/>
              <a:t>Time limits based on the times found in Experiment 1</a:t>
            </a:r>
            <a:endParaRPr/>
          </a:p>
          <a:p>
            <a:pPr indent="0" lvl="0" marL="0" rtl="0" algn="l">
              <a:spcBef>
                <a:spcPts val="0"/>
              </a:spcBef>
              <a:spcAft>
                <a:spcPts val="0"/>
              </a:spcAft>
              <a:buNone/>
            </a:pPr>
            <a:r>
              <a:rPr lang="en"/>
              <a:t>blindfolded subjects were asked to perform a specific constrained exploratory procedure and performance on specific matching tasks was assessed to identify the links between exploratory procedures and knowledge goals.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0fd3990bd7_3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0fd3990bd7_3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0fd3990bd7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0fd3990bd7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Effect of EP duration - variable and thus no further analysis</a:t>
            </a:r>
            <a:endParaRPr/>
          </a:p>
          <a:p>
            <a:pPr indent="0" lvl="0" marL="0" rtl="0" algn="l">
              <a:spcBef>
                <a:spcPts val="0"/>
              </a:spcBef>
              <a:spcAft>
                <a:spcPts val="0"/>
              </a:spcAft>
              <a:buClr>
                <a:schemeClr val="dk1"/>
              </a:buClr>
              <a:buSzPts val="1100"/>
              <a:buFont typeface="Arial"/>
              <a:buNone/>
            </a:pPr>
            <a:r>
              <a:rPr lang="en"/>
              <a:t>Accuracy - see following graphs</a:t>
            </a:r>
            <a:endParaRPr/>
          </a:p>
          <a:p>
            <a:pPr indent="0" lvl="0" marL="0" rtl="0" algn="l">
              <a:spcBef>
                <a:spcPts val="0"/>
              </a:spcBef>
              <a:spcAft>
                <a:spcPts val="0"/>
              </a:spcAft>
              <a:buClr>
                <a:schemeClr val="dk1"/>
              </a:buClr>
              <a:buSzPts val="1100"/>
              <a:buFont typeface="Arial"/>
              <a:buNone/>
            </a:pPr>
            <a:r>
              <a:rPr lang="en"/>
              <a:t>Necessary EP’s - contour following, necessary to exact shape</a:t>
            </a:r>
            <a:endParaRPr/>
          </a:p>
          <a:p>
            <a:pPr indent="0" lvl="0" marL="0" rtl="0" algn="l">
              <a:spcBef>
                <a:spcPts val="0"/>
              </a:spcBef>
              <a:spcAft>
                <a:spcPts val="0"/>
              </a:spcAft>
              <a:buClr>
                <a:schemeClr val="dk1"/>
              </a:buClr>
              <a:buSzPts val="1100"/>
              <a:buFont typeface="Arial"/>
              <a:buNone/>
            </a:pPr>
            <a:r>
              <a:rPr lang="en"/>
              <a:t>Sufficient EP’s - 1-6 for each instruction, refer to graph</a:t>
            </a:r>
            <a:endParaRPr/>
          </a:p>
          <a:p>
            <a:pPr indent="0" lvl="0" marL="0" rtl="0" algn="l">
              <a:spcBef>
                <a:spcPts val="0"/>
              </a:spcBef>
              <a:spcAft>
                <a:spcPts val="0"/>
              </a:spcAft>
              <a:buClr>
                <a:schemeClr val="dk1"/>
              </a:buClr>
              <a:buSzPts val="1100"/>
              <a:buFont typeface="Arial"/>
              <a:buNone/>
            </a:pPr>
            <a:r>
              <a:rPr lang="en"/>
              <a:t>Optimal EP’s - For all except global shape, the expected from exp 1 was the optimal one</a:t>
            </a:r>
            <a:endParaRPr/>
          </a:p>
          <a:p>
            <a:pPr indent="0" lvl="0" marL="0" rtl="0" algn="l">
              <a:spcBef>
                <a:spcPts val="0"/>
              </a:spcBef>
              <a:spcAft>
                <a:spcPts val="0"/>
              </a:spcAft>
              <a:buNone/>
            </a:pPr>
            <a:r>
              <a:rPr lang="en"/>
              <a:t>EP specialization - a measure of how good one ep is in its specific condition over all others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0fd3990bd7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0fd3990bd7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Effect of EP duration - variable and thus no further analysis</a:t>
            </a:r>
            <a:endParaRPr/>
          </a:p>
          <a:p>
            <a:pPr indent="0" lvl="0" marL="0" rtl="0" algn="l">
              <a:spcBef>
                <a:spcPts val="0"/>
              </a:spcBef>
              <a:spcAft>
                <a:spcPts val="0"/>
              </a:spcAft>
              <a:buClr>
                <a:schemeClr val="dk1"/>
              </a:buClr>
              <a:buSzPts val="1100"/>
              <a:buFont typeface="Arial"/>
              <a:buNone/>
            </a:pPr>
            <a:r>
              <a:rPr lang="en"/>
              <a:t>Accuracy - see following graphs</a:t>
            </a:r>
            <a:endParaRPr/>
          </a:p>
          <a:p>
            <a:pPr indent="0" lvl="0" marL="0" rtl="0" algn="l">
              <a:spcBef>
                <a:spcPts val="0"/>
              </a:spcBef>
              <a:spcAft>
                <a:spcPts val="0"/>
              </a:spcAft>
              <a:buClr>
                <a:schemeClr val="dk1"/>
              </a:buClr>
              <a:buSzPts val="1100"/>
              <a:buFont typeface="Arial"/>
              <a:buNone/>
            </a:pPr>
            <a:r>
              <a:rPr lang="en"/>
              <a:t>Necessary EP’s - contour following, necessary to exact shape</a:t>
            </a:r>
            <a:endParaRPr/>
          </a:p>
          <a:p>
            <a:pPr indent="0" lvl="0" marL="0" rtl="0" algn="l">
              <a:spcBef>
                <a:spcPts val="0"/>
              </a:spcBef>
              <a:spcAft>
                <a:spcPts val="0"/>
              </a:spcAft>
              <a:buNone/>
            </a:pPr>
            <a:r>
              <a:rPr lang="en"/>
              <a:t>Sufficient EP’s - 1-6 for each instruction, refer to graph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Optimal EP’s - For all except global shape, the expected from exp 1 was the optimal one for exp2</a:t>
            </a:r>
            <a:endParaRPr/>
          </a:p>
          <a:p>
            <a:pPr indent="0" lvl="0" marL="0" rtl="0" algn="l">
              <a:spcBef>
                <a:spcPts val="0"/>
              </a:spcBef>
              <a:spcAft>
                <a:spcPts val="0"/>
              </a:spcAft>
              <a:buNone/>
            </a:pPr>
            <a:r>
              <a:rPr lang="en"/>
              <a:t>EP specialization - a measure of how good one ep is in its specific condition over all others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0fd3990bd7_3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0fd3990bd7_3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also combine the results of the two experiments to create a combined metric of EP optimality, shown above.</a:t>
            </a:r>
            <a:endParaRPr/>
          </a:p>
          <a:p>
            <a:pPr indent="0" lvl="0" marL="0" rtl="0" algn="l">
              <a:spcBef>
                <a:spcPts val="0"/>
              </a:spcBef>
              <a:spcAft>
                <a:spcPts val="0"/>
              </a:spcAft>
              <a:buNone/>
            </a:pPr>
            <a:r>
              <a:rPr lang="en"/>
              <a:t>Indices of optimality here should be taken as indicating a lower bound, and hence why an exploratory </a:t>
            </a:r>
            <a:r>
              <a:rPr lang="en"/>
              <a:t>procedure like static contact is considered better over enclosure for the volume dimension.</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0fd3990bd7_3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0fd3990bd7_3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0fd3990bd7_3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0fd3990bd7_3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paper, the authors </a:t>
            </a:r>
            <a:r>
              <a:rPr lang="en"/>
              <a:t>sought</a:t>
            </a:r>
            <a:r>
              <a:rPr lang="en"/>
              <a:t> to answer the question of haptic object recognition.</a:t>
            </a:r>
            <a:endParaRPr/>
          </a:p>
          <a:p>
            <a:pPr indent="0" lvl="0" marL="0" rtl="0" algn="l">
              <a:spcBef>
                <a:spcPts val="0"/>
              </a:spcBef>
              <a:spcAft>
                <a:spcPts val="0"/>
              </a:spcAft>
              <a:buNone/>
            </a:pPr>
            <a:r>
              <a:rPr lang="en"/>
              <a:t>Since a haptic glance is usually confined to a single object and usually not completely accessible to the haptic sensory system, motion is required to learn about the complete object.</a:t>
            </a:r>
            <a:endParaRPr/>
          </a:p>
          <a:p>
            <a:pPr indent="0" lvl="0" marL="0" rtl="0" algn="l">
              <a:spcBef>
                <a:spcPts val="0"/>
              </a:spcBef>
              <a:spcAft>
                <a:spcPts val="0"/>
              </a:spcAft>
              <a:buNone/>
            </a:pPr>
            <a:r>
              <a:rPr lang="en"/>
              <a:t>The authors defined these 8 exploratory procedures to identify the connection between hand motions and desired knowledge gain of the task.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0fd3990bd7_3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0fd3990bd7_3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then create two experiments and combine the results of them to create this metric of EP optimality, shown above.</a:t>
            </a:r>
            <a:endParaRPr/>
          </a:p>
          <a:p>
            <a:pPr indent="0" lvl="0" marL="0" rtl="0" algn="l">
              <a:spcBef>
                <a:spcPts val="0"/>
              </a:spcBef>
              <a:spcAft>
                <a:spcPts val="0"/>
              </a:spcAft>
              <a:buNone/>
            </a:pPr>
            <a:r>
              <a:rPr lang="en"/>
              <a:t>And given the above table of necessary, sufficient, and optimal exploratory procedures, they also demonstrate that not just any movement suffices for a given dimension either.</a:t>
            </a:r>
            <a:endParaRPr/>
          </a:p>
          <a:p>
            <a:pPr indent="0" lvl="0" marL="0" rtl="0" algn="l">
              <a:spcBef>
                <a:spcPts val="0"/>
              </a:spcBef>
              <a:spcAft>
                <a:spcPts val="0"/>
              </a:spcAft>
              <a:buNone/>
            </a:pPr>
            <a:r>
              <a:rPr lang="en"/>
              <a:t>They additionally offered the taxonomy of exploratory procedures for </a:t>
            </a:r>
            <a:r>
              <a:rPr lang="en"/>
              <a:t>purposeful</a:t>
            </a:r>
            <a:r>
              <a:rPr lang="en"/>
              <a:t> hand movements and demonstrate it’s linkage with specific knowledge dimensions of objects.</a:t>
            </a:r>
            <a:endParaRPr/>
          </a:p>
          <a:p>
            <a:pPr indent="0" lvl="0" marL="0" rtl="0" algn="l">
              <a:spcBef>
                <a:spcPts val="0"/>
              </a:spcBef>
              <a:spcAft>
                <a:spcPts val="0"/>
              </a:spcAft>
              <a:buNone/>
            </a:pPr>
            <a:r>
              <a:rPr lang="en"/>
              <a:t>That linkage also provides a hierarchical approach to obtaining data, one where for some completely unfamiliar object, a general EP like enclosure may first be performed to help dictate what EP may follow.</a:t>
            </a:r>
            <a:endParaRPr>
              <a:solidFill>
                <a:schemeClr val="dk1"/>
              </a:solidFill>
            </a:endParaRPr>
          </a:p>
          <a:p>
            <a:pPr indent="0" lvl="0" marL="0" rtl="0" algn="l">
              <a:spcBef>
                <a:spcPts val="0"/>
              </a:spcBef>
              <a:spcAft>
                <a:spcPts val="0"/>
              </a:spcAft>
              <a:buNone/>
            </a:pPr>
            <a:r>
              <a:rPr lang="en">
                <a:solidFill>
                  <a:schemeClr val="dk1"/>
                </a:solidFill>
              </a:rPr>
              <a:t>With these experiments, they successfully demonstrate that the hand is an intelligent device which uses motor capabilities to greatly extend its sensory function.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0fd3990bd7_3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0fd3990bd7_3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0f36378127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0f3637812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discussion I saw there were some interesting posts regarding the multi modal aspects of integrating hand </a:t>
            </a:r>
            <a:r>
              <a:rPr lang="en"/>
              <a:t>movements</a:t>
            </a:r>
            <a:r>
              <a:rPr lang="en"/>
              <a:t> as a way to enrich data for deep learning models. Having haptic representations could allow for richer data which could lead the way to better results for conventional deep learning.</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679527b920479aaa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679527b920479aaa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authors separated vision and haptic feedback as two completely </a:t>
            </a:r>
            <a:r>
              <a:rPr lang="en"/>
              <a:t>separate</a:t>
            </a:r>
            <a:r>
              <a:rPr lang="en"/>
              <a:t> systems. Some of the papers that we have gone through more recently would suggest that perception takes into account many systems at the same time. Would vision effect the exploratory procedures that the authors went through?</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0fd3990bd7_3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0fd3990bd7_3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0fcf2cb09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0fcf2cb09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0f6595be75_106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0f6595be75_106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0f6595be75_106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0f6595be75_106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0f6595be75_106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0f6595be75_106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0fd3990bd7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0fd3990bd7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0fd3990bd7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0fd3990bd7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0fd3990bd7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0fd3990bd7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0fd3990bd7_3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0fd3990bd7_3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0f6595be75_106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0f6595be75_106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0f6595be7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0f6595be7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0f6595be75_10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0f6595be75_10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https://www.youtube.com/watch?v=k_fTkwuhBrM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0f6595be75_106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0f6595be75_106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Haptics is the study of touch and perception through such physical feeling</a:t>
            </a:r>
            <a:endParaRPr/>
          </a:p>
          <a:p>
            <a:pPr indent="0" lvl="0" marL="0" rtl="0" algn="l">
              <a:spcBef>
                <a:spcPts val="0"/>
              </a:spcBef>
              <a:spcAft>
                <a:spcPts val="0"/>
              </a:spcAft>
              <a:buNone/>
            </a:pPr>
            <a:r>
              <a:rPr lang="en"/>
              <a:t>Prior research had repeatedly shown the haptic system to be poor at perceiving spatial layout and structure</a:t>
            </a:r>
            <a:endParaRPr/>
          </a:p>
          <a:p>
            <a:pPr indent="0" lvl="0" marL="0" rtl="0" algn="l">
              <a:spcBef>
                <a:spcPts val="0"/>
              </a:spcBef>
              <a:spcAft>
                <a:spcPts val="0"/>
              </a:spcAft>
              <a:buNone/>
            </a:pPr>
            <a:r>
              <a:rPr lang="en"/>
              <a:t>However, this was specifically with 2-dimensional raised displays and 3d nonsense shapes</a:t>
            </a:r>
            <a:endParaRPr/>
          </a:p>
          <a:p>
            <a:pPr indent="0" lvl="0" marL="0" rtl="0" algn="l">
              <a:spcBef>
                <a:spcPts val="0"/>
              </a:spcBef>
              <a:spcAft>
                <a:spcPts val="0"/>
              </a:spcAft>
              <a:buNone/>
            </a:pPr>
            <a:r>
              <a:rPr lang="en"/>
              <a:t>In contrast, the authors previously demonstrate that real and common 3-d object could be recognized quickly and efficiently through haptic exploration</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0f6595be75_22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0f6595be75_2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0fd3990bd7_3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0fd3990bd7_3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we instead view the hand as a composition of two subsystems, the sensory subsystem and the motor subsystem, this </a:t>
            </a:r>
            <a:r>
              <a:rPr lang="en"/>
              <a:t>discrepancy</a:t>
            </a:r>
            <a:r>
              <a:rPr lang="en"/>
              <a:t> starts to make sense</a:t>
            </a:r>
            <a:endParaRPr/>
          </a:p>
          <a:p>
            <a:pPr indent="0" lvl="0" marL="0" rtl="0" algn="l">
              <a:spcBef>
                <a:spcPts val="0"/>
              </a:spcBef>
              <a:spcAft>
                <a:spcPts val="0"/>
              </a:spcAft>
              <a:buNone/>
            </a:pPr>
            <a:r>
              <a:rPr lang="en"/>
              <a:t>Sensory composed of cutaneous, thermal, and kinesthetic sensors</a:t>
            </a:r>
            <a:endParaRPr/>
          </a:p>
          <a:p>
            <a:pPr indent="0" lvl="0" marL="0" rtl="0" algn="l">
              <a:spcBef>
                <a:spcPts val="0"/>
              </a:spcBef>
              <a:spcAft>
                <a:spcPts val="0"/>
              </a:spcAft>
              <a:buNone/>
            </a:pPr>
            <a:r>
              <a:rPr lang="en"/>
              <a:t>Motor composed of actively grasp and manipulate objects.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Empirical</a:t>
            </a:r>
            <a:r>
              <a:rPr lang="en"/>
              <a:t> evidence and observations seems to support the idea that the hand “piggybacks” off of the motor subsystem</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0f6595be75_106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0f6595be75_106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the authors considered manipulation, and with the </a:t>
            </a:r>
            <a:r>
              <a:rPr lang="en"/>
              <a:t>empirical</a:t>
            </a:r>
            <a:r>
              <a:rPr lang="en"/>
              <a:t> evidence that the addition of this manipulation system serves to enhance the sensory system, they come to the following empirical hypothesis.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the hand…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0fd3990bd7_3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0fd3990bd7_3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0f6595be75_106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0f6595be75_106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authors </a:t>
            </a:r>
            <a:r>
              <a:rPr lang="en"/>
              <a:t>aim to show that in combination with the motor subsystem which provides manipulation, the hand can improve its perceptual and cognitive functions to gather more information.</a:t>
            </a:r>
            <a:endParaRPr/>
          </a:p>
          <a:p>
            <a:pPr indent="0" lvl="0" marL="0" rtl="0" algn="l">
              <a:spcBef>
                <a:spcPts val="0"/>
              </a:spcBef>
              <a:spcAft>
                <a:spcPts val="0"/>
              </a:spcAft>
              <a:buClr>
                <a:schemeClr val="dk1"/>
              </a:buClr>
              <a:buSzPts val="1100"/>
              <a:buFont typeface="Arial"/>
              <a:buNone/>
            </a:pPr>
            <a:r>
              <a:rPr lang="en"/>
              <a:t>They attempt to describe what can be observed during haptic “apprehension,” by which they mean the task of assessing and understanding object properties and how they combine.</a:t>
            </a:r>
            <a:endParaRPr/>
          </a:p>
          <a:p>
            <a:pPr indent="0" lvl="0" marL="0" rtl="0" algn="l">
              <a:spcBef>
                <a:spcPts val="0"/>
              </a:spcBef>
              <a:spcAft>
                <a:spcPts val="0"/>
              </a:spcAft>
              <a:buClr>
                <a:schemeClr val="dk1"/>
              </a:buClr>
              <a:buSzPts val="1100"/>
              <a:buFont typeface="Arial"/>
              <a:buNone/>
            </a:pPr>
            <a:r>
              <a:rPr lang="en"/>
              <a:t>For a basic unit of haptic observation, the authors define “Exploratory Procedures,” which are stereotyped movement patterns executed independently of the effector or hand configuration, but containing some invariant property.</a:t>
            </a:r>
            <a:endParaRPr/>
          </a:p>
          <a:p>
            <a:pPr indent="0" lvl="0" marL="0" rtl="0" algn="l">
              <a:spcBef>
                <a:spcPts val="0"/>
              </a:spcBef>
              <a:spcAft>
                <a:spcPts val="0"/>
              </a:spcAft>
              <a:buNone/>
            </a:pPr>
            <a:r>
              <a:rPr lang="en"/>
              <a:t>They postulated eight types of these movement patterns, and link them a variety of object-based knowledge parameters - Substance-related parameters, structure-related </a:t>
            </a:r>
            <a:r>
              <a:rPr lang="en"/>
              <a:t>parameters</a:t>
            </a:r>
            <a:r>
              <a:rPr lang="en"/>
              <a:t>, and function-related parameters.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0f6595be75_106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0f6595be75_106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464820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7340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865250"/>
            <a:ext cx="7688100" cy="1985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072455"/>
            <a:ext cx="7688100" cy="645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2023/02/22</a:t>
            </a:r>
            <a:endParaRPr sz="1000">
              <a:solidFill>
                <a:schemeClr val="accent1"/>
              </a:solidFill>
              <a:latin typeface="Lato"/>
              <a:ea typeface="Lato"/>
              <a:cs typeface="Lato"/>
              <a:sym typeface="La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83" name="Shape 83"/>
        <p:cNvGrpSpPr/>
        <p:nvPr/>
      </p:nvGrpSpPr>
      <p:grpSpPr>
        <a:xfrm>
          <a:off x="0" y="0"/>
          <a:ext cx="0" cy="0"/>
          <a:chOff x="0" y="0"/>
          <a:chExt cx="0" cy="0"/>
        </a:xfrm>
      </p:grpSpPr>
      <p:grpSp>
        <p:nvGrpSpPr>
          <p:cNvPr id="84" name="Google Shape;84;p11"/>
          <p:cNvGrpSpPr/>
          <p:nvPr/>
        </p:nvGrpSpPr>
        <p:grpSpPr>
          <a:xfrm>
            <a:off x="830392" y="4169130"/>
            <a:ext cx="745763" cy="45826"/>
            <a:chOff x="4580561" y="2589004"/>
            <a:chExt cx="1064464" cy="25200"/>
          </a:xfrm>
        </p:grpSpPr>
        <p:sp>
          <p:nvSpPr>
            <p:cNvPr id="85" name="Google Shape;8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11"/>
          <p:cNvSpPr txBox="1"/>
          <p:nvPr>
            <p:ph hasCustomPrompt="1" type="title"/>
          </p:nvPr>
        </p:nvSpPr>
        <p:spPr>
          <a:xfrm>
            <a:off x="729450" y="505350"/>
            <a:ext cx="7688400" cy="1374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8" name="Google Shape;88;p11"/>
          <p:cNvSpPr txBox="1"/>
          <p:nvPr>
            <p:ph idx="1" type="body"/>
          </p:nvPr>
        </p:nvSpPr>
        <p:spPr>
          <a:xfrm>
            <a:off x="729450" y="2205288"/>
            <a:ext cx="7688400" cy="17457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chemeClr val="lt1"/>
              </a:buClr>
              <a:buSzPts val="16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89" name="Google Shape;8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8" name="Shape 18"/>
        <p:cNvGrpSpPr/>
        <p:nvPr/>
      </p:nvGrpSpPr>
      <p:grpSpPr>
        <a:xfrm>
          <a:off x="0" y="0"/>
          <a:ext cx="0" cy="0"/>
          <a:chOff x="0" y="0"/>
          <a:chExt cx="0" cy="0"/>
        </a:xfrm>
      </p:grpSpPr>
      <p:grpSp>
        <p:nvGrpSpPr>
          <p:cNvPr id="19" name="Google Shape;19;p3"/>
          <p:cNvGrpSpPr/>
          <p:nvPr/>
        </p:nvGrpSpPr>
        <p:grpSpPr>
          <a:xfrm>
            <a:off x="830392" y="734056"/>
            <a:ext cx="745763" cy="45826"/>
            <a:chOff x="4580561" y="2589004"/>
            <a:chExt cx="1064464" cy="25200"/>
          </a:xfrm>
        </p:grpSpPr>
        <p:sp>
          <p:nvSpPr>
            <p:cNvPr id="20" name="Google Shape;20;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 name="Google Shape;22;p3"/>
          <p:cNvSpPr txBox="1"/>
          <p:nvPr>
            <p:ph type="title"/>
          </p:nvPr>
        </p:nvSpPr>
        <p:spPr>
          <a:xfrm>
            <a:off x="729450" y="8652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3" name="Google Shape;23;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p:nvPr/>
        </p:nvSpPr>
        <p:spPr>
          <a:xfrm>
            <a:off x="0" y="464820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 name="Google Shape;26;p4"/>
          <p:cNvGrpSpPr/>
          <p:nvPr/>
        </p:nvGrpSpPr>
        <p:grpSpPr>
          <a:xfrm>
            <a:off x="830392" y="734056"/>
            <a:ext cx="745763" cy="45826"/>
            <a:chOff x="4580561" y="2589004"/>
            <a:chExt cx="1064464" cy="25200"/>
          </a:xfrm>
        </p:grpSpPr>
        <p:sp>
          <p:nvSpPr>
            <p:cNvPr id="27" name="Google Shape;27;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 name="Google Shape;29;p4"/>
          <p:cNvSpPr txBox="1"/>
          <p:nvPr>
            <p:ph type="title"/>
          </p:nvPr>
        </p:nvSpPr>
        <p:spPr>
          <a:xfrm>
            <a:off x="729450" y="138262"/>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0" name="Google Shape;30;p4"/>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 name="Google Shape;31;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4"/>
          <p:cNvSpPr txBox="1"/>
          <p:nvPr/>
        </p:nvSpPr>
        <p:spPr>
          <a:xfrm>
            <a:off x="2336400" y="4645525"/>
            <a:ext cx="44712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2"/>
                </a:solidFill>
                <a:latin typeface="Raleway"/>
                <a:ea typeface="Raleway"/>
                <a:cs typeface="Raleway"/>
                <a:sym typeface="Raleway"/>
              </a:rPr>
              <a:t>Hand Movements: A Window into Haptic Object Recognition</a:t>
            </a:r>
            <a:br>
              <a:rPr b="1" lang="en" sz="1100">
                <a:solidFill>
                  <a:schemeClr val="dk2"/>
                </a:solidFill>
                <a:latin typeface="Raleway"/>
                <a:ea typeface="Raleway"/>
                <a:cs typeface="Raleway"/>
                <a:sym typeface="Raleway"/>
              </a:rPr>
            </a:br>
            <a:r>
              <a:rPr lang="en" sz="1000">
                <a:solidFill>
                  <a:schemeClr val="dk2"/>
                </a:solidFill>
                <a:latin typeface="Raleway"/>
                <a:ea typeface="Raleway"/>
                <a:cs typeface="Raleway"/>
                <a:sym typeface="Raleway"/>
              </a:rPr>
              <a:t>SJ Lederman and RL Klatzky</a:t>
            </a:r>
            <a:endParaRPr sz="1000">
              <a:solidFill>
                <a:schemeClr val="dk2"/>
              </a:solidFill>
              <a:latin typeface="Raleway"/>
              <a:ea typeface="Raleway"/>
              <a:cs typeface="Raleway"/>
              <a:sym typeface="Raleway"/>
            </a:endParaRPr>
          </a:p>
        </p:txBody>
      </p:sp>
      <p:sp>
        <p:nvSpPr>
          <p:cNvPr id="33" name="Google Shape;33;p4"/>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2023/02/22</a:t>
            </a:r>
            <a:endParaRPr sz="1000">
              <a:solidFill>
                <a:schemeClr val="accent1"/>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5"/>
          <p:cNvSpPr/>
          <p:nvPr/>
        </p:nvSpPr>
        <p:spPr>
          <a:xfrm>
            <a:off x="0" y="464820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 name="Google Shape;36;p5"/>
          <p:cNvGrpSpPr/>
          <p:nvPr/>
        </p:nvGrpSpPr>
        <p:grpSpPr>
          <a:xfrm>
            <a:off x="830392" y="734056"/>
            <a:ext cx="745763" cy="45826"/>
            <a:chOff x="4580561" y="2589004"/>
            <a:chExt cx="1064464" cy="25200"/>
          </a:xfrm>
        </p:grpSpPr>
        <p:sp>
          <p:nvSpPr>
            <p:cNvPr id="37" name="Google Shape;37;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5"/>
          <p:cNvSpPr txBox="1"/>
          <p:nvPr>
            <p:ph type="title"/>
          </p:nvPr>
        </p:nvSpPr>
        <p:spPr>
          <a:xfrm>
            <a:off x="729450" y="138262"/>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0" name="Google Shape;40;p5"/>
          <p:cNvSpPr txBox="1"/>
          <p:nvPr>
            <p:ph idx="1" type="body"/>
          </p:nvPr>
        </p:nvSpPr>
        <p:spPr>
          <a:xfrm>
            <a:off x="729325" y="865250"/>
            <a:ext cx="3774300" cy="34746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 name="Google Shape;41;p5"/>
          <p:cNvSpPr txBox="1"/>
          <p:nvPr>
            <p:ph idx="2" type="body"/>
          </p:nvPr>
        </p:nvSpPr>
        <p:spPr>
          <a:xfrm>
            <a:off x="4643600" y="865375"/>
            <a:ext cx="3774300" cy="34746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5"/>
          <p:cNvSpPr txBox="1"/>
          <p:nvPr/>
        </p:nvSpPr>
        <p:spPr>
          <a:xfrm>
            <a:off x="2336400" y="4645525"/>
            <a:ext cx="44712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2"/>
                </a:solidFill>
                <a:latin typeface="Raleway"/>
                <a:ea typeface="Raleway"/>
                <a:cs typeface="Raleway"/>
                <a:sym typeface="Raleway"/>
              </a:rPr>
              <a:t>Hand Movements: A Window into Haptic Object Recognition</a:t>
            </a:r>
            <a:br>
              <a:rPr b="1" lang="en" sz="1100">
                <a:solidFill>
                  <a:schemeClr val="dk2"/>
                </a:solidFill>
                <a:latin typeface="Raleway"/>
                <a:ea typeface="Raleway"/>
                <a:cs typeface="Raleway"/>
                <a:sym typeface="Raleway"/>
              </a:rPr>
            </a:br>
            <a:r>
              <a:rPr lang="en" sz="1000">
                <a:solidFill>
                  <a:schemeClr val="dk2"/>
                </a:solidFill>
                <a:latin typeface="Raleway"/>
                <a:ea typeface="Raleway"/>
                <a:cs typeface="Raleway"/>
                <a:sym typeface="Raleway"/>
              </a:rPr>
              <a:t>SJ Lederman and RL Klatzky</a:t>
            </a:r>
            <a:endParaRPr sz="1000">
              <a:solidFill>
                <a:schemeClr val="dk2"/>
              </a:solidFill>
              <a:latin typeface="Raleway"/>
              <a:ea typeface="Raleway"/>
              <a:cs typeface="Raleway"/>
              <a:sym typeface="Raleway"/>
            </a:endParaRPr>
          </a:p>
        </p:txBody>
      </p:sp>
      <p:sp>
        <p:nvSpPr>
          <p:cNvPr id="44" name="Google Shape;44;p5"/>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2023/02/22</a:t>
            </a:r>
            <a:endParaRPr sz="1000">
              <a:solidFill>
                <a:schemeClr val="accent1"/>
              </a:solidFill>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p:nvPr/>
        </p:nvSpPr>
        <p:spPr>
          <a:xfrm>
            <a:off x="0" y="464820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 name="Google Shape;47;p6"/>
          <p:cNvGrpSpPr/>
          <p:nvPr/>
        </p:nvGrpSpPr>
        <p:grpSpPr>
          <a:xfrm>
            <a:off x="830392" y="734056"/>
            <a:ext cx="745763" cy="45826"/>
            <a:chOff x="4580561" y="2589004"/>
            <a:chExt cx="1064464" cy="25200"/>
          </a:xfrm>
        </p:grpSpPr>
        <p:sp>
          <p:nvSpPr>
            <p:cNvPr id="48" name="Google Shape;48;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 name="Google Shape;50;p6"/>
          <p:cNvSpPr txBox="1"/>
          <p:nvPr>
            <p:ph type="title"/>
          </p:nvPr>
        </p:nvSpPr>
        <p:spPr>
          <a:xfrm>
            <a:off x="729450" y="138262"/>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1" name="Google Shape;51;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6"/>
          <p:cNvSpPr txBox="1"/>
          <p:nvPr/>
        </p:nvSpPr>
        <p:spPr>
          <a:xfrm>
            <a:off x="2336400" y="4645525"/>
            <a:ext cx="44712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2"/>
                </a:solidFill>
                <a:latin typeface="Raleway"/>
                <a:ea typeface="Raleway"/>
                <a:cs typeface="Raleway"/>
                <a:sym typeface="Raleway"/>
              </a:rPr>
              <a:t>Hand Movements: A Window into Haptic Object Recognition</a:t>
            </a:r>
            <a:br>
              <a:rPr b="1" lang="en" sz="1100">
                <a:solidFill>
                  <a:schemeClr val="dk2"/>
                </a:solidFill>
                <a:latin typeface="Raleway"/>
                <a:ea typeface="Raleway"/>
                <a:cs typeface="Raleway"/>
                <a:sym typeface="Raleway"/>
              </a:rPr>
            </a:br>
            <a:r>
              <a:rPr lang="en" sz="1000">
                <a:solidFill>
                  <a:schemeClr val="dk2"/>
                </a:solidFill>
                <a:latin typeface="Raleway"/>
                <a:ea typeface="Raleway"/>
                <a:cs typeface="Raleway"/>
                <a:sym typeface="Raleway"/>
              </a:rPr>
              <a:t>SJ Lederman and RL Klatzky</a:t>
            </a:r>
            <a:endParaRPr sz="1000">
              <a:solidFill>
                <a:schemeClr val="dk2"/>
              </a:solidFill>
              <a:latin typeface="Raleway"/>
              <a:ea typeface="Raleway"/>
              <a:cs typeface="Raleway"/>
              <a:sym typeface="Raleway"/>
            </a:endParaRPr>
          </a:p>
        </p:txBody>
      </p:sp>
      <p:sp>
        <p:nvSpPr>
          <p:cNvPr id="53" name="Google Shape;53;p6"/>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2023/02/22</a:t>
            </a:r>
            <a:endParaRPr sz="1000">
              <a:solidFill>
                <a:schemeClr val="accen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 name="Shape 54"/>
        <p:cNvGrpSpPr/>
        <p:nvPr/>
      </p:nvGrpSpPr>
      <p:grpSpPr>
        <a:xfrm>
          <a:off x="0" y="0"/>
          <a:ext cx="0" cy="0"/>
          <a:chOff x="0" y="0"/>
          <a:chExt cx="0" cy="0"/>
        </a:xfrm>
      </p:grpSpPr>
      <p:sp>
        <p:nvSpPr>
          <p:cNvPr id="55" name="Google Shape;55;p7"/>
          <p:cNvSpPr/>
          <p:nvPr/>
        </p:nvSpPr>
        <p:spPr>
          <a:xfrm>
            <a:off x="0" y="464820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7"/>
          <p:cNvGrpSpPr/>
          <p:nvPr/>
        </p:nvGrpSpPr>
        <p:grpSpPr>
          <a:xfrm>
            <a:off x="830392" y="734056"/>
            <a:ext cx="745763" cy="45826"/>
            <a:chOff x="4580561" y="2589004"/>
            <a:chExt cx="1064464" cy="25200"/>
          </a:xfrm>
        </p:grpSpPr>
        <p:sp>
          <p:nvSpPr>
            <p:cNvPr id="57" name="Google Shape;57;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7"/>
          <p:cNvSpPr txBox="1"/>
          <p:nvPr>
            <p:ph type="title"/>
          </p:nvPr>
        </p:nvSpPr>
        <p:spPr>
          <a:xfrm>
            <a:off x="730000" y="138262"/>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0" name="Google Shape;60;p7"/>
          <p:cNvSpPr txBox="1"/>
          <p:nvPr>
            <p:ph idx="1" type="body"/>
          </p:nvPr>
        </p:nvSpPr>
        <p:spPr>
          <a:xfrm>
            <a:off x="721225" y="865250"/>
            <a:ext cx="3300900" cy="34746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1" name="Google Shape;61;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7"/>
          <p:cNvSpPr txBox="1"/>
          <p:nvPr/>
        </p:nvSpPr>
        <p:spPr>
          <a:xfrm>
            <a:off x="2336400" y="4645525"/>
            <a:ext cx="44712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2"/>
                </a:solidFill>
                <a:latin typeface="Raleway"/>
                <a:ea typeface="Raleway"/>
                <a:cs typeface="Raleway"/>
                <a:sym typeface="Raleway"/>
              </a:rPr>
              <a:t>Hand Movements: A Window into Haptic Object Recognition</a:t>
            </a:r>
            <a:br>
              <a:rPr b="1" lang="en" sz="1100">
                <a:solidFill>
                  <a:schemeClr val="dk2"/>
                </a:solidFill>
                <a:latin typeface="Raleway"/>
                <a:ea typeface="Raleway"/>
                <a:cs typeface="Raleway"/>
                <a:sym typeface="Raleway"/>
              </a:rPr>
            </a:br>
            <a:r>
              <a:rPr lang="en" sz="1000">
                <a:solidFill>
                  <a:schemeClr val="dk2"/>
                </a:solidFill>
                <a:latin typeface="Raleway"/>
                <a:ea typeface="Raleway"/>
                <a:cs typeface="Raleway"/>
                <a:sym typeface="Raleway"/>
              </a:rPr>
              <a:t>SJ Lederman and RL Klatzky</a:t>
            </a:r>
            <a:endParaRPr sz="1000">
              <a:solidFill>
                <a:schemeClr val="dk2"/>
              </a:solidFill>
              <a:latin typeface="Raleway"/>
              <a:ea typeface="Raleway"/>
              <a:cs typeface="Raleway"/>
              <a:sym typeface="Raleway"/>
            </a:endParaRPr>
          </a:p>
        </p:txBody>
      </p:sp>
      <p:sp>
        <p:nvSpPr>
          <p:cNvPr id="63" name="Google Shape;63;p7"/>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2023/02/22</a:t>
            </a:r>
            <a:endParaRPr sz="1000">
              <a:solidFill>
                <a:schemeClr val="accent1"/>
              </a:solidFill>
              <a:latin typeface="Lato"/>
              <a:ea typeface="Lato"/>
              <a:cs typeface="Lato"/>
              <a:sym typeface="La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64" name="Shape 64"/>
        <p:cNvGrpSpPr/>
        <p:nvPr/>
      </p:nvGrpSpPr>
      <p:grpSpPr>
        <a:xfrm>
          <a:off x="0" y="0"/>
          <a:ext cx="0" cy="0"/>
          <a:chOff x="0" y="0"/>
          <a:chExt cx="0" cy="0"/>
        </a:xfrm>
      </p:grpSpPr>
      <p:grpSp>
        <p:nvGrpSpPr>
          <p:cNvPr id="65" name="Google Shape;65;p8"/>
          <p:cNvGrpSpPr/>
          <p:nvPr/>
        </p:nvGrpSpPr>
        <p:grpSpPr>
          <a:xfrm>
            <a:off x="830392" y="4169130"/>
            <a:ext cx="745763" cy="45826"/>
            <a:chOff x="4580561" y="2589004"/>
            <a:chExt cx="1064464" cy="25200"/>
          </a:xfrm>
        </p:grpSpPr>
        <p:sp>
          <p:nvSpPr>
            <p:cNvPr id="66" name="Google Shape;66;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9" name="Google Shape;69;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sp>
        <p:nvSpPr>
          <p:cNvPr id="71" name="Google Shape;71;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 name="Google Shape;72;p9"/>
          <p:cNvGrpSpPr/>
          <p:nvPr/>
        </p:nvGrpSpPr>
        <p:grpSpPr>
          <a:xfrm>
            <a:off x="830392" y="734056"/>
            <a:ext cx="745763" cy="45826"/>
            <a:chOff x="4580561" y="2589004"/>
            <a:chExt cx="1064464" cy="25200"/>
          </a:xfrm>
        </p:grpSpPr>
        <p:sp>
          <p:nvSpPr>
            <p:cNvPr id="73" name="Google Shape;73;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9"/>
          <p:cNvSpPr txBox="1"/>
          <p:nvPr>
            <p:ph type="title"/>
          </p:nvPr>
        </p:nvSpPr>
        <p:spPr>
          <a:xfrm>
            <a:off x="730000" y="861450"/>
            <a:ext cx="3300900" cy="19983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6" name="Google Shape;76;p9"/>
          <p:cNvSpPr txBox="1"/>
          <p:nvPr>
            <p:ph idx="1" type="subTitle"/>
          </p:nvPr>
        </p:nvSpPr>
        <p:spPr>
          <a:xfrm>
            <a:off x="724950" y="3044250"/>
            <a:ext cx="3300900" cy="899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77" name="Google Shape;77;p9"/>
          <p:cNvSpPr txBox="1"/>
          <p:nvPr>
            <p:ph idx="2" type="body"/>
          </p:nvPr>
        </p:nvSpPr>
        <p:spPr>
          <a:xfrm>
            <a:off x="5174225" y="895425"/>
            <a:ext cx="3374400" cy="34827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8" name="Google Shape;78;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9"/>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2023/02/22</a:t>
            </a:r>
            <a:endParaRPr sz="1000">
              <a:solidFill>
                <a:schemeClr val="accent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0" name="Shape 80"/>
        <p:cNvGrpSpPr/>
        <p:nvPr/>
      </p:nvGrpSpPr>
      <p:grpSpPr>
        <a:xfrm>
          <a:off x="0" y="0"/>
          <a:ext cx="0" cy="0"/>
          <a:chOff x="0" y="0"/>
          <a:chExt cx="0" cy="0"/>
        </a:xfrm>
      </p:grpSpPr>
      <p:sp>
        <p:nvSpPr>
          <p:cNvPr id="81" name="Google Shape;8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600"/>
              <a:buNone/>
              <a:defRPr/>
            </a:lvl1pPr>
          </a:lstStyle>
          <a:p/>
        </p:txBody>
      </p:sp>
      <p:sp>
        <p:nvSpPr>
          <p:cNvPr id="82" name="Google Shape;8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nSpc>
                <a:spcPct val="115000"/>
              </a:lnSpc>
              <a:spcBef>
                <a:spcPts val="0"/>
              </a:spcBef>
              <a:spcAft>
                <a:spcPts val="0"/>
              </a:spcAft>
              <a:buClr>
                <a:schemeClr val="accent1"/>
              </a:buClr>
              <a:buSzPts val="1600"/>
              <a:buFont typeface="Lato"/>
              <a:buChar char="●"/>
              <a:defRPr sz="1600">
                <a:solidFill>
                  <a:schemeClr val="accent1"/>
                </a:solidFill>
                <a:latin typeface="Lato"/>
                <a:ea typeface="Lato"/>
                <a:cs typeface="Lato"/>
                <a:sym typeface="Lato"/>
              </a:defRPr>
            </a:lvl1pPr>
            <a:lvl2pPr indent="-317500" lvl="1" marL="9144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2pPr>
            <a:lvl3pPr indent="-317500" lvl="2" marL="13716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3pPr>
            <a:lvl4pPr indent="-317500" lvl="3" marL="18288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4pPr>
            <a:lvl5pPr indent="-317500" lvl="4" marL="22860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5pPr>
            <a:lvl6pPr indent="-317500" lvl="5" marL="27432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6pPr>
            <a:lvl7pPr indent="-317500" lvl="6" marL="32004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7pPr>
            <a:lvl8pPr indent="-317500" lvl="7" marL="36576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8pPr>
            <a:lvl9pPr indent="-317500" lvl="8" marL="41148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2.png"/><Relationship Id="rId13" Type="http://schemas.openxmlformats.org/officeDocument/2006/relationships/image" Target="../media/image17.png"/><Relationship Id="rId12" Type="http://schemas.openxmlformats.org/officeDocument/2006/relationships/image" Target="../media/image13.gif"/><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4.png"/><Relationship Id="rId15" Type="http://schemas.openxmlformats.org/officeDocument/2006/relationships/image" Target="../media/image26.png"/><Relationship Id="rId14" Type="http://schemas.openxmlformats.org/officeDocument/2006/relationships/image" Target="../media/image15.gif"/><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16.png"/></Relationships>
</file>

<file path=ppt/slides/_rels/slide11.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2.png"/><Relationship Id="rId13" Type="http://schemas.openxmlformats.org/officeDocument/2006/relationships/image" Target="../media/image18.gif"/><Relationship Id="rId12" Type="http://schemas.openxmlformats.org/officeDocument/2006/relationships/image" Target="../media/image21.gif"/><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4.png"/><Relationship Id="rId15" Type="http://schemas.openxmlformats.org/officeDocument/2006/relationships/image" Target="../media/image28.png"/><Relationship Id="rId14" Type="http://schemas.openxmlformats.org/officeDocument/2006/relationships/image" Target="../media/image23.png"/><Relationship Id="rId17" Type="http://schemas.openxmlformats.org/officeDocument/2006/relationships/image" Target="../media/image45.png"/><Relationship Id="rId16" Type="http://schemas.openxmlformats.org/officeDocument/2006/relationships/image" Target="../media/image44.gif"/><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28.png"/><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18.gif"/><Relationship Id="rId10" Type="http://schemas.openxmlformats.org/officeDocument/2006/relationships/image" Target="../media/image44.gif"/><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gif"/><Relationship Id="rId4" Type="http://schemas.openxmlformats.org/officeDocument/2006/relationships/image" Target="../media/image3.gif"/><Relationship Id="rId9" Type="http://schemas.openxmlformats.org/officeDocument/2006/relationships/image" Target="../media/image21.gif"/><Relationship Id="rId5" Type="http://schemas.openxmlformats.org/officeDocument/2006/relationships/image" Target="../media/image2.gif"/><Relationship Id="rId6" Type="http://schemas.openxmlformats.org/officeDocument/2006/relationships/image" Target="../media/image5.gif"/><Relationship Id="rId7" Type="http://schemas.openxmlformats.org/officeDocument/2006/relationships/image" Target="../media/image13.gif"/><Relationship Id="rId8" Type="http://schemas.openxmlformats.org/officeDocument/2006/relationships/image" Target="../media/image1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28.png"/><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26.png"/></Relationships>
</file>

<file path=ppt/slides/_rels/slide39.xml.rels><?xml version="1.0" encoding="UTF-8" standalone="yes"?><Relationships xmlns="http://schemas.openxmlformats.org/package/2006/relationships"><Relationship Id="rId11" Type="http://schemas.openxmlformats.org/officeDocument/2006/relationships/image" Target="../media/image18.gif"/><Relationship Id="rId10" Type="http://schemas.openxmlformats.org/officeDocument/2006/relationships/image" Target="../media/image44.gif"/><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gif"/><Relationship Id="rId4" Type="http://schemas.openxmlformats.org/officeDocument/2006/relationships/image" Target="../media/image3.gif"/><Relationship Id="rId9" Type="http://schemas.openxmlformats.org/officeDocument/2006/relationships/image" Target="../media/image21.gif"/><Relationship Id="rId5" Type="http://schemas.openxmlformats.org/officeDocument/2006/relationships/image" Target="../media/image2.gif"/><Relationship Id="rId6" Type="http://schemas.openxmlformats.org/officeDocument/2006/relationships/image" Target="../media/image5.gif"/><Relationship Id="rId7" Type="http://schemas.openxmlformats.org/officeDocument/2006/relationships/image" Target="../media/image13.gif"/><Relationship Id="rId8" Type="http://schemas.openxmlformats.org/officeDocument/2006/relationships/image" Target="../media/image1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image" Target="../media/image43.jpg"/><Relationship Id="rId10" Type="http://schemas.openxmlformats.org/officeDocument/2006/relationships/hyperlink" Target="http://drive.google.com/file/d/1NbnXq6Meroiie0lK89QQx4LXX0QD1scd/view" TargetMode="External"/><Relationship Id="rId13" Type="http://schemas.openxmlformats.org/officeDocument/2006/relationships/hyperlink" Target="http://drive.google.com/file/d/1yBsyTk_NXPquwGgFZ9h_I4omLaL0B5EK/view" TargetMode="External"/><Relationship Id="rId12" Type="http://schemas.openxmlformats.org/officeDocument/2006/relationships/hyperlink" Target="http://drive.google.com/file/d/1P26WzxYTcujiOU4_uosxnP3bNPR-fpZE/view" TargetMode="External"/><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hyperlink" Target="http://drive.google.com/file/d/1XsePsJT247u7-cU7eawaqeC0zc8x8q2h/view" TargetMode="External"/><Relationship Id="rId4" Type="http://schemas.openxmlformats.org/officeDocument/2006/relationships/image" Target="../media/image35.jpg"/><Relationship Id="rId9" Type="http://schemas.openxmlformats.org/officeDocument/2006/relationships/hyperlink" Target="http://drive.google.com/file/d/1Lm_M6KnIWfYiZEYd558ZxdMXGxlU7y00/view" TargetMode="External"/><Relationship Id="rId15" Type="http://schemas.openxmlformats.org/officeDocument/2006/relationships/image" Target="../media/image38.jpg"/><Relationship Id="rId14" Type="http://schemas.openxmlformats.org/officeDocument/2006/relationships/hyperlink" Target="http://drive.google.com/file/d/1AxadKc6rMI1IHZNBrtky-iszdikQsP3Y/view" TargetMode="External"/><Relationship Id="rId17" Type="http://schemas.openxmlformats.org/officeDocument/2006/relationships/image" Target="../media/image34.jpg"/><Relationship Id="rId16" Type="http://schemas.openxmlformats.org/officeDocument/2006/relationships/hyperlink" Target="http://drive.google.com/file/d/1B-bx2e8FLy3X3AOVK9sg6AnpvRwzE3vj/view" TargetMode="External"/><Relationship Id="rId5" Type="http://schemas.openxmlformats.org/officeDocument/2006/relationships/hyperlink" Target="http://drive.google.com/file/d/1Q72qMn_4osJeomfoUZhYp0QuasMnhsxr/view" TargetMode="External"/><Relationship Id="rId6" Type="http://schemas.openxmlformats.org/officeDocument/2006/relationships/image" Target="../media/image41.jpg"/><Relationship Id="rId7" Type="http://schemas.openxmlformats.org/officeDocument/2006/relationships/hyperlink" Target="http://drive.google.com/file/d/1ywyXwOTnjThwSwyiPbfhBo2OltAfLNhb/view" TargetMode="External"/><Relationship Id="rId8"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2.png"/><Relationship Id="rId13" Type="http://schemas.openxmlformats.org/officeDocument/2006/relationships/image" Target="../media/image11.png"/><Relationship Id="rId12" Type="http://schemas.openxmlformats.org/officeDocument/2006/relationships/image" Target="../media/image1.gif"/><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4.png"/><Relationship Id="rId15" Type="http://schemas.openxmlformats.org/officeDocument/2006/relationships/image" Target="../media/image6.png"/><Relationship Id="rId14" Type="http://schemas.openxmlformats.org/officeDocument/2006/relationships/image" Target="../media/image3.gif"/><Relationship Id="rId17" Type="http://schemas.openxmlformats.org/officeDocument/2006/relationships/image" Target="../media/image10.png"/><Relationship Id="rId16" Type="http://schemas.openxmlformats.org/officeDocument/2006/relationships/image" Target="../media/image2.gif"/><Relationship Id="rId5" Type="http://schemas.openxmlformats.org/officeDocument/2006/relationships/image" Target="../media/image14.png"/><Relationship Id="rId19" Type="http://schemas.openxmlformats.org/officeDocument/2006/relationships/image" Target="../media/image9.png"/><Relationship Id="rId6" Type="http://schemas.openxmlformats.org/officeDocument/2006/relationships/image" Target="../media/image22.png"/><Relationship Id="rId18" Type="http://schemas.openxmlformats.org/officeDocument/2006/relationships/image" Target="../media/image5.gif"/><Relationship Id="rId7" Type="http://schemas.openxmlformats.org/officeDocument/2006/relationships/image" Target="../media/image7.pn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3"/>
          <p:cNvSpPr txBox="1"/>
          <p:nvPr>
            <p:ph type="ctrTitle"/>
          </p:nvPr>
        </p:nvSpPr>
        <p:spPr>
          <a:xfrm>
            <a:off x="729450" y="865250"/>
            <a:ext cx="7688100" cy="1985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Hand Movements: A Window into Haptic Object Recognition</a:t>
            </a:r>
            <a:endParaRPr/>
          </a:p>
          <a:p>
            <a:pPr indent="0" lvl="0" marL="0" rtl="0" algn="l">
              <a:spcBef>
                <a:spcPts val="0"/>
              </a:spcBef>
              <a:spcAft>
                <a:spcPts val="0"/>
              </a:spcAft>
              <a:buNone/>
            </a:pPr>
            <a:r>
              <a:t/>
            </a:r>
            <a:endParaRPr sz="1750"/>
          </a:p>
          <a:p>
            <a:pPr indent="0" lvl="0" marL="0" rtl="0" algn="l">
              <a:spcBef>
                <a:spcPts val="0"/>
              </a:spcBef>
              <a:spcAft>
                <a:spcPts val="0"/>
              </a:spcAft>
              <a:buNone/>
            </a:pPr>
            <a:r>
              <a:rPr lang="en" sz="1750"/>
              <a:t>By Susan Lederman and Roberta Klatzky</a:t>
            </a:r>
            <a:br>
              <a:rPr lang="en" sz="1750"/>
            </a:br>
            <a:r>
              <a:rPr lang="en" sz="1416"/>
              <a:t>Published 1987 in Cognitive Psychology, Vol. 19 Iss. 3</a:t>
            </a:r>
            <a:br>
              <a:rPr lang="en" sz="1416"/>
            </a:br>
            <a:br>
              <a:rPr lang="en" sz="1416"/>
            </a:br>
            <a:br>
              <a:rPr lang="en" sz="1416"/>
            </a:br>
            <a:r>
              <a:rPr lang="en" sz="1416"/>
              <a:t>Presented by Adam Li</a:t>
            </a:r>
            <a:endParaRPr sz="1416"/>
          </a:p>
          <a:p>
            <a:pPr indent="0" lvl="0" marL="0" rtl="0" algn="l">
              <a:spcBef>
                <a:spcPts val="0"/>
              </a:spcBef>
              <a:spcAft>
                <a:spcPts val="0"/>
              </a:spcAft>
              <a:buNone/>
            </a:pPr>
            <a:r>
              <a:rPr lang="en" sz="1416"/>
              <a:t>Discussion by Maxwell Li</a:t>
            </a:r>
            <a:endParaRPr sz="1416"/>
          </a:p>
        </p:txBody>
      </p:sp>
      <p:sp>
        <p:nvSpPr>
          <p:cNvPr id="97" name="Google Shape;97;p1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3" name="Shape 183"/>
        <p:cNvGrpSpPr/>
        <p:nvPr/>
      </p:nvGrpSpPr>
      <p:grpSpPr>
        <a:xfrm>
          <a:off x="0" y="0"/>
          <a:ext cx="0" cy="0"/>
          <a:chOff x="0" y="0"/>
          <a:chExt cx="0" cy="0"/>
        </a:xfrm>
      </p:grpSpPr>
      <p:grpSp>
        <p:nvGrpSpPr>
          <p:cNvPr id="184" name="Google Shape;184;p22"/>
          <p:cNvGrpSpPr/>
          <p:nvPr/>
        </p:nvGrpSpPr>
        <p:grpSpPr>
          <a:xfrm>
            <a:off x="-5" y="-2637"/>
            <a:ext cx="9149829" cy="5147575"/>
            <a:chOff x="-5" y="-2637"/>
            <a:chExt cx="9149829" cy="5147575"/>
          </a:xfrm>
        </p:grpSpPr>
        <p:pic>
          <p:nvPicPr>
            <p:cNvPr id="185" name="Google Shape;185;p22"/>
            <p:cNvPicPr preferRelativeResize="0"/>
            <p:nvPr/>
          </p:nvPicPr>
          <p:blipFill>
            <a:blip r:embed="rId3">
              <a:alphaModFix/>
            </a:blip>
            <a:stretch>
              <a:fillRect/>
            </a:stretch>
          </p:blipFill>
          <p:spPr>
            <a:xfrm>
              <a:off x="0" y="0"/>
              <a:ext cx="2287265" cy="2569464"/>
            </a:xfrm>
            <a:prstGeom prst="rect">
              <a:avLst/>
            </a:prstGeom>
            <a:noFill/>
            <a:ln>
              <a:noFill/>
            </a:ln>
          </p:spPr>
        </p:pic>
        <p:pic>
          <p:nvPicPr>
            <p:cNvPr id="186" name="Google Shape;186;p22"/>
            <p:cNvPicPr preferRelativeResize="0"/>
            <p:nvPr/>
          </p:nvPicPr>
          <p:blipFill>
            <a:blip r:embed="rId4">
              <a:alphaModFix/>
            </a:blip>
            <a:stretch>
              <a:fillRect/>
            </a:stretch>
          </p:blipFill>
          <p:spPr>
            <a:xfrm>
              <a:off x="-5" y="2571745"/>
              <a:ext cx="2287275" cy="2572805"/>
            </a:xfrm>
            <a:prstGeom prst="rect">
              <a:avLst/>
            </a:prstGeom>
            <a:noFill/>
            <a:ln>
              <a:noFill/>
            </a:ln>
          </p:spPr>
        </p:pic>
        <p:pic>
          <p:nvPicPr>
            <p:cNvPr id="187" name="Google Shape;187;p22"/>
            <p:cNvPicPr preferRelativeResize="0"/>
            <p:nvPr/>
          </p:nvPicPr>
          <p:blipFill>
            <a:blip r:embed="rId5">
              <a:alphaModFix/>
            </a:blip>
            <a:stretch>
              <a:fillRect/>
            </a:stretch>
          </p:blipFill>
          <p:spPr>
            <a:xfrm>
              <a:off x="2287275" y="-2512"/>
              <a:ext cx="2287274" cy="2574501"/>
            </a:xfrm>
            <a:prstGeom prst="rect">
              <a:avLst/>
            </a:prstGeom>
            <a:noFill/>
            <a:ln>
              <a:noFill/>
            </a:ln>
          </p:spPr>
        </p:pic>
        <p:pic>
          <p:nvPicPr>
            <p:cNvPr id="188" name="Google Shape;188;p22"/>
            <p:cNvPicPr preferRelativeResize="0"/>
            <p:nvPr/>
          </p:nvPicPr>
          <p:blipFill>
            <a:blip r:embed="rId6">
              <a:alphaModFix/>
            </a:blip>
            <a:stretch>
              <a:fillRect/>
            </a:stretch>
          </p:blipFill>
          <p:spPr>
            <a:xfrm>
              <a:off x="2287275" y="2571560"/>
              <a:ext cx="2287276" cy="2573181"/>
            </a:xfrm>
            <a:prstGeom prst="rect">
              <a:avLst/>
            </a:prstGeom>
            <a:noFill/>
            <a:ln>
              <a:noFill/>
            </a:ln>
          </p:spPr>
        </p:pic>
        <p:pic>
          <p:nvPicPr>
            <p:cNvPr id="189" name="Google Shape;189;p22"/>
            <p:cNvPicPr preferRelativeResize="0"/>
            <p:nvPr/>
          </p:nvPicPr>
          <p:blipFill>
            <a:blip r:embed="rId7">
              <a:alphaModFix/>
            </a:blip>
            <a:stretch>
              <a:fillRect/>
            </a:stretch>
          </p:blipFill>
          <p:spPr>
            <a:xfrm>
              <a:off x="4574550" y="-2625"/>
              <a:ext cx="2287275" cy="2574762"/>
            </a:xfrm>
            <a:prstGeom prst="rect">
              <a:avLst/>
            </a:prstGeom>
            <a:noFill/>
            <a:ln>
              <a:noFill/>
            </a:ln>
          </p:spPr>
        </p:pic>
        <p:pic>
          <p:nvPicPr>
            <p:cNvPr id="190" name="Google Shape;190;p22"/>
            <p:cNvPicPr preferRelativeResize="0"/>
            <p:nvPr/>
          </p:nvPicPr>
          <p:blipFill>
            <a:blip r:embed="rId8">
              <a:alphaModFix/>
            </a:blip>
            <a:stretch>
              <a:fillRect/>
            </a:stretch>
          </p:blipFill>
          <p:spPr>
            <a:xfrm>
              <a:off x="4574550" y="2571361"/>
              <a:ext cx="2287275" cy="2573577"/>
            </a:xfrm>
            <a:prstGeom prst="rect">
              <a:avLst/>
            </a:prstGeom>
            <a:noFill/>
            <a:ln>
              <a:noFill/>
            </a:ln>
          </p:spPr>
        </p:pic>
        <p:pic>
          <p:nvPicPr>
            <p:cNvPr id="191" name="Google Shape;191;p22"/>
            <p:cNvPicPr preferRelativeResize="0"/>
            <p:nvPr/>
          </p:nvPicPr>
          <p:blipFill>
            <a:blip r:embed="rId9">
              <a:alphaModFix/>
            </a:blip>
            <a:stretch>
              <a:fillRect/>
            </a:stretch>
          </p:blipFill>
          <p:spPr>
            <a:xfrm>
              <a:off x="6862550" y="-2637"/>
              <a:ext cx="1144004" cy="2574751"/>
            </a:xfrm>
            <a:prstGeom prst="rect">
              <a:avLst/>
            </a:prstGeom>
            <a:noFill/>
            <a:ln>
              <a:noFill/>
            </a:ln>
          </p:spPr>
        </p:pic>
        <p:pic>
          <p:nvPicPr>
            <p:cNvPr id="192" name="Google Shape;192;p22"/>
            <p:cNvPicPr preferRelativeResize="0"/>
            <p:nvPr/>
          </p:nvPicPr>
          <p:blipFill>
            <a:blip r:embed="rId10">
              <a:alphaModFix/>
            </a:blip>
            <a:stretch>
              <a:fillRect/>
            </a:stretch>
          </p:blipFill>
          <p:spPr>
            <a:xfrm>
              <a:off x="8005820" y="-2570"/>
              <a:ext cx="1144000" cy="2574621"/>
            </a:xfrm>
            <a:prstGeom prst="rect">
              <a:avLst/>
            </a:prstGeom>
            <a:noFill/>
            <a:ln>
              <a:noFill/>
            </a:ln>
          </p:spPr>
        </p:pic>
        <p:pic>
          <p:nvPicPr>
            <p:cNvPr id="193" name="Google Shape;193;p22"/>
            <p:cNvPicPr preferRelativeResize="0"/>
            <p:nvPr/>
          </p:nvPicPr>
          <p:blipFill>
            <a:blip r:embed="rId11">
              <a:alphaModFix/>
            </a:blip>
            <a:stretch>
              <a:fillRect/>
            </a:stretch>
          </p:blipFill>
          <p:spPr>
            <a:xfrm>
              <a:off x="6862550" y="2572261"/>
              <a:ext cx="2287274" cy="2571777"/>
            </a:xfrm>
            <a:prstGeom prst="rect">
              <a:avLst/>
            </a:prstGeom>
            <a:noFill/>
            <a:ln>
              <a:noFill/>
            </a:ln>
          </p:spPr>
        </p:pic>
      </p:grpSp>
      <p:sp>
        <p:nvSpPr>
          <p:cNvPr id="194" name="Google Shape;194;p22"/>
          <p:cNvSpPr/>
          <p:nvPr/>
        </p:nvSpPr>
        <p:spPr>
          <a:xfrm>
            <a:off x="0" y="-4050"/>
            <a:ext cx="4572000" cy="5143500"/>
          </a:xfrm>
          <a:prstGeom prst="rect">
            <a:avLst/>
          </a:prstGeom>
          <a:solidFill>
            <a:srgbClr val="FF8100">
              <a:alpha val="25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2"/>
          <p:cNvPicPr preferRelativeResize="0"/>
          <p:nvPr/>
        </p:nvPicPr>
        <p:blipFill>
          <a:blip r:embed="rId12">
            <a:alphaModFix/>
          </a:blip>
          <a:stretch>
            <a:fillRect/>
          </a:stretch>
        </p:blipFill>
        <p:spPr>
          <a:xfrm>
            <a:off x="4572000" y="0"/>
            <a:ext cx="2286000" cy="2569464"/>
          </a:xfrm>
          <a:prstGeom prst="rect">
            <a:avLst/>
          </a:prstGeom>
          <a:noFill/>
          <a:ln>
            <a:noFill/>
          </a:ln>
        </p:spPr>
      </p:pic>
      <p:pic>
        <p:nvPicPr>
          <p:cNvPr id="196" name="Google Shape;196;p22"/>
          <p:cNvPicPr preferRelativeResize="0"/>
          <p:nvPr/>
        </p:nvPicPr>
        <p:blipFill>
          <a:blip r:embed="rId13">
            <a:alphaModFix/>
          </a:blip>
          <a:stretch>
            <a:fillRect/>
          </a:stretch>
        </p:blipFill>
        <p:spPr>
          <a:xfrm>
            <a:off x="4574550" y="-2625"/>
            <a:ext cx="2287275" cy="2574762"/>
          </a:xfrm>
          <a:prstGeom prst="rect">
            <a:avLst/>
          </a:prstGeom>
          <a:noFill/>
          <a:ln>
            <a:noFill/>
          </a:ln>
        </p:spPr>
      </p:pic>
      <p:pic>
        <p:nvPicPr>
          <p:cNvPr id="197" name="Google Shape;197;p22"/>
          <p:cNvPicPr preferRelativeResize="0"/>
          <p:nvPr/>
        </p:nvPicPr>
        <p:blipFill>
          <a:blip r:embed="rId14">
            <a:alphaModFix/>
          </a:blip>
          <a:stretch>
            <a:fillRect/>
          </a:stretch>
        </p:blipFill>
        <p:spPr>
          <a:xfrm>
            <a:off x="4572000" y="2578608"/>
            <a:ext cx="2286000" cy="2569465"/>
          </a:xfrm>
          <a:prstGeom prst="rect">
            <a:avLst/>
          </a:prstGeom>
          <a:noFill/>
          <a:ln>
            <a:noFill/>
          </a:ln>
        </p:spPr>
      </p:pic>
      <p:pic>
        <p:nvPicPr>
          <p:cNvPr id="198" name="Google Shape;198;p22"/>
          <p:cNvPicPr preferRelativeResize="0"/>
          <p:nvPr/>
        </p:nvPicPr>
        <p:blipFill>
          <a:blip r:embed="rId15">
            <a:alphaModFix/>
          </a:blip>
          <a:stretch>
            <a:fillRect/>
          </a:stretch>
        </p:blipFill>
        <p:spPr>
          <a:xfrm>
            <a:off x="4574550" y="2571361"/>
            <a:ext cx="2287275" cy="2573577"/>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9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9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02" name="Shape 202"/>
        <p:cNvGrpSpPr/>
        <p:nvPr/>
      </p:nvGrpSpPr>
      <p:grpSpPr>
        <a:xfrm>
          <a:off x="0" y="0"/>
          <a:ext cx="0" cy="0"/>
          <a:chOff x="0" y="0"/>
          <a:chExt cx="0" cy="0"/>
        </a:xfrm>
      </p:grpSpPr>
      <p:grpSp>
        <p:nvGrpSpPr>
          <p:cNvPr id="203" name="Google Shape;203;p23"/>
          <p:cNvGrpSpPr/>
          <p:nvPr/>
        </p:nvGrpSpPr>
        <p:grpSpPr>
          <a:xfrm>
            <a:off x="-5" y="-2637"/>
            <a:ext cx="9149829" cy="5147575"/>
            <a:chOff x="-5" y="-2637"/>
            <a:chExt cx="9149829" cy="5147575"/>
          </a:xfrm>
        </p:grpSpPr>
        <p:pic>
          <p:nvPicPr>
            <p:cNvPr id="204" name="Google Shape;204;p23"/>
            <p:cNvPicPr preferRelativeResize="0"/>
            <p:nvPr/>
          </p:nvPicPr>
          <p:blipFill>
            <a:blip r:embed="rId3">
              <a:alphaModFix/>
            </a:blip>
            <a:stretch>
              <a:fillRect/>
            </a:stretch>
          </p:blipFill>
          <p:spPr>
            <a:xfrm>
              <a:off x="0" y="0"/>
              <a:ext cx="2287265" cy="2569464"/>
            </a:xfrm>
            <a:prstGeom prst="rect">
              <a:avLst/>
            </a:prstGeom>
            <a:noFill/>
            <a:ln>
              <a:noFill/>
            </a:ln>
          </p:spPr>
        </p:pic>
        <p:pic>
          <p:nvPicPr>
            <p:cNvPr id="205" name="Google Shape;205;p23"/>
            <p:cNvPicPr preferRelativeResize="0"/>
            <p:nvPr/>
          </p:nvPicPr>
          <p:blipFill>
            <a:blip r:embed="rId4">
              <a:alphaModFix/>
            </a:blip>
            <a:stretch>
              <a:fillRect/>
            </a:stretch>
          </p:blipFill>
          <p:spPr>
            <a:xfrm>
              <a:off x="-5" y="2571745"/>
              <a:ext cx="2287275" cy="2572805"/>
            </a:xfrm>
            <a:prstGeom prst="rect">
              <a:avLst/>
            </a:prstGeom>
            <a:noFill/>
            <a:ln>
              <a:noFill/>
            </a:ln>
          </p:spPr>
        </p:pic>
        <p:pic>
          <p:nvPicPr>
            <p:cNvPr id="206" name="Google Shape;206;p23"/>
            <p:cNvPicPr preferRelativeResize="0"/>
            <p:nvPr/>
          </p:nvPicPr>
          <p:blipFill>
            <a:blip r:embed="rId5">
              <a:alphaModFix/>
            </a:blip>
            <a:stretch>
              <a:fillRect/>
            </a:stretch>
          </p:blipFill>
          <p:spPr>
            <a:xfrm>
              <a:off x="2287275" y="-2512"/>
              <a:ext cx="2287274" cy="2574501"/>
            </a:xfrm>
            <a:prstGeom prst="rect">
              <a:avLst/>
            </a:prstGeom>
            <a:noFill/>
            <a:ln>
              <a:noFill/>
            </a:ln>
          </p:spPr>
        </p:pic>
        <p:pic>
          <p:nvPicPr>
            <p:cNvPr id="207" name="Google Shape;207;p23"/>
            <p:cNvPicPr preferRelativeResize="0"/>
            <p:nvPr/>
          </p:nvPicPr>
          <p:blipFill>
            <a:blip r:embed="rId6">
              <a:alphaModFix/>
            </a:blip>
            <a:stretch>
              <a:fillRect/>
            </a:stretch>
          </p:blipFill>
          <p:spPr>
            <a:xfrm>
              <a:off x="2287275" y="2571560"/>
              <a:ext cx="2287276" cy="2573181"/>
            </a:xfrm>
            <a:prstGeom prst="rect">
              <a:avLst/>
            </a:prstGeom>
            <a:noFill/>
            <a:ln>
              <a:noFill/>
            </a:ln>
          </p:spPr>
        </p:pic>
        <p:pic>
          <p:nvPicPr>
            <p:cNvPr id="208" name="Google Shape;208;p23"/>
            <p:cNvPicPr preferRelativeResize="0"/>
            <p:nvPr/>
          </p:nvPicPr>
          <p:blipFill>
            <a:blip r:embed="rId7">
              <a:alphaModFix/>
            </a:blip>
            <a:stretch>
              <a:fillRect/>
            </a:stretch>
          </p:blipFill>
          <p:spPr>
            <a:xfrm>
              <a:off x="4574550" y="-2625"/>
              <a:ext cx="2287275" cy="2574762"/>
            </a:xfrm>
            <a:prstGeom prst="rect">
              <a:avLst/>
            </a:prstGeom>
            <a:noFill/>
            <a:ln>
              <a:noFill/>
            </a:ln>
          </p:spPr>
        </p:pic>
        <p:pic>
          <p:nvPicPr>
            <p:cNvPr id="209" name="Google Shape;209;p23"/>
            <p:cNvPicPr preferRelativeResize="0"/>
            <p:nvPr/>
          </p:nvPicPr>
          <p:blipFill>
            <a:blip r:embed="rId8">
              <a:alphaModFix/>
            </a:blip>
            <a:stretch>
              <a:fillRect/>
            </a:stretch>
          </p:blipFill>
          <p:spPr>
            <a:xfrm>
              <a:off x="4574550" y="2571361"/>
              <a:ext cx="2287275" cy="2573577"/>
            </a:xfrm>
            <a:prstGeom prst="rect">
              <a:avLst/>
            </a:prstGeom>
            <a:noFill/>
            <a:ln>
              <a:noFill/>
            </a:ln>
          </p:spPr>
        </p:pic>
        <p:pic>
          <p:nvPicPr>
            <p:cNvPr id="210" name="Google Shape;210;p23"/>
            <p:cNvPicPr preferRelativeResize="0"/>
            <p:nvPr/>
          </p:nvPicPr>
          <p:blipFill>
            <a:blip r:embed="rId9">
              <a:alphaModFix/>
            </a:blip>
            <a:stretch>
              <a:fillRect/>
            </a:stretch>
          </p:blipFill>
          <p:spPr>
            <a:xfrm>
              <a:off x="6862550" y="-2637"/>
              <a:ext cx="1144004" cy="2574751"/>
            </a:xfrm>
            <a:prstGeom prst="rect">
              <a:avLst/>
            </a:prstGeom>
            <a:noFill/>
            <a:ln>
              <a:noFill/>
            </a:ln>
          </p:spPr>
        </p:pic>
        <p:pic>
          <p:nvPicPr>
            <p:cNvPr id="211" name="Google Shape;211;p23"/>
            <p:cNvPicPr preferRelativeResize="0"/>
            <p:nvPr/>
          </p:nvPicPr>
          <p:blipFill>
            <a:blip r:embed="rId10">
              <a:alphaModFix/>
            </a:blip>
            <a:stretch>
              <a:fillRect/>
            </a:stretch>
          </p:blipFill>
          <p:spPr>
            <a:xfrm>
              <a:off x="8005820" y="-2570"/>
              <a:ext cx="1144000" cy="2574621"/>
            </a:xfrm>
            <a:prstGeom prst="rect">
              <a:avLst/>
            </a:prstGeom>
            <a:noFill/>
            <a:ln>
              <a:noFill/>
            </a:ln>
          </p:spPr>
        </p:pic>
        <p:pic>
          <p:nvPicPr>
            <p:cNvPr id="212" name="Google Shape;212;p23"/>
            <p:cNvPicPr preferRelativeResize="0"/>
            <p:nvPr/>
          </p:nvPicPr>
          <p:blipFill>
            <a:blip r:embed="rId11">
              <a:alphaModFix/>
            </a:blip>
            <a:stretch>
              <a:fillRect/>
            </a:stretch>
          </p:blipFill>
          <p:spPr>
            <a:xfrm>
              <a:off x="6862550" y="2572261"/>
              <a:ext cx="2287274" cy="2571777"/>
            </a:xfrm>
            <a:prstGeom prst="rect">
              <a:avLst/>
            </a:prstGeom>
            <a:noFill/>
            <a:ln>
              <a:noFill/>
            </a:ln>
          </p:spPr>
        </p:pic>
      </p:grpSp>
      <p:sp>
        <p:nvSpPr>
          <p:cNvPr id="213" name="Google Shape;213;p23"/>
          <p:cNvSpPr/>
          <p:nvPr/>
        </p:nvSpPr>
        <p:spPr>
          <a:xfrm>
            <a:off x="0" y="-4050"/>
            <a:ext cx="4572000" cy="2575800"/>
          </a:xfrm>
          <a:prstGeom prst="rect">
            <a:avLst/>
          </a:prstGeom>
          <a:solidFill>
            <a:srgbClr val="FF8100">
              <a:alpha val="25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3"/>
          <p:cNvSpPr/>
          <p:nvPr/>
        </p:nvSpPr>
        <p:spPr>
          <a:xfrm>
            <a:off x="0" y="2571750"/>
            <a:ext cx="2286000" cy="2575800"/>
          </a:xfrm>
          <a:prstGeom prst="rect">
            <a:avLst/>
          </a:prstGeom>
          <a:solidFill>
            <a:srgbClr val="FF8100">
              <a:alpha val="25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3"/>
          <p:cNvSpPr/>
          <p:nvPr/>
        </p:nvSpPr>
        <p:spPr>
          <a:xfrm>
            <a:off x="4572000" y="4050"/>
            <a:ext cx="2298000" cy="5143500"/>
          </a:xfrm>
          <a:prstGeom prst="rect">
            <a:avLst/>
          </a:prstGeom>
          <a:solidFill>
            <a:srgbClr val="846101">
              <a:alpha val="37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3"/>
          <p:cNvSpPr/>
          <p:nvPr/>
        </p:nvSpPr>
        <p:spPr>
          <a:xfrm rot="-5400000">
            <a:off x="2144850" y="2719758"/>
            <a:ext cx="2568300" cy="2286000"/>
          </a:xfrm>
          <a:prstGeom prst="rtTriangle">
            <a:avLst/>
          </a:prstGeom>
          <a:solidFill>
            <a:srgbClr val="846101">
              <a:alpha val="37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3"/>
          <p:cNvSpPr/>
          <p:nvPr/>
        </p:nvSpPr>
        <p:spPr>
          <a:xfrm rot="5400000">
            <a:off x="2144850" y="2710614"/>
            <a:ext cx="2568300" cy="2286000"/>
          </a:xfrm>
          <a:prstGeom prst="rtTriangle">
            <a:avLst/>
          </a:prstGeom>
          <a:solidFill>
            <a:srgbClr val="FF8100">
              <a:alpha val="25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 name="Google Shape;218;p23"/>
          <p:cNvGrpSpPr/>
          <p:nvPr/>
        </p:nvGrpSpPr>
        <p:grpSpPr>
          <a:xfrm>
            <a:off x="6858000" y="0"/>
            <a:ext cx="2286000" cy="2569464"/>
            <a:chOff x="6858000" y="0"/>
            <a:chExt cx="2286000" cy="2569464"/>
          </a:xfrm>
        </p:grpSpPr>
        <p:pic>
          <p:nvPicPr>
            <p:cNvPr id="219" name="Google Shape;219;p23"/>
            <p:cNvPicPr preferRelativeResize="0"/>
            <p:nvPr/>
          </p:nvPicPr>
          <p:blipFill>
            <a:blip r:embed="rId12">
              <a:alphaModFix/>
            </a:blip>
            <a:stretch>
              <a:fillRect/>
            </a:stretch>
          </p:blipFill>
          <p:spPr>
            <a:xfrm>
              <a:off x="6858000" y="0"/>
              <a:ext cx="1143000" cy="2569463"/>
            </a:xfrm>
            <a:prstGeom prst="rect">
              <a:avLst/>
            </a:prstGeom>
            <a:noFill/>
            <a:ln>
              <a:noFill/>
            </a:ln>
          </p:spPr>
        </p:pic>
        <p:pic>
          <p:nvPicPr>
            <p:cNvPr id="220" name="Google Shape;220;p23"/>
            <p:cNvPicPr preferRelativeResize="0"/>
            <p:nvPr/>
          </p:nvPicPr>
          <p:blipFill>
            <a:blip r:embed="rId13">
              <a:alphaModFix/>
            </a:blip>
            <a:stretch>
              <a:fillRect/>
            </a:stretch>
          </p:blipFill>
          <p:spPr>
            <a:xfrm>
              <a:off x="8001000" y="0"/>
              <a:ext cx="1143000" cy="2569464"/>
            </a:xfrm>
            <a:prstGeom prst="rect">
              <a:avLst/>
            </a:prstGeom>
            <a:noFill/>
            <a:ln>
              <a:noFill/>
            </a:ln>
          </p:spPr>
        </p:pic>
      </p:grpSp>
      <p:grpSp>
        <p:nvGrpSpPr>
          <p:cNvPr id="221" name="Google Shape;221;p23"/>
          <p:cNvGrpSpPr/>
          <p:nvPr/>
        </p:nvGrpSpPr>
        <p:grpSpPr>
          <a:xfrm>
            <a:off x="6862550" y="-2637"/>
            <a:ext cx="2287271" cy="2574751"/>
            <a:chOff x="6862550" y="-2637"/>
            <a:chExt cx="2287271" cy="2574751"/>
          </a:xfrm>
        </p:grpSpPr>
        <p:pic>
          <p:nvPicPr>
            <p:cNvPr id="222" name="Google Shape;222;p23"/>
            <p:cNvPicPr preferRelativeResize="0"/>
            <p:nvPr/>
          </p:nvPicPr>
          <p:blipFill>
            <a:blip r:embed="rId14">
              <a:alphaModFix/>
            </a:blip>
            <a:stretch>
              <a:fillRect/>
            </a:stretch>
          </p:blipFill>
          <p:spPr>
            <a:xfrm>
              <a:off x="6862550" y="-2637"/>
              <a:ext cx="1144004" cy="2574751"/>
            </a:xfrm>
            <a:prstGeom prst="rect">
              <a:avLst/>
            </a:prstGeom>
            <a:noFill/>
            <a:ln>
              <a:noFill/>
            </a:ln>
          </p:spPr>
        </p:pic>
        <p:pic>
          <p:nvPicPr>
            <p:cNvPr id="223" name="Google Shape;223;p23"/>
            <p:cNvPicPr preferRelativeResize="0"/>
            <p:nvPr/>
          </p:nvPicPr>
          <p:blipFill>
            <a:blip r:embed="rId15">
              <a:alphaModFix/>
            </a:blip>
            <a:stretch>
              <a:fillRect/>
            </a:stretch>
          </p:blipFill>
          <p:spPr>
            <a:xfrm>
              <a:off x="8005820" y="-2570"/>
              <a:ext cx="1144000" cy="2574621"/>
            </a:xfrm>
            <a:prstGeom prst="rect">
              <a:avLst/>
            </a:prstGeom>
            <a:noFill/>
            <a:ln>
              <a:noFill/>
            </a:ln>
          </p:spPr>
        </p:pic>
      </p:grpSp>
      <p:pic>
        <p:nvPicPr>
          <p:cNvPr id="224" name="Google Shape;224;p23"/>
          <p:cNvPicPr preferRelativeResize="0"/>
          <p:nvPr/>
        </p:nvPicPr>
        <p:blipFill>
          <a:blip r:embed="rId16">
            <a:alphaModFix/>
          </a:blip>
          <a:stretch>
            <a:fillRect/>
          </a:stretch>
        </p:blipFill>
        <p:spPr>
          <a:xfrm>
            <a:off x="6858000" y="2578608"/>
            <a:ext cx="2285999" cy="2569465"/>
          </a:xfrm>
          <a:prstGeom prst="rect">
            <a:avLst/>
          </a:prstGeom>
          <a:noFill/>
          <a:ln>
            <a:noFill/>
          </a:ln>
        </p:spPr>
      </p:pic>
      <p:pic>
        <p:nvPicPr>
          <p:cNvPr id="225" name="Google Shape;225;p23"/>
          <p:cNvPicPr preferRelativeResize="0"/>
          <p:nvPr/>
        </p:nvPicPr>
        <p:blipFill>
          <a:blip r:embed="rId17">
            <a:alphaModFix/>
          </a:blip>
          <a:stretch>
            <a:fillRect/>
          </a:stretch>
        </p:blipFill>
        <p:spPr>
          <a:xfrm>
            <a:off x="6862550" y="2572261"/>
            <a:ext cx="2287274" cy="2571777"/>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1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2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9" name="Shape 229"/>
        <p:cNvGrpSpPr/>
        <p:nvPr/>
      </p:nvGrpSpPr>
      <p:grpSpPr>
        <a:xfrm>
          <a:off x="0" y="0"/>
          <a:ext cx="0" cy="0"/>
          <a:chOff x="0" y="0"/>
          <a:chExt cx="0" cy="0"/>
        </a:xfrm>
      </p:grpSpPr>
      <p:grpSp>
        <p:nvGrpSpPr>
          <p:cNvPr id="230" name="Google Shape;230;p24"/>
          <p:cNvGrpSpPr/>
          <p:nvPr/>
        </p:nvGrpSpPr>
        <p:grpSpPr>
          <a:xfrm>
            <a:off x="-5" y="-2637"/>
            <a:ext cx="9149829" cy="5147575"/>
            <a:chOff x="-5" y="-2637"/>
            <a:chExt cx="9149829" cy="5147575"/>
          </a:xfrm>
        </p:grpSpPr>
        <p:pic>
          <p:nvPicPr>
            <p:cNvPr id="231" name="Google Shape;231;p24"/>
            <p:cNvPicPr preferRelativeResize="0"/>
            <p:nvPr/>
          </p:nvPicPr>
          <p:blipFill>
            <a:blip r:embed="rId3">
              <a:alphaModFix/>
            </a:blip>
            <a:stretch>
              <a:fillRect/>
            </a:stretch>
          </p:blipFill>
          <p:spPr>
            <a:xfrm>
              <a:off x="0" y="0"/>
              <a:ext cx="2287265" cy="2569464"/>
            </a:xfrm>
            <a:prstGeom prst="rect">
              <a:avLst/>
            </a:prstGeom>
            <a:noFill/>
            <a:ln>
              <a:noFill/>
            </a:ln>
          </p:spPr>
        </p:pic>
        <p:pic>
          <p:nvPicPr>
            <p:cNvPr id="232" name="Google Shape;232;p24"/>
            <p:cNvPicPr preferRelativeResize="0"/>
            <p:nvPr/>
          </p:nvPicPr>
          <p:blipFill>
            <a:blip r:embed="rId4">
              <a:alphaModFix/>
            </a:blip>
            <a:stretch>
              <a:fillRect/>
            </a:stretch>
          </p:blipFill>
          <p:spPr>
            <a:xfrm>
              <a:off x="-5" y="2571745"/>
              <a:ext cx="2287275" cy="2572805"/>
            </a:xfrm>
            <a:prstGeom prst="rect">
              <a:avLst/>
            </a:prstGeom>
            <a:noFill/>
            <a:ln>
              <a:noFill/>
            </a:ln>
          </p:spPr>
        </p:pic>
        <p:pic>
          <p:nvPicPr>
            <p:cNvPr id="233" name="Google Shape;233;p24"/>
            <p:cNvPicPr preferRelativeResize="0"/>
            <p:nvPr/>
          </p:nvPicPr>
          <p:blipFill>
            <a:blip r:embed="rId5">
              <a:alphaModFix/>
            </a:blip>
            <a:stretch>
              <a:fillRect/>
            </a:stretch>
          </p:blipFill>
          <p:spPr>
            <a:xfrm>
              <a:off x="2287275" y="-2512"/>
              <a:ext cx="2287274" cy="2574501"/>
            </a:xfrm>
            <a:prstGeom prst="rect">
              <a:avLst/>
            </a:prstGeom>
            <a:noFill/>
            <a:ln>
              <a:noFill/>
            </a:ln>
          </p:spPr>
        </p:pic>
        <p:pic>
          <p:nvPicPr>
            <p:cNvPr id="234" name="Google Shape;234;p24"/>
            <p:cNvPicPr preferRelativeResize="0"/>
            <p:nvPr/>
          </p:nvPicPr>
          <p:blipFill>
            <a:blip r:embed="rId6">
              <a:alphaModFix/>
            </a:blip>
            <a:stretch>
              <a:fillRect/>
            </a:stretch>
          </p:blipFill>
          <p:spPr>
            <a:xfrm>
              <a:off x="2287275" y="2571560"/>
              <a:ext cx="2287276" cy="2573181"/>
            </a:xfrm>
            <a:prstGeom prst="rect">
              <a:avLst/>
            </a:prstGeom>
            <a:noFill/>
            <a:ln>
              <a:noFill/>
            </a:ln>
          </p:spPr>
        </p:pic>
        <p:pic>
          <p:nvPicPr>
            <p:cNvPr id="235" name="Google Shape;235;p24"/>
            <p:cNvPicPr preferRelativeResize="0"/>
            <p:nvPr/>
          </p:nvPicPr>
          <p:blipFill>
            <a:blip r:embed="rId7">
              <a:alphaModFix/>
            </a:blip>
            <a:stretch>
              <a:fillRect/>
            </a:stretch>
          </p:blipFill>
          <p:spPr>
            <a:xfrm>
              <a:off x="4574550" y="-2625"/>
              <a:ext cx="2287275" cy="2574762"/>
            </a:xfrm>
            <a:prstGeom prst="rect">
              <a:avLst/>
            </a:prstGeom>
            <a:noFill/>
            <a:ln>
              <a:noFill/>
            </a:ln>
          </p:spPr>
        </p:pic>
        <p:pic>
          <p:nvPicPr>
            <p:cNvPr id="236" name="Google Shape;236;p24"/>
            <p:cNvPicPr preferRelativeResize="0"/>
            <p:nvPr/>
          </p:nvPicPr>
          <p:blipFill>
            <a:blip r:embed="rId8">
              <a:alphaModFix/>
            </a:blip>
            <a:stretch>
              <a:fillRect/>
            </a:stretch>
          </p:blipFill>
          <p:spPr>
            <a:xfrm>
              <a:off x="4574550" y="2571361"/>
              <a:ext cx="2287275" cy="2573577"/>
            </a:xfrm>
            <a:prstGeom prst="rect">
              <a:avLst/>
            </a:prstGeom>
            <a:noFill/>
            <a:ln>
              <a:noFill/>
            </a:ln>
          </p:spPr>
        </p:pic>
        <p:pic>
          <p:nvPicPr>
            <p:cNvPr id="237" name="Google Shape;237;p24"/>
            <p:cNvPicPr preferRelativeResize="0"/>
            <p:nvPr/>
          </p:nvPicPr>
          <p:blipFill>
            <a:blip r:embed="rId9">
              <a:alphaModFix/>
            </a:blip>
            <a:stretch>
              <a:fillRect/>
            </a:stretch>
          </p:blipFill>
          <p:spPr>
            <a:xfrm>
              <a:off x="6862550" y="-2637"/>
              <a:ext cx="1144004" cy="2574751"/>
            </a:xfrm>
            <a:prstGeom prst="rect">
              <a:avLst/>
            </a:prstGeom>
            <a:noFill/>
            <a:ln>
              <a:noFill/>
            </a:ln>
          </p:spPr>
        </p:pic>
        <p:pic>
          <p:nvPicPr>
            <p:cNvPr id="238" name="Google Shape;238;p24"/>
            <p:cNvPicPr preferRelativeResize="0"/>
            <p:nvPr/>
          </p:nvPicPr>
          <p:blipFill>
            <a:blip r:embed="rId10">
              <a:alphaModFix/>
            </a:blip>
            <a:stretch>
              <a:fillRect/>
            </a:stretch>
          </p:blipFill>
          <p:spPr>
            <a:xfrm>
              <a:off x="8005820" y="-2570"/>
              <a:ext cx="1144000" cy="2574621"/>
            </a:xfrm>
            <a:prstGeom prst="rect">
              <a:avLst/>
            </a:prstGeom>
            <a:noFill/>
            <a:ln>
              <a:noFill/>
            </a:ln>
          </p:spPr>
        </p:pic>
        <p:pic>
          <p:nvPicPr>
            <p:cNvPr id="239" name="Google Shape;239;p24"/>
            <p:cNvPicPr preferRelativeResize="0"/>
            <p:nvPr/>
          </p:nvPicPr>
          <p:blipFill>
            <a:blip r:embed="rId11">
              <a:alphaModFix/>
            </a:blip>
            <a:stretch>
              <a:fillRect/>
            </a:stretch>
          </p:blipFill>
          <p:spPr>
            <a:xfrm>
              <a:off x="6862550" y="2572261"/>
              <a:ext cx="2287274" cy="2571777"/>
            </a:xfrm>
            <a:prstGeom prst="rect">
              <a:avLst/>
            </a:prstGeom>
            <a:noFill/>
            <a:ln>
              <a:noFill/>
            </a:ln>
          </p:spPr>
        </p:pic>
      </p:grpSp>
      <p:sp>
        <p:nvSpPr>
          <p:cNvPr id="240" name="Google Shape;240;p24"/>
          <p:cNvSpPr/>
          <p:nvPr/>
        </p:nvSpPr>
        <p:spPr>
          <a:xfrm>
            <a:off x="0" y="-4050"/>
            <a:ext cx="4572000" cy="2575800"/>
          </a:xfrm>
          <a:prstGeom prst="rect">
            <a:avLst/>
          </a:prstGeom>
          <a:solidFill>
            <a:srgbClr val="FF8100">
              <a:alpha val="25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4"/>
          <p:cNvSpPr/>
          <p:nvPr/>
        </p:nvSpPr>
        <p:spPr>
          <a:xfrm>
            <a:off x="4572000" y="4050"/>
            <a:ext cx="2298000" cy="5143500"/>
          </a:xfrm>
          <a:prstGeom prst="rect">
            <a:avLst/>
          </a:prstGeom>
          <a:solidFill>
            <a:srgbClr val="846101">
              <a:alpha val="37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4"/>
          <p:cNvSpPr/>
          <p:nvPr/>
        </p:nvSpPr>
        <p:spPr>
          <a:xfrm rot="-5400000">
            <a:off x="2144850" y="2719758"/>
            <a:ext cx="2568300" cy="2286000"/>
          </a:xfrm>
          <a:prstGeom prst="rtTriangle">
            <a:avLst/>
          </a:prstGeom>
          <a:solidFill>
            <a:srgbClr val="846101">
              <a:alpha val="37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
          <p:cNvSpPr/>
          <p:nvPr/>
        </p:nvSpPr>
        <p:spPr>
          <a:xfrm>
            <a:off x="6858000" y="4050"/>
            <a:ext cx="2298000" cy="5143500"/>
          </a:xfrm>
          <a:prstGeom prst="rect">
            <a:avLst/>
          </a:prstGeom>
          <a:solidFill>
            <a:srgbClr val="A73535">
              <a:alpha val="23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4"/>
          <p:cNvSpPr/>
          <p:nvPr/>
        </p:nvSpPr>
        <p:spPr>
          <a:xfrm>
            <a:off x="0" y="2571750"/>
            <a:ext cx="2286000" cy="2575800"/>
          </a:xfrm>
          <a:prstGeom prst="rect">
            <a:avLst/>
          </a:prstGeom>
          <a:solidFill>
            <a:srgbClr val="FF8100">
              <a:alpha val="25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4"/>
          <p:cNvSpPr/>
          <p:nvPr/>
        </p:nvSpPr>
        <p:spPr>
          <a:xfrm rot="5400000">
            <a:off x="2144850" y="2710614"/>
            <a:ext cx="2568300" cy="2286000"/>
          </a:xfrm>
          <a:prstGeom prst="rtTriangle">
            <a:avLst/>
          </a:prstGeom>
          <a:solidFill>
            <a:srgbClr val="FF8100">
              <a:alpha val="25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5"/>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251" name="Google Shape;251;p25"/>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Intro and What is Haptics?</a:t>
            </a:r>
            <a:endParaRPr sz="1800"/>
          </a:p>
          <a:p>
            <a:pPr indent="-342900" lvl="0" marL="457200" rtl="0" algn="l">
              <a:spcBef>
                <a:spcPts val="1000"/>
              </a:spcBef>
              <a:spcAft>
                <a:spcPts val="0"/>
              </a:spcAft>
              <a:buSzPts val="1800"/>
              <a:buChar char="●"/>
            </a:pPr>
            <a:r>
              <a:rPr lang="en" sz="1800"/>
              <a:t>Exploratory Procedures</a:t>
            </a:r>
            <a:endParaRPr sz="1800"/>
          </a:p>
          <a:p>
            <a:pPr indent="-342900" lvl="0" marL="457200" rtl="0" algn="l">
              <a:spcBef>
                <a:spcPts val="1000"/>
              </a:spcBef>
              <a:spcAft>
                <a:spcPts val="0"/>
              </a:spcAft>
              <a:buClr>
                <a:srgbClr val="000000"/>
              </a:buClr>
              <a:buSzPts val="1800"/>
              <a:buChar char="●"/>
            </a:pPr>
            <a:r>
              <a:rPr b="1" lang="en" sz="1800">
                <a:solidFill>
                  <a:srgbClr val="000000"/>
                </a:solidFill>
              </a:rPr>
              <a:t>Experiment 1: Instructed Haptic Exploration</a:t>
            </a:r>
            <a:endParaRPr b="1" sz="1800">
              <a:solidFill>
                <a:srgbClr val="000000"/>
              </a:solidFill>
            </a:endParaRPr>
          </a:p>
          <a:p>
            <a:pPr indent="-342900" lvl="0" marL="457200" rtl="0" algn="l">
              <a:spcBef>
                <a:spcPts val="1000"/>
              </a:spcBef>
              <a:spcAft>
                <a:spcPts val="0"/>
              </a:spcAft>
              <a:buSzPts val="1800"/>
              <a:buChar char="●"/>
            </a:pPr>
            <a:r>
              <a:rPr lang="en" sz="1800"/>
              <a:t>Experiment 2: Constrained Haptic Exploration</a:t>
            </a:r>
            <a:endParaRPr sz="1800"/>
          </a:p>
          <a:p>
            <a:pPr indent="-342900" lvl="0" marL="457200" rtl="0" algn="l">
              <a:spcBef>
                <a:spcPts val="1000"/>
              </a:spcBef>
              <a:spcAft>
                <a:spcPts val="0"/>
              </a:spcAft>
              <a:buSzPts val="1800"/>
              <a:buChar char="●"/>
            </a:pPr>
            <a:r>
              <a:rPr lang="en" sz="1800"/>
              <a:t>Paper Summary and Discussion</a:t>
            </a:r>
            <a:endParaRPr sz="1800"/>
          </a:p>
          <a:p>
            <a:pPr indent="-342900" lvl="0" marL="457200" rtl="0" algn="l">
              <a:spcBef>
                <a:spcPts val="1000"/>
              </a:spcBef>
              <a:spcAft>
                <a:spcPts val="0"/>
              </a:spcAft>
              <a:buSzPts val="1800"/>
              <a:buChar char="●"/>
            </a:pPr>
            <a:r>
              <a:rPr lang="en" sz="1800"/>
              <a:t>Piazza Discussion</a:t>
            </a:r>
            <a:endParaRPr sz="1800"/>
          </a:p>
          <a:p>
            <a:pPr indent="-342900" lvl="0" marL="457200" rtl="0" algn="l">
              <a:spcBef>
                <a:spcPts val="1000"/>
              </a:spcBef>
              <a:spcAft>
                <a:spcPts val="1000"/>
              </a:spcAft>
              <a:buSzPts val="1800"/>
              <a:buChar char="●"/>
            </a:pPr>
            <a:r>
              <a:rPr lang="en" sz="1800"/>
              <a:t>Appendix</a:t>
            </a:r>
            <a:endParaRPr sz="1800"/>
          </a:p>
        </p:txBody>
      </p:sp>
      <p:sp>
        <p:nvSpPr>
          <p:cNvPr id="252" name="Google Shape;252;p2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6"/>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 1 Setup</a:t>
            </a:r>
            <a:endParaRPr/>
          </a:p>
        </p:txBody>
      </p:sp>
      <p:sp>
        <p:nvSpPr>
          <p:cNvPr id="258" name="Google Shape;258;p26"/>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18 volunteers as subjects</a:t>
            </a:r>
            <a:endParaRPr sz="1800"/>
          </a:p>
          <a:p>
            <a:pPr indent="-342900" lvl="0" marL="457200" rtl="0" algn="l">
              <a:spcBef>
                <a:spcPts val="1000"/>
              </a:spcBef>
              <a:spcAft>
                <a:spcPts val="0"/>
              </a:spcAft>
              <a:buSzPts val="1800"/>
              <a:buChar char="●"/>
            </a:pPr>
            <a:r>
              <a:rPr lang="en" sz="1800"/>
              <a:t>36 sets of objects</a:t>
            </a:r>
            <a:endParaRPr sz="1800"/>
          </a:p>
          <a:p>
            <a:pPr indent="-330200" lvl="1" marL="914400" rtl="0" algn="l">
              <a:spcBef>
                <a:spcPts val="1000"/>
              </a:spcBef>
              <a:spcAft>
                <a:spcPts val="0"/>
              </a:spcAft>
              <a:buSzPts val="1600"/>
              <a:buChar char="○"/>
            </a:pPr>
            <a:r>
              <a:rPr lang="en" sz="1600"/>
              <a:t>1</a:t>
            </a:r>
            <a:r>
              <a:rPr lang="en" sz="1600"/>
              <a:t> standard object</a:t>
            </a:r>
            <a:endParaRPr sz="1600"/>
          </a:p>
          <a:p>
            <a:pPr indent="-330200" lvl="1" marL="914400" rtl="0" algn="l">
              <a:spcBef>
                <a:spcPts val="1000"/>
              </a:spcBef>
              <a:spcAft>
                <a:spcPts val="0"/>
              </a:spcAft>
              <a:buSzPts val="1600"/>
              <a:buChar char="○"/>
            </a:pPr>
            <a:r>
              <a:rPr lang="en" sz="1600"/>
              <a:t>3 comparison objects, 1 of which is best match</a:t>
            </a:r>
            <a:endParaRPr sz="1600"/>
          </a:p>
          <a:p>
            <a:pPr indent="-342900" lvl="0" marL="457200" rtl="0" algn="l">
              <a:spcBef>
                <a:spcPts val="1000"/>
              </a:spcBef>
              <a:spcAft>
                <a:spcPts val="0"/>
              </a:spcAft>
              <a:buSzPts val="1800"/>
              <a:buChar char="●"/>
            </a:pPr>
            <a:r>
              <a:rPr lang="en" sz="1800"/>
              <a:t>Blindfolded and given an instructed dimension to explore</a:t>
            </a:r>
            <a:endParaRPr sz="1800"/>
          </a:p>
          <a:p>
            <a:pPr indent="-342900" lvl="0" marL="457200" rtl="0" algn="l">
              <a:spcBef>
                <a:spcPts val="1000"/>
              </a:spcBef>
              <a:spcAft>
                <a:spcPts val="0"/>
              </a:spcAft>
              <a:buSzPts val="1800"/>
              <a:buChar char="●"/>
            </a:pPr>
            <a:r>
              <a:rPr lang="en" sz="1800"/>
              <a:t>Time limits for exploration set by a few pilot trials</a:t>
            </a:r>
            <a:endParaRPr sz="1800"/>
          </a:p>
          <a:p>
            <a:pPr indent="-342900" lvl="0" marL="457200" rtl="0" algn="l">
              <a:spcBef>
                <a:spcPts val="1000"/>
              </a:spcBef>
              <a:spcAft>
                <a:spcPts val="1000"/>
              </a:spcAft>
              <a:buSzPts val="1800"/>
              <a:buChar char="●"/>
            </a:pPr>
            <a:r>
              <a:rPr lang="en" sz="1800"/>
              <a:t>Recorded experiments reviewed and hand movements classified</a:t>
            </a:r>
            <a:endParaRPr sz="1800"/>
          </a:p>
        </p:txBody>
      </p:sp>
      <p:sp>
        <p:nvSpPr>
          <p:cNvPr id="259" name="Google Shape;259;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0" st="0"/>
                                            </p:txEl>
                                          </p:spTgt>
                                        </p:tgtEl>
                                        <p:attrNameLst>
                                          <p:attrName>style.visibility</p:attrName>
                                        </p:attrNameLst>
                                      </p:cBhvr>
                                      <p:to>
                                        <p:strVal val="visible"/>
                                      </p:to>
                                    </p:set>
                                    <p:animEffect filter="fade" transition="in">
                                      <p:cBhvr>
                                        <p:cTn dur="1000"/>
                                        <p:tgtEl>
                                          <p:spTgt spid="2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1" st="1"/>
                                            </p:txEl>
                                          </p:spTgt>
                                        </p:tgtEl>
                                        <p:attrNameLst>
                                          <p:attrName>style.visibility</p:attrName>
                                        </p:attrNameLst>
                                      </p:cBhvr>
                                      <p:to>
                                        <p:strVal val="visible"/>
                                      </p:to>
                                    </p:set>
                                    <p:animEffect filter="fade" transition="in">
                                      <p:cBhvr>
                                        <p:cTn dur="1000"/>
                                        <p:tgtEl>
                                          <p:spTgt spid="2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2" st="2"/>
                                            </p:txEl>
                                          </p:spTgt>
                                        </p:tgtEl>
                                        <p:attrNameLst>
                                          <p:attrName>style.visibility</p:attrName>
                                        </p:attrNameLst>
                                      </p:cBhvr>
                                      <p:to>
                                        <p:strVal val="visible"/>
                                      </p:to>
                                    </p:set>
                                    <p:animEffect filter="fade" transition="in">
                                      <p:cBhvr>
                                        <p:cTn dur="1000"/>
                                        <p:tgtEl>
                                          <p:spTgt spid="2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3" st="3"/>
                                            </p:txEl>
                                          </p:spTgt>
                                        </p:tgtEl>
                                        <p:attrNameLst>
                                          <p:attrName>style.visibility</p:attrName>
                                        </p:attrNameLst>
                                      </p:cBhvr>
                                      <p:to>
                                        <p:strVal val="visible"/>
                                      </p:to>
                                    </p:set>
                                    <p:animEffect filter="fade" transition="in">
                                      <p:cBhvr>
                                        <p:cTn dur="1000"/>
                                        <p:tgtEl>
                                          <p:spTgt spid="2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4" st="4"/>
                                            </p:txEl>
                                          </p:spTgt>
                                        </p:tgtEl>
                                        <p:attrNameLst>
                                          <p:attrName>style.visibility</p:attrName>
                                        </p:attrNameLst>
                                      </p:cBhvr>
                                      <p:to>
                                        <p:strVal val="visible"/>
                                      </p:to>
                                    </p:set>
                                    <p:animEffect filter="fade" transition="in">
                                      <p:cBhvr>
                                        <p:cTn dur="1000"/>
                                        <p:tgtEl>
                                          <p:spTgt spid="2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5" st="5"/>
                                            </p:txEl>
                                          </p:spTgt>
                                        </p:tgtEl>
                                        <p:attrNameLst>
                                          <p:attrName>style.visibility</p:attrName>
                                        </p:attrNameLst>
                                      </p:cBhvr>
                                      <p:to>
                                        <p:strVal val="visible"/>
                                      </p:to>
                                    </p:set>
                                    <p:animEffect filter="fade" transition="in">
                                      <p:cBhvr>
                                        <p:cTn dur="1000"/>
                                        <p:tgtEl>
                                          <p:spTgt spid="2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6" st="6"/>
                                            </p:txEl>
                                          </p:spTgt>
                                        </p:tgtEl>
                                        <p:attrNameLst>
                                          <p:attrName>style.visibility</p:attrName>
                                        </p:attrNameLst>
                                      </p:cBhvr>
                                      <p:to>
                                        <p:strVal val="visible"/>
                                      </p:to>
                                    </p:set>
                                    <p:animEffect filter="fade" transition="in">
                                      <p:cBhvr>
                                        <p:cTn dur="1000"/>
                                        <p:tgtEl>
                                          <p:spTgt spid="25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7"/>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 1 Results</a:t>
            </a:r>
            <a:endParaRPr/>
          </a:p>
        </p:txBody>
      </p:sp>
      <p:sp>
        <p:nvSpPr>
          <p:cNvPr id="265" name="Google Shape;265;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66" name="Google Shape;266;p27"/>
          <p:cNvGraphicFramePr/>
          <p:nvPr/>
        </p:nvGraphicFramePr>
        <p:xfrm>
          <a:off x="441875" y="1051975"/>
          <a:ext cx="3000000" cy="3000000"/>
        </p:xfrm>
        <a:graphic>
          <a:graphicData uri="http://schemas.openxmlformats.org/drawingml/2006/table">
            <a:tbl>
              <a:tblPr>
                <a:noFill/>
                <a:tableStyleId>{7D6CE734-7C62-4E2A-B0BF-52C1EF89C131}</a:tableStyleId>
              </a:tblPr>
              <a:tblGrid>
                <a:gridCol w="1059150"/>
                <a:gridCol w="1025125"/>
                <a:gridCol w="1032975"/>
                <a:gridCol w="1032525"/>
                <a:gridCol w="1026750"/>
                <a:gridCol w="1025000"/>
                <a:gridCol w="1032900"/>
                <a:gridCol w="1025825"/>
              </a:tblGrid>
              <a:tr h="194050">
                <a:tc rowSpan="2">
                  <a:txBody>
                    <a:bodyPr/>
                    <a:lstStyle/>
                    <a:p>
                      <a:pPr indent="0" lvl="0" marL="0" rtl="0" algn="ctr">
                        <a:lnSpc>
                          <a:spcPct val="100000"/>
                        </a:lnSpc>
                        <a:spcBef>
                          <a:spcPts val="0"/>
                        </a:spcBef>
                        <a:spcAft>
                          <a:spcPts val="0"/>
                        </a:spcAft>
                        <a:buNone/>
                      </a:pPr>
                      <a:r>
                        <a:rPr b="1" lang="en" sz="1100">
                          <a:latin typeface="Lato"/>
                          <a:ea typeface="Lato"/>
                          <a:cs typeface="Lato"/>
                          <a:sym typeface="Lato"/>
                        </a:rPr>
                        <a:t>Dimension Instruction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gridSpan="7">
                  <a:txBody>
                    <a:bodyPr/>
                    <a:lstStyle/>
                    <a:p>
                      <a:pPr indent="0" lvl="0" marL="0" rtl="0" algn="ctr">
                        <a:lnSpc>
                          <a:spcPct val="100000"/>
                        </a:lnSpc>
                        <a:spcBef>
                          <a:spcPts val="0"/>
                        </a:spcBef>
                        <a:spcAft>
                          <a:spcPts val="0"/>
                        </a:spcAft>
                        <a:buNone/>
                      </a:pPr>
                      <a:r>
                        <a:rPr b="1" lang="en" sz="1100">
                          <a:latin typeface="Lato"/>
                          <a:ea typeface="Lato"/>
                          <a:cs typeface="Lato"/>
                          <a:sym typeface="Lato"/>
                        </a:rPr>
                        <a:t>Observed Exploratory Procedure Duration (s)</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hMerge="1"/>
                <a:tc hMerge="1"/>
                <a:tc hMerge="1"/>
                <a:tc hMerge="1"/>
                <a:tc hMerge="1"/>
              </a:tr>
              <a:tr h="319650">
                <a:tc vMerge="1"/>
                <a:tc>
                  <a:txBody>
                    <a:bodyPr/>
                    <a:lstStyle/>
                    <a:p>
                      <a:pPr indent="0" lvl="0" marL="0" rtl="0" algn="ctr">
                        <a:lnSpc>
                          <a:spcPct val="100000"/>
                        </a:lnSpc>
                        <a:spcBef>
                          <a:spcPts val="0"/>
                        </a:spcBef>
                        <a:spcAft>
                          <a:spcPts val="0"/>
                        </a:spcAft>
                        <a:buNone/>
                      </a:pPr>
                      <a:r>
                        <a:rPr b="1" lang="en" sz="1100">
                          <a:latin typeface="Lato"/>
                          <a:ea typeface="Lato"/>
                          <a:cs typeface="Lato"/>
                          <a:sym typeface="Lato"/>
                        </a:rPr>
                        <a:t>Lateral Motion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Pressure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Static Contact</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Unsupported Holding</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Enclosure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Contour Following</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Part Motion / Function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Texture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3.46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0.18</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0.07</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0.82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Hardness</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0.66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2.24</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0.01</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Temperature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0.13</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0.06</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0.58</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Weight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0.08</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0.28</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Volume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0.01</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0.04</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0.07</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2.61</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Global Shape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0.13</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4.30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Exact Shape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1.92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11.20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Part Motion</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0.06</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3.26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Function</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0.24</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0.18</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0.08</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2.42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3.50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Mean EP Time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0.59</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0.33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0.02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0.25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0.96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2.74</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3.38</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8"/>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 1 Results</a:t>
            </a:r>
            <a:endParaRPr/>
          </a:p>
        </p:txBody>
      </p:sp>
      <p:sp>
        <p:nvSpPr>
          <p:cNvPr id="272" name="Google Shape;272;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73" name="Google Shape;273;p28"/>
          <p:cNvGraphicFramePr/>
          <p:nvPr/>
        </p:nvGraphicFramePr>
        <p:xfrm>
          <a:off x="441875" y="1051975"/>
          <a:ext cx="3000000" cy="3000000"/>
        </p:xfrm>
        <a:graphic>
          <a:graphicData uri="http://schemas.openxmlformats.org/drawingml/2006/table">
            <a:tbl>
              <a:tblPr>
                <a:noFill/>
                <a:tableStyleId>{7D6CE734-7C62-4E2A-B0BF-52C1EF89C131}</a:tableStyleId>
              </a:tblPr>
              <a:tblGrid>
                <a:gridCol w="1059150"/>
                <a:gridCol w="1025125"/>
                <a:gridCol w="1032975"/>
                <a:gridCol w="1032525"/>
                <a:gridCol w="1026750"/>
                <a:gridCol w="1025000"/>
                <a:gridCol w="1032900"/>
                <a:gridCol w="1025825"/>
              </a:tblGrid>
              <a:tr h="194050">
                <a:tc rowSpan="2">
                  <a:txBody>
                    <a:bodyPr/>
                    <a:lstStyle/>
                    <a:p>
                      <a:pPr indent="0" lvl="0" marL="0" rtl="0" algn="ctr">
                        <a:lnSpc>
                          <a:spcPct val="100000"/>
                        </a:lnSpc>
                        <a:spcBef>
                          <a:spcPts val="0"/>
                        </a:spcBef>
                        <a:spcAft>
                          <a:spcPts val="0"/>
                        </a:spcAft>
                        <a:buNone/>
                      </a:pPr>
                      <a:r>
                        <a:rPr b="1" lang="en" sz="1100">
                          <a:latin typeface="Lato"/>
                          <a:ea typeface="Lato"/>
                          <a:cs typeface="Lato"/>
                          <a:sym typeface="Lato"/>
                        </a:rPr>
                        <a:t>Dimension Instruction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gridSpan="7">
                  <a:txBody>
                    <a:bodyPr/>
                    <a:lstStyle/>
                    <a:p>
                      <a:pPr indent="0" lvl="0" marL="0" rtl="0" algn="ctr">
                        <a:lnSpc>
                          <a:spcPct val="100000"/>
                        </a:lnSpc>
                        <a:spcBef>
                          <a:spcPts val="0"/>
                        </a:spcBef>
                        <a:spcAft>
                          <a:spcPts val="0"/>
                        </a:spcAft>
                        <a:buNone/>
                      </a:pPr>
                      <a:r>
                        <a:rPr b="1" lang="en" sz="1100">
                          <a:latin typeface="Lato"/>
                          <a:ea typeface="Lato"/>
                          <a:cs typeface="Lato"/>
                          <a:sym typeface="Lato"/>
                        </a:rPr>
                        <a:t>Observed Exploratory Procedure Duration (s)</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hMerge="1"/>
                <a:tc hMerge="1"/>
                <a:tc hMerge="1"/>
                <a:tc hMerge="1"/>
                <a:tc hMerge="1"/>
              </a:tr>
              <a:tr h="319650">
                <a:tc vMerge="1"/>
                <a:tc>
                  <a:txBody>
                    <a:bodyPr/>
                    <a:lstStyle/>
                    <a:p>
                      <a:pPr indent="0" lvl="0" marL="0" rtl="0" algn="ctr">
                        <a:lnSpc>
                          <a:spcPct val="100000"/>
                        </a:lnSpc>
                        <a:spcBef>
                          <a:spcPts val="0"/>
                        </a:spcBef>
                        <a:spcAft>
                          <a:spcPts val="0"/>
                        </a:spcAft>
                        <a:buNone/>
                      </a:pPr>
                      <a:r>
                        <a:rPr b="1" lang="en" sz="1100">
                          <a:latin typeface="Lato"/>
                          <a:ea typeface="Lato"/>
                          <a:cs typeface="Lato"/>
                          <a:sym typeface="Lato"/>
                        </a:rPr>
                        <a:t>Lateral Motion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Pressure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Static Contact</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Unsupported Holding</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Enclosure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Contour Following</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Part Motion / Function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Texture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3.46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D59AD"/>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0.18</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0EE"/>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0.07</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DEBF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0.82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BE9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Hardness</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0.66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1CEE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2.24</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D59AD"/>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0.01</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D9EA"/>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CEA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Temperature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0.13</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6E4F0"/>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0.06</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8E7ABB"/>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8D78BA"/>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0.58</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Weight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BE9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0.08</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AE8F2"/>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D59AD"/>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0.28</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0DDED"/>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Volume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6E4F0"/>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0.01</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0.04</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9E9AC8"/>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0.07</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AE8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2.61</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D59AD"/>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7D4E8"/>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Global Shape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1DEED"/>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0.13</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6E4F0"/>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3AFD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4.30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6B3D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Exact Shape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FDDEC"/>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DEBF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1.92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8F7CBC"/>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11.20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D59AD"/>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Part Motion</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0.06</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BE9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3AFD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6D4E8"/>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7D4E8"/>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3.26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Function</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0.24</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4E2EF"/>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0.18</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2E0EE"/>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0.08</a:t>
                      </a:r>
                      <a:endParaRPr sz="1000">
                        <a:latin typeface="Lato"/>
                        <a:ea typeface="Lato"/>
                        <a:cs typeface="Lato"/>
                        <a:sym typeface="Lato"/>
                      </a:endParaRPr>
                    </a:p>
                  </a:txBody>
                  <a:tcPr marT="45700" marB="45700" marR="91425" marL="91425" anchor="ctr">
                    <a:lnL cap="flat" cmpd="sng" w="9525">
                      <a:solidFill>
                        <a:srgbClr val="000000">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7D59AD"/>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D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1DFED"/>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2.42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D3D0E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3.50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lt2"/>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Mean EP Time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0.59</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4DEEE"/>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0.33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0E4F2"/>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0.02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0.25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4E6F4"/>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0.96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3D5E8"/>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2.74</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3.38</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r>
            </a:tbl>
          </a:graphicData>
        </a:graphic>
      </p:graphicFrame>
      <p:grpSp>
        <p:nvGrpSpPr>
          <p:cNvPr id="274" name="Google Shape;274;p28"/>
          <p:cNvGrpSpPr/>
          <p:nvPr/>
        </p:nvGrpSpPr>
        <p:grpSpPr>
          <a:xfrm>
            <a:off x="1501025" y="1737700"/>
            <a:ext cx="7200375" cy="2194100"/>
            <a:chOff x="1501025" y="1585300"/>
            <a:chExt cx="7200375" cy="2194100"/>
          </a:xfrm>
        </p:grpSpPr>
        <p:sp>
          <p:nvSpPr>
            <p:cNvPr id="275" name="Google Shape;275;p28"/>
            <p:cNvSpPr/>
            <p:nvPr/>
          </p:nvSpPr>
          <p:spPr>
            <a:xfrm>
              <a:off x="1501025" y="15853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8"/>
            <p:cNvSpPr/>
            <p:nvPr/>
          </p:nvSpPr>
          <p:spPr>
            <a:xfrm>
              <a:off x="2526150" y="18292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8"/>
            <p:cNvSpPr/>
            <p:nvPr/>
          </p:nvSpPr>
          <p:spPr>
            <a:xfrm>
              <a:off x="3559125" y="20731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8"/>
            <p:cNvSpPr/>
            <p:nvPr/>
          </p:nvSpPr>
          <p:spPr>
            <a:xfrm>
              <a:off x="4591650" y="23167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8"/>
            <p:cNvSpPr/>
            <p:nvPr/>
          </p:nvSpPr>
          <p:spPr>
            <a:xfrm>
              <a:off x="5618400" y="2560500"/>
              <a:ext cx="20580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8"/>
            <p:cNvSpPr/>
            <p:nvPr/>
          </p:nvSpPr>
          <p:spPr>
            <a:xfrm>
              <a:off x="5618400" y="28043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8"/>
            <p:cNvSpPr/>
            <p:nvPr/>
          </p:nvSpPr>
          <p:spPr>
            <a:xfrm>
              <a:off x="6643400" y="30481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8"/>
            <p:cNvSpPr/>
            <p:nvPr/>
          </p:nvSpPr>
          <p:spPr>
            <a:xfrm>
              <a:off x="7676300" y="3291900"/>
              <a:ext cx="1025100" cy="4875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graphicFrame>
        <p:nvGraphicFramePr>
          <p:cNvPr id="287" name="Google Shape;287;p29"/>
          <p:cNvGraphicFramePr/>
          <p:nvPr/>
        </p:nvGraphicFramePr>
        <p:xfrm>
          <a:off x="441875" y="1051975"/>
          <a:ext cx="3000000" cy="3000000"/>
        </p:xfrm>
        <a:graphic>
          <a:graphicData uri="http://schemas.openxmlformats.org/drawingml/2006/table">
            <a:tbl>
              <a:tblPr>
                <a:noFill/>
                <a:tableStyleId>{7D6CE734-7C62-4E2A-B0BF-52C1EF89C131}</a:tableStyleId>
              </a:tblPr>
              <a:tblGrid>
                <a:gridCol w="1059150"/>
                <a:gridCol w="1025125"/>
                <a:gridCol w="1032975"/>
                <a:gridCol w="1032525"/>
                <a:gridCol w="1026750"/>
                <a:gridCol w="1025000"/>
                <a:gridCol w="1032900"/>
                <a:gridCol w="1025825"/>
              </a:tblGrid>
              <a:tr h="194050">
                <a:tc rowSpan="2">
                  <a:txBody>
                    <a:bodyPr/>
                    <a:lstStyle/>
                    <a:p>
                      <a:pPr indent="0" lvl="0" marL="0" rtl="0" algn="ctr">
                        <a:lnSpc>
                          <a:spcPct val="100000"/>
                        </a:lnSpc>
                        <a:spcBef>
                          <a:spcPts val="0"/>
                        </a:spcBef>
                        <a:spcAft>
                          <a:spcPts val="0"/>
                        </a:spcAft>
                        <a:buNone/>
                      </a:pPr>
                      <a:r>
                        <a:rPr b="1" lang="en" sz="1100">
                          <a:latin typeface="Lato"/>
                          <a:ea typeface="Lato"/>
                          <a:cs typeface="Lato"/>
                          <a:sym typeface="Lato"/>
                        </a:rPr>
                        <a:t>Dimension Instruction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gridSpan="7">
                  <a:txBody>
                    <a:bodyPr/>
                    <a:lstStyle/>
                    <a:p>
                      <a:pPr indent="0" lvl="0" marL="0" rtl="0" algn="ctr">
                        <a:lnSpc>
                          <a:spcPct val="100000"/>
                        </a:lnSpc>
                        <a:spcBef>
                          <a:spcPts val="0"/>
                        </a:spcBef>
                        <a:spcAft>
                          <a:spcPts val="0"/>
                        </a:spcAft>
                        <a:buNone/>
                      </a:pPr>
                      <a:r>
                        <a:rPr b="1" lang="en" sz="1100">
                          <a:latin typeface="Lato"/>
                          <a:ea typeface="Lato"/>
                          <a:cs typeface="Lato"/>
                          <a:sym typeface="Lato"/>
                        </a:rPr>
                        <a:t>Observed Exploratory Procedure </a:t>
                      </a:r>
                      <a:r>
                        <a:rPr b="1" lang="en" sz="1100">
                          <a:latin typeface="Lato"/>
                          <a:ea typeface="Lato"/>
                          <a:cs typeface="Lato"/>
                          <a:sym typeface="Lato"/>
                        </a:rPr>
                        <a:t>Duration (s)</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hMerge="1"/>
                <a:tc hMerge="1"/>
                <a:tc hMerge="1"/>
                <a:tc hMerge="1"/>
                <a:tc hMerge="1"/>
              </a:tr>
              <a:tr h="319650">
                <a:tc vMerge="1"/>
                <a:tc>
                  <a:txBody>
                    <a:bodyPr/>
                    <a:lstStyle/>
                    <a:p>
                      <a:pPr indent="0" lvl="0" marL="0" rtl="0" algn="ctr">
                        <a:lnSpc>
                          <a:spcPct val="100000"/>
                        </a:lnSpc>
                        <a:spcBef>
                          <a:spcPts val="0"/>
                        </a:spcBef>
                        <a:spcAft>
                          <a:spcPts val="0"/>
                        </a:spcAft>
                        <a:buNone/>
                      </a:pPr>
                      <a:r>
                        <a:rPr b="1" lang="en" sz="1100">
                          <a:latin typeface="Lato"/>
                          <a:ea typeface="Lato"/>
                          <a:cs typeface="Lato"/>
                          <a:sym typeface="Lato"/>
                        </a:rPr>
                        <a:t>Lateral Motion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Pressure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Static Contact</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Unsupported Holding</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Enclosure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Contour Following</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Part Motion / Function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Texture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3.46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5DEEF"/>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A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BE1F1"/>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0.07</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0.82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2E5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Hardness</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0.66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BD9EB"/>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2.24</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0.01</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CE2F1"/>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0.05</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7DFEF"/>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4E6F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Temperature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8E8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9E0F0"/>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DE2F1"/>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5DA2CE"/>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Weight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0E4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DE2F1"/>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9F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0.55</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7E8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Volume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9F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0.01</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0.04</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CCE2"/>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0.07</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3E6F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2.61</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2.15</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EE3F2"/>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Global Shape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5CEE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7CFE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FD3E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CB6D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4.30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Exact Shape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0.35</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7DFEF"/>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0E4F2"/>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AE1F1"/>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1.92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95C5DF"/>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11.20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Part Motion</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9F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7E0F0"/>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8E8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2E5F3"/>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3.26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Function</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0.24</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D2E5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E3F2"/>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8CBFDC"/>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D3E6F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2.42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CBE1F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3.50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4292C6"/>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Mean EP Time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0.59</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4DEEE"/>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0.33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0E4F2"/>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0.02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0.25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4E6F4"/>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0.96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3D5E8"/>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2.74</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3.38</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r>
            </a:tbl>
          </a:graphicData>
        </a:graphic>
      </p:graphicFrame>
      <p:sp>
        <p:nvSpPr>
          <p:cNvPr id="288" name="Google Shape;288;p29"/>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 1 Results</a:t>
            </a:r>
            <a:endParaRPr/>
          </a:p>
        </p:txBody>
      </p:sp>
      <p:sp>
        <p:nvSpPr>
          <p:cNvPr id="289" name="Google Shape;289;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0" name="Google Shape;290;p29"/>
          <p:cNvSpPr/>
          <p:nvPr/>
        </p:nvSpPr>
        <p:spPr>
          <a:xfrm>
            <a:off x="0" y="0"/>
            <a:ext cx="9144000" cy="5143500"/>
          </a:xfrm>
          <a:prstGeom prst="rect">
            <a:avLst/>
          </a:prstGeom>
          <a:solidFill>
            <a:srgbClr val="000000">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91" name="Google Shape;291;p29"/>
          <p:cNvGraphicFramePr/>
          <p:nvPr/>
        </p:nvGraphicFramePr>
        <p:xfrm>
          <a:off x="441875" y="1051975"/>
          <a:ext cx="3000000" cy="3000000"/>
        </p:xfrm>
        <a:graphic>
          <a:graphicData uri="http://schemas.openxmlformats.org/drawingml/2006/table">
            <a:tbl>
              <a:tblPr>
                <a:noFill/>
                <a:tableStyleId>{7D6CE734-7C62-4E2A-B0BF-52C1EF89C131}</a:tableStyleId>
              </a:tblPr>
              <a:tblGrid>
                <a:gridCol w="1059150"/>
                <a:gridCol w="1025125"/>
                <a:gridCol w="1032975"/>
                <a:gridCol w="1032525"/>
                <a:gridCol w="1026750"/>
                <a:gridCol w="1025000"/>
                <a:gridCol w="1032900"/>
                <a:gridCol w="1025825"/>
              </a:tblGrid>
              <a:tr h="194050">
                <a:tc rowSpan="2">
                  <a:txBody>
                    <a:bodyPr/>
                    <a:lstStyle/>
                    <a:p>
                      <a:pPr indent="0" lvl="0" marL="0" rtl="0" algn="ctr">
                        <a:lnSpc>
                          <a:spcPct val="100000"/>
                        </a:lnSpc>
                        <a:spcBef>
                          <a:spcPts val="0"/>
                        </a:spcBef>
                        <a:spcAft>
                          <a:spcPts val="0"/>
                        </a:spcAft>
                        <a:buNone/>
                      </a:pPr>
                      <a:r>
                        <a:rPr b="1" lang="en" sz="1100">
                          <a:latin typeface="Lato"/>
                          <a:ea typeface="Lato"/>
                          <a:cs typeface="Lato"/>
                          <a:sym typeface="Lato"/>
                        </a:rPr>
                        <a:t>Dimension Instruction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gridSpan="7">
                  <a:txBody>
                    <a:bodyPr/>
                    <a:lstStyle/>
                    <a:p>
                      <a:pPr indent="0" lvl="0" marL="0" rtl="0" algn="ctr">
                        <a:lnSpc>
                          <a:spcPct val="100000"/>
                        </a:lnSpc>
                        <a:spcBef>
                          <a:spcPts val="0"/>
                        </a:spcBef>
                        <a:spcAft>
                          <a:spcPts val="0"/>
                        </a:spcAft>
                        <a:buNone/>
                      </a:pPr>
                      <a:r>
                        <a:rPr b="1" lang="en" sz="1100">
                          <a:latin typeface="Lato"/>
                          <a:ea typeface="Lato"/>
                          <a:cs typeface="Lato"/>
                          <a:sym typeface="Lato"/>
                        </a:rPr>
                        <a:t>Observed Exploratory Procedure </a:t>
                      </a:r>
                      <a:r>
                        <a:rPr b="1" lang="en" sz="1100">
                          <a:latin typeface="Lato"/>
                          <a:ea typeface="Lato"/>
                          <a:cs typeface="Lato"/>
                          <a:sym typeface="Lato"/>
                        </a:rPr>
                        <a:t>Duration (s)</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hMerge="1"/>
                <a:tc hMerge="1"/>
                <a:tc hMerge="1"/>
                <a:tc hMerge="1"/>
                <a:tc hMerge="1"/>
              </a:tr>
              <a:tr h="319650">
                <a:tc vMerge="1"/>
                <a:tc>
                  <a:txBody>
                    <a:bodyPr/>
                    <a:lstStyle/>
                    <a:p>
                      <a:pPr indent="0" lvl="0" marL="0" rtl="0" algn="ctr">
                        <a:lnSpc>
                          <a:spcPct val="100000"/>
                        </a:lnSpc>
                        <a:spcBef>
                          <a:spcPts val="0"/>
                        </a:spcBef>
                        <a:spcAft>
                          <a:spcPts val="0"/>
                        </a:spcAft>
                        <a:buNone/>
                      </a:pPr>
                      <a:r>
                        <a:rPr b="1" lang="en" sz="1100">
                          <a:latin typeface="Lato"/>
                          <a:ea typeface="Lato"/>
                          <a:cs typeface="Lato"/>
                          <a:sym typeface="Lato"/>
                        </a:rPr>
                        <a:t>Lateral Motion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Pressure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Static Contact</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Unsupported Holding</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Enclosure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Contour Following</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Part Motion / Function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Texture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3.46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0.07</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0.82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Hardness</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0.66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2.24</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0.01</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0.05</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Temperature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Weight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0.55</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Volume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0.01</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0.04</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0.07</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2.61</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2.15</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Global Shape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4.30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Exact Shape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0.35</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1.92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11.20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Part Motion</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2.13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3.26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Function</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0.24</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2.42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3.50</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4292C6"/>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Mean EP Time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0.59</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0.33</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0.02</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0.25</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0.96</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2.74</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3.38</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292" name="Google Shape;292;p29"/>
          <p:cNvGrpSpPr/>
          <p:nvPr/>
        </p:nvGrpSpPr>
        <p:grpSpPr>
          <a:xfrm>
            <a:off x="1501025" y="1737700"/>
            <a:ext cx="7200375" cy="2194100"/>
            <a:chOff x="1501025" y="1585300"/>
            <a:chExt cx="7200375" cy="2194100"/>
          </a:xfrm>
        </p:grpSpPr>
        <p:sp>
          <p:nvSpPr>
            <p:cNvPr id="293" name="Google Shape;293;p29"/>
            <p:cNvSpPr/>
            <p:nvPr/>
          </p:nvSpPr>
          <p:spPr>
            <a:xfrm>
              <a:off x="1501025" y="15853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9"/>
            <p:cNvSpPr/>
            <p:nvPr/>
          </p:nvSpPr>
          <p:spPr>
            <a:xfrm>
              <a:off x="2526150" y="18292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9"/>
            <p:cNvSpPr/>
            <p:nvPr/>
          </p:nvSpPr>
          <p:spPr>
            <a:xfrm>
              <a:off x="3559125" y="20731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9"/>
            <p:cNvSpPr/>
            <p:nvPr/>
          </p:nvSpPr>
          <p:spPr>
            <a:xfrm>
              <a:off x="4591650" y="23167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9"/>
            <p:cNvSpPr/>
            <p:nvPr/>
          </p:nvSpPr>
          <p:spPr>
            <a:xfrm>
              <a:off x="5618400" y="2560500"/>
              <a:ext cx="20580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9"/>
            <p:cNvSpPr/>
            <p:nvPr/>
          </p:nvSpPr>
          <p:spPr>
            <a:xfrm>
              <a:off x="5618400" y="28043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9"/>
            <p:cNvSpPr/>
            <p:nvPr/>
          </p:nvSpPr>
          <p:spPr>
            <a:xfrm>
              <a:off x="6643400" y="30481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9"/>
            <p:cNvSpPr/>
            <p:nvPr/>
          </p:nvSpPr>
          <p:spPr>
            <a:xfrm>
              <a:off x="7676300" y="3291900"/>
              <a:ext cx="1025100" cy="4875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0"/>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306" name="Google Shape;306;p30"/>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Intro and What is Haptics?</a:t>
            </a:r>
            <a:endParaRPr sz="1800"/>
          </a:p>
          <a:p>
            <a:pPr indent="-342900" lvl="0" marL="457200" rtl="0" algn="l">
              <a:spcBef>
                <a:spcPts val="1000"/>
              </a:spcBef>
              <a:spcAft>
                <a:spcPts val="0"/>
              </a:spcAft>
              <a:buSzPts val="1800"/>
              <a:buChar char="●"/>
            </a:pPr>
            <a:r>
              <a:rPr lang="en" sz="1800"/>
              <a:t>Exploratory Procedures</a:t>
            </a:r>
            <a:endParaRPr sz="1800"/>
          </a:p>
          <a:p>
            <a:pPr indent="-342900" lvl="0" marL="457200" rtl="0" algn="l">
              <a:spcBef>
                <a:spcPts val="1000"/>
              </a:spcBef>
              <a:spcAft>
                <a:spcPts val="0"/>
              </a:spcAft>
              <a:buSzPts val="1800"/>
              <a:buChar char="●"/>
            </a:pPr>
            <a:r>
              <a:rPr lang="en" sz="1800"/>
              <a:t>Experiment 1: Instructed Haptic Exploration</a:t>
            </a:r>
            <a:endParaRPr sz="1800"/>
          </a:p>
          <a:p>
            <a:pPr indent="-342900" lvl="0" marL="457200" rtl="0" algn="l">
              <a:spcBef>
                <a:spcPts val="1000"/>
              </a:spcBef>
              <a:spcAft>
                <a:spcPts val="0"/>
              </a:spcAft>
              <a:buClr>
                <a:srgbClr val="000000"/>
              </a:buClr>
              <a:buSzPts val="1800"/>
              <a:buChar char="●"/>
            </a:pPr>
            <a:r>
              <a:rPr b="1" lang="en" sz="1800">
                <a:solidFill>
                  <a:srgbClr val="000000"/>
                </a:solidFill>
              </a:rPr>
              <a:t>Experiment 2: Constrained Haptic Exploration</a:t>
            </a:r>
            <a:endParaRPr b="1" sz="1800">
              <a:solidFill>
                <a:srgbClr val="000000"/>
              </a:solidFill>
            </a:endParaRPr>
          </a:p>
          <a:p>
            <a:pPr indent="-342900" lvl="0" marL="457200" rtl="0" algn="l">
              <a:spcBef>
                <a:spcPts val="1000"/>
              </a:spcBef>
              <a:spcAft>
                <a:spcPts val="0"/>
              </a:spcAft>
              <a:buSzPts val="1800"/>
              <a:buChar char="●"/>
            </a:pPr>
            <a:r>
              <a:rPr lang="en" sz="1800"/>
              <a:t>Paper Summary and Discussion</a:t>
            </a:r>
            <a:endParaRPr sz="1800"/>
          </a:p>
          <a:p>
            <a:pPr indent="-342900" lvl="0" marL="457200" rtl="0" algn="l">
              <a:spcBef>
                <a:spcPts val="1000"/>
              </a:spcBef>
              <a:spcAft>
                <a:spcPts val="0"/>
              </a:spcAft>
              <a:buSzPts val="1800"/>
              <a:buChar char="●"/>
            </a:pPr>
            <a:r>
              <a:rPr lang="en" sz="1800"/>
              <a:t>Piazza Discussion</a:t>
            </a:r>
            <a:endParaRPr sz="1800"/>
          </a:p>
          <a:p>
            <a:pPr indent="-342900" lvl="0" marL="457200" rtl="0" algn="l">
              <a:spcBef>
                <a:spcPts val="1000"/>
              </a:spcBef>
              <a:spcAft>
                <a:spcPts val="1000"/>
              </a:spcAft>
              <a:buSzPts val="1800"/>
              <a:buChar char="●"/>
            </a:pPr>
            <a:r>
              <a:rPr lang="en" sz="1800"/>
              <a:t>Appendix</a:t>
            </a:r>
            <a:endParaRPr sz="1800"/>
          </a:p>
        </p:txBody>
      </p:sp>
      <p:sp>
        <p:nvSpPr>
          <p:cNvPr id="307" name="Google Shape;307;p3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1"/>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 2 points</a:t>
            </a:r>
            <a:endParaRPr/>
          </a:p>
        </p:txBody>
      </p:sp>
      <p:sp>
        <p:nvSpPr>
          <p:cNvPr id="313" name="Google Shape;313;p31"/>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Exploration constraints added to Experiment 1</a:t>
            </a:r>
            <a:endParaRPr sz="1800"/>
          </a:p>
          <a:p>
            <a:pPr indent="-342900" lvl="0" marL="457200" rtl="0" algn="l">
              <a:spcBef>
                <a:spcPts val="1200"/>
              </a:spcBef>
              <a:spcAft>
                <a:spcPts val="0"/>
              </a:spcAft>
              <a:buSzPts val="1800"/>
              <a:buChar char="●"/>
            </a:pPr>
            <a:r>
              <a:rPr lang="en" sz="1800"/>
              <a:t>48 volunteers</a:t>
            </a:r>
            <a:endParaRPr sz="1800"/>
          </a:p>
          <a:p>
            <a:pPr indent="-342900" lvl="0" marL="457200" rtl="0" algn="l">
              <a:spcBef>
                <a:spcPts val="1000"/>
              </a:spcBef>
              <a:spcAft>
                <a:spcPts val="0"/>
              </a:spcAft>
              <a:buSzPts val="1800"/>
              <a:buChar char="●"/>
            </a:pPr>
            <a:r>
              <a:rPr lang="en" sz="1800"/>
              <a:t>Subset of the same 36 object sets</a:t>
            </a:r>
            <a:endParaRPr sz="1800"/>
          </a:p>
          <a:p>
            <a:pPr indent="-342900" lvl="0" marL="457200" rtl="0" algn="l">
              <a:spcBef>
                <a:spcPts val="1000"/>
              </a:spcBef>
              <a:spcAft>
                <a:spcPts val="0"/>
              </a:spcAft>
              <a:buSzPts val="1800"/>
              <a:buChar char="●"/>
            </a:pPr>
            <a:r>
              <a:rPr lang="en" sz="1800"/>
              <a:t>Unlike before</a:t>
            </a:r>
            <a:r>
              <a:rPr lang="en" sz="1800"/>
              <a:t>, hand movements were limited</a:t>
            </a:r>
            <a:endParaRPr sz="1800"/>
          </a:p>
          <a:p>
            <a:pPr indent="-342900" lvl="0" marL="457200" rtl="0" algn="l">
              <a:spcBef>
                <a:spcPts val="1000"/>
              </a:spcBef>
              <a:spcAft>
                <a:spcPts val="0"/>
              </a:spcAft>
              <a:buSzPts val="1800"/>
              <a:buChar char="●"/>
            </a:pPr>
            <a:r>
              <a:rPr lang="en" sz="1800"/>
              <a:t>Only 6 EP’s and 7 knowledge dimensions -&gt; </a:t>
            </a:r>
            <a:r>
              <a:rPr lang="en" sz="1800"/>
              <a:t>42 trials</a:t>
            </a:r>
            <a:endParaRPr sz="1800"/>
          </a:p>
          <a:p>
            <a:pPr indent="-342900" lvl="0" marL="457200" rtl="0" algn="l">
              <a:spcBef>
                <a:spcPts val="1000"/>
              </a:spcBef>
              <a:spcAft>
                <a:spcPts val="0"/>
              </a:spcAft>
              <a:buSzPts val="1800"/>
              <a:buChar char="●"/>
            </a:pPr>
            <a:r>
              <a:rPr lang="en" sz="1800"/>
              <a:t>Time limits based on the times from Experiment 1</a:t>
            </a:r>
            <a:endParaRPr sz="1800"/>
          </a:p>
          <a:p>
            <a:pPr indent="-342900" lvl="0" marL="457200" rtl="0" algn="l">
              <a:spcBef>
                <a:spcPts val="1000"/>
              </a:spcBef>
              <a:spcAft>
                <a:spcPts val="1000"/>
              </a:spcAft>
              <a:buSzPts val="1800"/>
              <a:buChar char="●"/>
            </a:pPr>
            <a:r>
              <a:rPr lang="en" sz="1800"/>
              <a:t>Performance assessed to find links between EP’s and knowledge goals</a:t>
            </a:r>
            <a:endParaRPr sz="1800"/>
          </a:p>
        </p:txBody>
      </p:sp>
      <p:sp>
        <p:nvSpPr>
          <p:cNvPr id="314" name="Google Shape;314;p3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0" st="0"/>
                                            </p:txEl>
                                          </p:spTgt>
                                        </p:tgtEl>
                                        <p:attrNameLst>
                                          <p:attrName>style.visibility</p:attrName>
                                        </p:attrNameLst>
                                      </p:cBhvr>
                                      <p:to>
                                        <p:strVal val="visible"/>
                                      </p:to>
                                    </p:set>
                                    <p:animEffect filter="fade" transition="in">
                                      <p:cBhvr>
                                        <p:cTn dur="500"/>
                                        <p:tgtEl>
                                          <p:spTgt spid="3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1" st="1"/>
                                            </p:txEl>
                                          </p:spTgt>
                                        </p:tgtEl>
                                        <p:attrNameLst>
                                          <p:attrName>style.visibility</p:attrName>
                                        </p:attrNameLst>
                                      </p:cBhvr>
                                      <p:to>
                                        <p:strVal val="visible"/>
                                      </p:to>
                                    </p:set>
                                    <p:animEffect filter="fade" transition="in">
                                      <p:cBhvr>
                                        <p:cTn dur="500"/>
                                        <p:tgtEl>
                                          <p:spTgt spid="3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2" st="2"/>
                                            </p:txEl>
                                          </p:spTgt>
                                        </p:tgtEl>
                                        <p:attrNameLst>
                                          <p:attrName>style.visibility</p:attrName>
                                        </p:attrNameLst>
                                      </p:cBhvr>
                                      <p:to>
                                        <p:strVal val="visible"/>
                                      </p:to>
                                    </p:set>
                                    <p:animEffect filter="fade" transition="in">
                                      <p:cBhvr>
                                        <p:cTn dur="500"/>
                                        <p:tgtEl>
                                          <p:spTgt spid="3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3" st="3"/>
                                            </p:txEl>
                                          </p:spTgt>
                                        </p:tgtEl>
                                        <p:attrNameLst>
                                          <p:attrName>style.visibility</p:attrName>
                                        </p:attrNameLst>
                                      </p:cBhvr>
                                      <p:to>
                                        <p:strVal val="visible"/>
                                      </p:to>
                                    </p:set>
                                    <p:animEffect filter="fade" transition="in">
                                      <p:cBhvr>
                                        <p:cTn dur="500"/>
                                        <p:tgtEl>
                                          <p:spTgt spid="3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4" st="4"/>
                                            </p:txEl>
                                          </p:spTgt>
                                        </p:tgtEl>
                                        <p:attrNameLst>
                                          <p:attrName>style.visibility</p:attrName>
                                        </p:attrNameLst>
                                      </p:cBhvr>
                                      <p:to>
                                        <p:strVal val="visible"/>
                                      </p:to>
                                    </p:set>
                                    <p:animEffect filter="fade" transition="in">
                                      <p:cBhvr>
                                        <p:cTn dur="500"/>
                                        <p:tgtEl>
                                          <p:spTgt spid="31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5" st="5"/>
                                            </p:txEl>
                                          </p:spTgt>
                                        </p:tgtEl>
                                        <p:attrNameLst>
                                          <p:attrName>style.visibility</p:attrName>
                                        </p:attrNameLst>
                                      </p:cBhvr>
                                      <p:to>
                                        <p:strVal val="visible"/>
                                      </p:to>
                                    </p:set>
                                    <p:animEffect filter="fade" transition="in">
                                      <p:cBhvr>
                                        <p:cTn dur="500"/>
                                        <p:tgtEl>
                                          <p:spTgt spid="31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6" st="6"/>
                                            </p:txEl>
                                          </p:spTgt>
                                        </p:tgtEl>
                                        <p:attrNameLst>
                                          <p:attrName>style.visibility</p:attrName>
                                        </p:attrNameLst>
                                      </p:cBhvr>
                                      <p:to>
                                        <p:strVal val="visible"/>
                                      </p:to>
                                    </p:set>
                                    <p:animEffect filter="fade" transition="in">
                                      <p:cBhvr>
                                        <p:cTn dur="500"/>
                                        <p:tgtEl>
                                          <p:spTgt spid="31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4"/>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103" name="Google Shape;103;p14"/>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Char char="●"/>
            </a:pPr>
            <a:r>
              <a:rPr b="1" lang="en" sz="1800">
                <a:solidFill>
                  <a:srgbClr val="000000"/>
                </a:solidFill>
              </a:rPr>
              <a:t>Intro and What is Haptics?</a:t>
            </a:r>
            <a:endParaRPr b="1" sz="1800">
              <a:solidFill>
                <a:srgbClr val="000000"/>
              </a:solidFill>
            </a:endParaRPr>
          </a:p>
          <a:p>
            <a:pPr indent="-342900" lvl="0" marL="457200" rtl="0" algn="l">
              <a:spcBef>
                <a:spcPts val="1000"/>
              </a:spcBef>
              <a:spcAft>
                <a:spcPts val="0"/>
              </a:spcAft>
              <a:buSzPts val="1800"/>
              <a:buChar char="●"/>
            </a:pPr>
            <a:r>
              <a:rPr lang="en" sz="1800"/>
              <a:t>Exploratory Procedures</a:t>
            </a:r>
            <a:endParaRPr sz="1800"/>
          </a:p>
          <a:p>
            <a:pPr indent="-342900" lvl="0" marL="457200" rtl="0" algn="l">
              <a:spcBef>
                <a:spcPts val="1000"/>
              </a:spcBef>
              <a:spcAft>
                <a:spcPts val="0"/>
              </a:spcAft>
              <a:buSzPts val="1800"/>
              <a:buChar char="●"/>
            </a:pPr>
            <a:r>
              <a:rPr lang="en" sz="1800"/>
              <a:t>Experiment 1: Instructed Haptic Exploration</a:t>
            </a:r>
            <a:endParaRPr sz="1800"/>
          </a:p>
          <a:p>
            <a:pPr indent="-342900" lvl="0" marL="457200" rtl="0" algn="l">
              <a:spcBef>
                <a:spcPts val="1000"/>
              </a:spcBef>
              <a:spcAft>
                <a:spcPts val="0"/>
              </a:spcAft>
              <a:buSzPts val="1800"/>
              <a:buChar char="●"/>
            </a:pPr>
            <a:r>
              <a:rPr lang="en" sz="1800"/>
              <a:t>Experiment 2: Constrained Haptic Exploration</a:t>
            </a:r>
            <a:endParaRPr sz="1800"/>
          </a:p>
          <a:p>
            <a:pPr indent="-342900" lvl="0" marL="457200" rtl="0" algn="l">
              <a:spcBef>
                <a:spcPts val="1000"/>
              </a:spcBef>
              <a:spcAft>
                <a:spcPts val="0"/>
              </a:spcAft>
              <a:buSzPts val="1800"/>
              <a:buChar char="●"/>
            </a:pPr>
            <a:r>
              <a:rPr lang="en" sz="1800"/>
              <a:t>Paper Summary and Discussion</a:t>
            </a:r>
            <a:endParaRPr sz="1800"/>
          </a:p>
          <a:p>
            <a:pPr indent="-342900" lvl="0" marL="457200" rtl="0" algn="l">
              <a:spcBef>
                <a:spcPts val="1000"/>
              </a:spcBef>
              <a:spcAft>
                <a:spcPts val="0"/>
              </a:spcAft>
              <a:buSzPts val="1800"/>
              <a:buChar char="●"/>
            </a:pPr>
            <a:r>
              <a:rPr lang="en" sz="1800"/>
              <a:t>Piazza Discussion</a:t>
            </a:r>
            <a:endParaRPr sz="1800"/>
          </a:p>
          <a:p>
            <a:pPr indent="-342900" lvl="0" marL="457200" rtl="0" algn="l">
              <a:spcBef>
                <a:spcPts val="1000"/>
              </a:spcBef>
              <a:spcAft>
                <a:spcPts val="1000"/>
              </a:spcAft>
              <a:buSzPts val="1800"/>
              <a:buChar char="●"/>
            </a:pPr>
            <a:r>
              <a:rPr lang="en" sz="1800"/>
              <a:t>Appendix</a:t>
            </a:r>
            <a:endParaRPr sz="1800"/>
          </a:p>
        </p:txBody>
      </p:sp>
      <p:sp>
        <p:nvSpPr>
          <p:cNvPr id="104" name="Google Shape;104;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2"/>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 2 Histogram Results</a:t>
            </a:r>
            <a:endParaRPr/>
          </a:p>
        </p:txBody>
      </p:sp>
      <p:pic>
        <p:nvPicPr>
          <p:cNvPr id="320" name="Google Shape;320;p32"/>
          <p:cNvPicPr preferRelativeResize="0"/>
          <p:nvPr/>
        </p:nvPicPr>
        <p:blipFill rotWithShape="1">
          <a:blip r:embed="rId3">
            <a:alphaModFix/>
          </a:blip>
          <a:srcRect b="47655" l="10831" r="6421" t="5170"/>
          <a:stretch/>
        </p:blipFill>
        <p:spPr>
          <a:xfrm>
            <a:off x="1400" y="834450"/>
            <a:ext cx="2305450" cy="1774325"/>
          </a:xfrm>
          <a:prstGeom prst="rect">
            <a:avLst/>
          </a:prstGeom>
          <a:noFill/>
          <a:ln>
            <a:noFill/>
          </a:ln>
        </p:spPr>
      </p:pic>
      <p:pic>
        <p:nvPicPr>
          <p:cNvPr id="321" name="Google Shape;321;p32"/>
          <p:cNvPicPr preferRelativeResize="0"/>
          <p:nvPr/>
        </p:nvPicPr>
        <p:blipFill rotWithShape="1">
          <a:blip r:embed="rId4">
            <a:alphaModFix/>
          </a:blip>
          <a:srcRect b="64668" l="5558" r="1496" t="1404"/>
          <a:stretch/>
        </p:blipFill>
        <p:spPr>
          <a:xfrm>
            <a:off x="2306850" y="834450"/>
            <a:ext cx="2305450" cy="1774326"/>
          </a:xfrm>
          <a:prstGeom prst="rect">
            <a:avLst/>
          </a:prstGeom>
          <a:noFill/>
          <a:ln>
            <a:noFill/>
          </a:ln>
        </p:spPr>
      </p:pic>
      <p:sp>
        <p:nvSpPr>
          <p:cNvPr id="322" name="Google Shape;322;p3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23" name="Google Shape;323;p32"/>
          <p:cNvPicPr preferRelativeResize="0"/>
          <p:nvPr/>
        </p:nvPicPr>
        <p:blipFill rotWithShape="1">
          <a:blip r:embed="rId3">
            <a:alphaModFix/>
          </a:blip>
          <a:srcRect b="-547" l="10831" r="6421" t="53372"/>
          <a:stretch/>
        </p:blipFill>
        <p:spPr>
          <a:xfrm>
            <a:off x="1400" y="2665475"/>
            <a:ext cx="2305450" cy="1774325"/>
          </a:xfrm>
          <a:prstGeom prst="rect">
            <a:avLst/>
          </a:prstGeom>
          <a:noFill/>
          <a:ln>
            <a:noFill/>
          </a:ln>
        </p:spPr>
      </p:pic>
      <p:pic>
        <p:nvPicPr>
          <p:cNvPr id="324" name="Google Shape;324;p32"/>
          <p:cNvPicPr preferRelativeResize="0"/>
          <p:nvPr/>
        </p:nvPicPr>
        <p:blipFill rotWithShape="1">
          <a:blip r:embed="rId4">
            <a:alphaModFix/>
          </a:blip>
          <a:srcRect b="31457" l="5558" r="1496" t="34615"/>
          <a:stretch/>
        </p:blipFill>
        <p:spPr>
          <a:xfrm>
            <a:off x="2306850" y="2665475"/>
            <a:ext cx="2305450" cy="1774326"/>
          </a:xfrm>
          <a:prstGeom prst="rect">
            <a:avLst/>
          </a:prstGeom>
          <a:noFill/>
          <a:ln>
            <a:noFill/>
          </a:ln>
        </p:spPr>
      </p:pic>
      <p:pic>
        <p:nvPicPr>
          <p:cNvPr id="325" name="Google Shape;325;p32"/>
          <p:cNvPicPr preferRelativeResize="0"/>
          <p:nvPr/>
        </p:nvPicPr>
        <p:blipFill rotWithShape="1">
          <a:blip r:embed="rId4">
            <a:alphaModFix/>
          </a:blip>
          <a:srcRect b="-827" l="5836" r="1217" t="66900"/>
          <a:stretch/>
        </p:blipFill>
        <p:spPr>
          <a:xfrm>
            <a:off x="5732325" y="834450"/>
            <a:ext cx="2305450" cy="1774326"/>
          </a:xfrm>
          <a:prstGeom prst="rect">
            <a:avLst/>
          </a:prstGeom>
          <a:noFill/>
          <a:ln>
            <a:noFill/>
          </a:ln>
        </p:spPr>
      </p:pic>
      <p:grpSp>
        <p:nvGrpSpPr>
          <p:cNvPr id="326" name="Google Shape;326;p32"/>
          <p:cNvGrpSpPr/>
          <p:nvPr/>
        </p:nvGrpSpPr>
        <p:grpSpPr>
          <a:xfrm>
            <a:off x="4626108" y="2712338"/>
            <a:ext cx="4517892" cy="1680600"/>
            <a:chOff x="4626108" y="2712338"/>
            <a:chExt cx="4517892" cy="1680600"/>
          </a:xfrm>
        </p:grpSpPr>
        <p:pic>
          <p:nvPicPr>
            <p:cNvPr id="327" name="Google Shape;327;p32"/>
            <p:cNvPicPr preferRelativeResize="0"/>
            <p:nvPr/>
          </p:nvPicPr>
          <p:blipFill rotWithShape="1">
            <a:blip r:embed="rId5">
              <a:alphaModFix/>
            </a:blip>
            <a:srcRect b="3995" l="3769" r="6471" t="49161"/>
            <a:stretch/>
          </p:blipFill>
          <p:spPr>
            <a:xfrm>
              <a:off x="6838550" y="2712338"/>
              <a:ext cx="2305450" cy="1680600"/>
            </a:xfrm>
            <a:prstGeom prst="rect">
              <a:avLst/>
            </a:prstGeom>
            <a:noFill/>
            <a:ln>
              <a:noFill/>
            </a:ln>
          </p:spPr>
        </p:pic>
        <p:pic>
          <p:nvPicPr>
            <p:cNvPr id="328" name="Google Shape;328;p32"/>
            <p:cNvPicPr preferRelativeResize="0"/>
            <p:nvPr/>
          </p:nvPicPr>
          <p:blipFill rotWithShape="1">
            <a:blip r:embed="rId5">
              <a:alphaModFix/>
            </a:blip>
            <a:srcRect b="52801" l="2962" r="7279" t="356"/>
            <a:stretch/>
          </p:blipFill>
          <p:spPr>
            <a:xfrm>
              <a:off x="4626108" y="2712338"/>
              <a:ext cx="2305450" cy="168060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graphicFrame>
        <p:nvGraphicFramePr>
          <p:cNvPr id="333" name="Google Shape;333;p33"/>
          <p:cNvGraphicFramePr/>
          <p:nvPr/>
        </p:nvGraphicFramePr>
        <p:xfrm>
          <a:off x="467931" y="4055738"/>
          <a:ext cx="3000000" cy="3000000"/>
        </p:xfrm>
        <a:graphic>
          <a:graphicData uri="http://schemas.openxmlformats.org/drawingml/2006/table">
            <a:tbl>
              <a:tblPr>
                <a:noFill/>
                <a:tableStyleId>{7D6CE734-7C62-4E2A-B0BF-52C1EF89C131}</a:tableStyleId>
              </a:tblPr>
              <a:tblGrid>
                <a:gridCol w="1342250"/>
                <a:gridCol w="1149400"/>
                <a:gridCol w="1136525"/>
                <a:gridCol w="1143000"/>
                <a:gridCol w="1151000"/>
                <a:gridCol w="1135500"/>
                <a:gridCol w="1150225"/>
              </a:tblGrid>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EP Specialization Score</a:t>
                      </a:r>
                      <a:endParaRPr sz="1200">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a:latin typeface="Lato"/>
                          <a:ea typeface="Lato"/>
                          <a:cs typeface="Lato"/>
                          <a:sym typeface="Lato"/>
                        </a:rPr>
                        <a:t>2.06</a:t>
                      </a:r>
                      <a:endParaRPr>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7A8C0"/>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2.79</a:t>
                      </a:r>
                      <a:endParaRPr>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27BA0"/>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1.56</a:t>
                      </a:r>
                      <a:endParaRPr>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5C6D6"/>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1.95</a:t>
                      </a:r>
                      <a:endParaRPr>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AAFC5"/>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0.62</a:t>
                      </a:r>
                      <a:endParaRPr>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1.92</a:t>
                      </a:r>
                      <a:endParaRPr>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B0C7"/>
                    </a:solidFill>
                  </a:tcPr>
                </a:tc>
              </a:tr>
            </a:tbl>
          </a:graphicData>
        </a:graphic>
      </p:graphicFrame>
      <p:sp>
        <p:nvSpPr>
          <p:cNvPr id="334" name="Google Shape;334;p33"/>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 2 Results</a:t>
            </a:r>
            <a:endParaRPr/>
          </a:p>
        </p:txBody>
      </p:sp>
      <p:sp>
        <p:nvSpPr>
          <p:cNvPr id="335" name="Google Shape;335;p3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336" name="Google Shape;336;p33"/>
          <p:cNvGraphicFramePr/>
          <p:nvPr/>
        </p:nvGraphicFramePr>
        <p:xfrm>
          <a:off x="467944" y="823119"/>
          <a:ext cx="3000000" cy="3000000"/>
        </p:xfrm>
        <a:graphic>
          <a:graphicData uri="http://schemas.openxmlformats.org/drawingml/2006/table">
            <a:tbl>
              <a:tblPr>
                <a:noFill/>
                <a:tableStyleId>{7D6CE734-7C62-4E2A-B0BF-52C1EF89C131}</a:tableStyleId>
              </a:tblPr>
              <a:tblGrid>
                <a:gridCol w="1342475"/>
                <a:gridCol w="1149400"/>
                <a:gridCol w="1136525"/>
                <a:gridCol w="1143000"/>
                <a:gridCol w="1151000"/>
                <a:gridCol w="1135500"/>
                <a:gridCol w="1150225"/>
              </a:tblGrid>
              <a:tr h="194050">
                <a:tc rowSpan="2">
                  <a:txBody>
                    <a:bodyPr/>
                    <a:lstStyle/>
                    <a:p>
                      <a:pPr indent="0" lvl="0" marL="0" rtl="0" algn="ctr">
                        <a:lnSpc>
                          <a:spcPct val="100000"/>
                        </a:lnSpc>
                        <a:spcBef>
                          <a:spcPts val="0"/>
                        </a:spcBef>
                        <a:spcAft>
                          <a:spcPts val="0"/>
                        </a:spcAft>
                        <a:buNone/>
                      </a:pPr>
                      <a:r>
                        <a:rPr b="1" lang="en" sz="1200">
                          <a:latin typeface="Lato"/>
                          <a:ea typeface="Lato"/>
                          <a:cs typeface="Lato"/>
                          <a:sym typeface="Lato"/>
                        </a:rPr>
                        <a:t>Dimension Requested</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gridSpan="6">
                  <a:txBody>
                    <a:bodyPr/>
                    <a:lstStyle/>
                    <a:p>
                      <a:pPr indent="0" lvl="0" marL="0" rtl="0" algn="ctr">
                        <a:lnSpc>
                          <a:spcPct val="100000"/>
                        </a:lnSpc>
                        <a:spcBef>
                          <a:spcPts val="0"/>
                        </a:spcBef>
                        <a:spcAft>
                          <a:spcPts val="0"/>
                        </a:spcAft>
                        <a:buNone/>
                      </a:pPr>
                      <a:r>
                        <a:rPr b="1" lang="en" sz="1100">
                          <a:latin typeface="Lato"/>
                          <a:ea typeface="Lato"/>
                          <a:cs typeface="Lato"/>
                          <a:sym typeface="Lato"/>
                        </a:rPr>
                        <a:t>Exploratory Procedure Constraint</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hMerge="1"/>
                <a:tc hMerge="1"/>
                <a:tc hMerge="1"/>
                <a:tc hMerge="1"/>
              </a:tr>
              <a:tr h="319650">
                <a:tc vMerge="1"/>
                <a:tc>
                  <a:txBody>
                    <a:bodyPr/>
                    <a:lstStyle/>
                    <a:p>
                      <a:pPr indent="0" lvl="0" marL="0" rtl="0" algn="ctr">
                        <a:lnSpc>
                          <a:spcPct val="100000"/>
                        </a:lnSpc>
                        <a:spcBef>
                          <a:spcPts val="0"/>
                        </a:spcBef>
                        <a:spcAft>
                          <a:spcPts val="0"/>
                        </a:spcAft>
                        <a:buNone/>
                      </a:pPr>
                      <a:r>
                        <a:rPr b="1" lang="en" sz="1200">
                          <a:latin typeface="Lato"/>
                          <a:ea typeface="Lato"/>
                          <a:cs typeface="Lato"/>
                          <a:sym typeface="Lato"/>
                        </a:rPr>
                        <a:t>Lateral Motion</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Pressure</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Static Contact</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Unsupported Holding</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Enclosure</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Contour Following</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Texture</a:t>
                      </a:r>
                      <a:endParaRPr sz="1200">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l">
                        <a:spcBef>
                          <a:spcPts val="0"/>
                        </a:spcBef>
                        <a:spcAft>
                          <a:spcPts val="0"/>
                        </a:spcAft>
                        <a:buNone/>
                      </a:pPr>
                      <a:r>
                        <a:t/>
                      </a:r>
                      <a:endParaRPr/>
                    </a:p>
                  </a:txBody>
                  <a:tcPr marT="73150" marB="7315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l">
                        <a:spcBef>
                          <a:spcPts val="0"/>
                        </a:spcBef>
                        <a:spcAft>
                          <a:spcPts val="0"/>
                        </a:spcAft>
                        <a:buNone/>
                      </a:pPr>
                      <a:r>
                        <a:t/>
                      </a:r>
                      <a:endParaRPr/>
                    </a:p>
                  </a:txBody>
                  <a:tcPr marT="73150" marB="7315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8CCB8C"/>
                    </a:solidFill>
                  </a:tcPr>
                </a:tc>
                <a:tc>
                  <a:txBody>
                    <a:bodyPr/>
                    <a:lstStyle/>
                    <a:p>
                      <a:pPr indent="0" lvl="0" marL="0" rtl="0" algn="l">
                        <a:spcBef>
                          <a:spcPts val="0"/>
                        </a:spcBef>
                        <a:spcAft>
                          <a:spcPts val="0"/>
                        </a:spcAft>
                        <a:buNone/>
                      </a:pPr>
                      <a:r>
                        <a:t/>
                      </a:r>
                      <a:endParaRPr/>
                    </a:p>
                  </a:txBody>
                  <a:tcPr marT="73150" marB="7315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t/>
                      </a:r>
                      <a:endParaRPr/>
                    </a:p>
                  </a:txBody>
                  <a:tcPr marT="73150" marB="7315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A9F5F"/>
                    </a:solidFill>
                  </a:tcPr>
                </a:tc>
                <a:tc>
                  <a:txBody>
                    <a:bodyPr/>
                    <a:lstStyle/>
                    <a:p>
                      <a:pPr indent="0" lvl="0" marL="0" rtl="0" algn="l">
                        <a:spcBef>
                          <a:spcPts val="0"/>
                        </a:spcBef>
                        <a:spcAft>
                          <a:spcPts val="0"/>
                        </a:spcAft>
                        <a:buNone/>
                      </a:pPr>
                      <a:r>
                        <a:t/>
                      </a:r>
                      <a:endParaRPr/>
                    </a:p>
                  </a:txBody>
                  <a:tcPr marT="73150" marB="7315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87232"/>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Hardness</a:t>
                      </a:r>
                      <a:endParaRPr sz="1200">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5CAB6B"/>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DA162"/>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EC283"/>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Temperature</a:t>
                      </a:r>
                      <a:endParaRPr sz="1200">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96D294"/>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4BB7C"/>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D8140"/>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3A9454"/>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Weight</a:t>
                      </a:r>
                      <a:endParaRPr sz="1200">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8574"/>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809A7E"/>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9BE80"/>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Volume</a:t>
                      </a:r>
                      <a:endParaRPr sz="1200">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C736C"/>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57B3A"/>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57B3A"/>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Global Shape</a:t>
                      </a:r>
                      <a:endParaRPr sz="1200">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17D70"/>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9BE80"/>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51A364"/>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Exact Shape</a:t>
                      </a:r>
                      <a:endParaRPr sz="1200">
                        <a:latin typeface="Lato"/>
                        <a:ea typeface="Lato"/>
                        <a:cs typeface="Lato"/>
                        <a:sym typeface="Lato"/>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73150" marB="7315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solidFill>
                      <a:srgbClr val="006D2C"/>
                    </a:solidFill>
                  </a:tcPr>
                </a:tc>
              </a:tr>
            </a:tbl>
          </a:graphicData>
        </a:graphic>
      </p:graphicFrame>
      <p:grpSp>
        <p:nvGrpSpPr>
          <p:cNvPr id="337" name="Google Shape;337;p33"/>
          <p:cNvGrpSpPr/>
          <p:nvPr/>
        </p:nvGrpSpPr>
        <p:grpSpPr>
          <a:xfrm>
            <a:off x="1810422" y="1539300"/>
            <a:ext cx="6865638" cy="2517553"/>
            <a:chOff x="1501025" y="1585300"/>
            <a:chExt cx="6167480" cy="1706700"/>
          </a:xfrm>
        </p:grpSpPr>
        <p:sp>
          <p:nvSpPr>
            <p:cNvPr id="338" name="Google Shape;338;p33"/>
            <p:cNvSpPr/>
            <p:nvPr/>
          </p:nvSpPr>
          <p:spPr>
            <a:xfrm>
              <a:off x="1501025" y="15853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3"/>
            <p:cNvSpPr/>
            <p:nvPr/>
          </p:nvSpPr>
          <p:spPr>
            <a:xfrm>
              <a:off x="2526150" y="18292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3"/>
            <p:cNvSpPr/>
            <p:nvPr/>
          </p:nvSpPr>
          <p:spPr>
            <a:xfrm>
              <a:off x="3559125" y="20731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3"/>
            <p:cNvSpPr/>
            <p:nvPr/>
          </p:nvSpPr>
          <p:spPr>
            <a:xfrm>
              <a:off x="4591650" y="23167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3"/>
            <p:cNvSpPr/>
            <p:nvPr/>
          </p:nvSpPr>
          <p:spPr>
            <a:xfrm>
              <a:off x="5618398" y="25605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3"/>
            <p:cNvSpPr/>
            <p:nvPr/>
          </p:nvSpPr>
          <p:spPr>
            <a:xfrm>
              <a:off x="6643405" y="2804285"/>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3"/>
            <p:cNvSpPr/>
            <p:nvPr/>
          </p:nvSpPr>
          <p:spPr>
            <a:xfrm>
              <a:off x="6643400" y="3048100"/>
              <a:ext cx="1025100" cy="2439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4"/>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EP Optimality Based on Experiments 1 and 2</a:t>
            </a:r>
            <a:endParaRPr/>
          </a:p>
        </p:txBody>
      </p:sp>
      <p:sp>
        <p:nvSpPr>
          <p:cNvPr id="350" name="Google Shape;350;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351" name="Google Shape;351;p34"/>
          <p:cNvGraphicFramePr/>
          <p:nvPr/>
        </p:nvGraphicFramePr>
        <p:xfrm>
          <a:off x="467938" y="892671"/>
          <a:ext cx="3000000" cy="3000000"/>
        </p:xfrm>
        <a:graphic>
          <a:graphicData uri="http://schemas.openxmlformats.org/drawingml/2006/table">
            <a:tbl>
              <a:tblPr>
                <a:noFill/>
                <a:tableStyleId>{7D6CE734-7C62-4E2A-B0BF-52C1EF89C131}</a:tableStyleId>
              </a:tblPr>
              <a:tblGrid>
                <a:gridCol w="1342475"/>
                <a:gridCol w="1149400"/>
                <a:gridCol w="1136525"/>
                <a:gridCol w="1143000"/>
                <a:gridCol w="1151000"/>
                <a:gridCol w="1135500"/>
                <a:gridCol w="1150225"/>
              </a:tblGrid>
              <a:tr h="194050">
                <a:tc rowSpan="2">
                  <a:txBody>
                    <a:bodyPr/>
                    <a:lstStyle/>
                    <a:p>
                      <a:pPr indent="0" lvl="0" marL="0" rtl="0" algn="ctr">
                        <a:lnSpc>
                          <a:spcPct val="100000"/>
                        </a:lnSpc>
                        <a:spcBef>
                          <a:spcPts val="0"/>
                        </a:spcBef>
                        <a:spcAft>
                          <a:spcPts val="0"/>
                        </a:spcAft>
                        <a:buNone/>
                      </a:pPr>
                      <a:r>
                        <a:rPr b="1" lang="en" sz="1200">
                          <a:latin typeface="Lato"/>
                          <a:ea typeface="Lato"/>
                          <a:cs typeface="Lato"/>
                          <a:sym typeface="Lato"/>
                        </a:rPr>
                        <a:t>Dimension Requested</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gridSpan="6">
                  <a:txBody>
                    <a:bodyPr/>
                    <a:lstStyle/>
                    <a:p>
                      <a:pPr indent="0" lvl="0" marL="0" rtl="0" algn="ctr">
                        <a:lnSpc>
                          <a:spcPct val="100000"/>
                        </a:lnSpc>
                        <a:spcBef>
                          <a:spcPts val="0"/>
                        </a:spcBef>
                        <a:spcAft>
                          <a:spcPts val="0"/>
                        </a:spcAft>
                        <a:buNone/>
                      </a:pPr>
                      <a:r>
                        <a:rPr b="1" lang="en" sz="1100">
                          <a:latin typeface="Lato"/>
                          <a:ea typeface="Lato"/>
                          <a:cs typeface="Lato"/>
                          <a:sym typeface="Lato"/>
                        </a:rPr>
                        <a:t>Exploratory Procedure Constraint</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hMerge="1"/>
                <a:tc hMerge="1"/>
                <a:tc hMerge="1"/>
                <a:tc hMerge="1"/>
              </a:tr>
              <a:tr h="319650">
                <a:tc vMerge="1"/>
                <a:tc>
                  <a:txBody>
                    <a:bodyPr/>
                    <a:lstStyle/>
                    <a:p>
                      <a:pPr indent="0" lvl="0" marL="0" rtl="0" algn="ctr">
                        <a:lnSpc>
                          <a:spcPct val="100000"/>
                        </a:lnSpc>
                        <a:spcBef>
                          <a:spcPts val="0"/>
                        </a:spcBef>
                        <a:spcAft>
                          <a:spcPts val="0"/>
                        </a:spcAft>
                        <a:buNone/>
                      </a:pPr>
                      <a:r>
                        <a:rPr b="1" lang="en" sz="1200">
                          <a:latin typeface="Lato"/>
                          <a:ea typeface="Lato"/>
                          <a:cs typeface="Lato"/>
                          <a:sym typeface="Lato"/>
                        </a:rPr>
                        <a:t>Lateral Motion</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Pressure</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Static Contact</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Unsupported Holding</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Enclosure</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Contour Following</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Texture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l">
                        <a:spcBef>
                          <a:spcPts val="0"/>
                        </a:spcBef>
                        <a:spcAft>
                          <a:spcPts val="0"/>
                        </a:spcAft>
                        <a:buNone/>
                      </a:pPr>
                      <a:r>
                        <a:t/>
                      </a:r>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l">
                        <a:spcBef>
                          <a:spcPts val="0"/>
                        </a:spcBef>
                        <a:spcAft>
                          <a:spcPts val="0"/>
                        </a:spcAft>
                        <a:buNone/>
                      </a:pPr>
                      <a:r>
                        <a:t/>
                      </a:r>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l">
                        <a:spcBef>
                          <a:spcPts val="0"/>
                        </a:spcBef>
                        <a:spcAft>
                          <a:spcPts val="0"/>
                        </a:spcAft>
                        <a:buNone/>
                      </a:pPr>
                      <a:r>
                        <a:t/>
                      </a:r>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t/>
                      </a:r>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l">
                        <a:spcBef>
                          <a:spcPts val="0"/>
                        </a:spcBef>
                        <a:spcAft>
                          <a:spcPts val="0"/>
                        </a:spcAft>
                        <a:buNone/>
                      </a:pPr>
                      <a:r>
                        <a:t/>
                      </a:r>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Hardness</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Temperature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Weight</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Volume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Global Shape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spcBef>
                          <a:spcPts val="0"/>
                        </a:spcBef>
                        <a:spcAft>
                          <a:spcPts val="0"/>
                        </a:spcAft>
                        <a:buNone/>
                      </a:pPr>
                      <a:r>
                        <a:rPr lang="en" sz="1200">
                          <a:latin typeface="Lato"/>
                          <a:ea typeface="Lato"/>
                          <a:cs typeface="Lato"/>
                          <a:sym typeface="Lato"/>
                        </a:rPr>
                        <a:t>Exact Shape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solidFill>
                      <a:srgbClr val="006D2C"/>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Duration (s)</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latin typeface="Lato"/>
                          <a:ea typeface="Lato"/>
                          <a:cs typeface="Lato"/>
                          <a:sym typeface="Lato"/>
                        </a:rPr>
                        <a:t>3</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7CFE5"/>
                    </a:solidFill>
                  </a:tcPr>
                </a:tc>
                <a:tc>
                  <a:txBody>
                    <a:bodyPr/>
                    <a:lstStyle/>
                    <a:p>
                      <a:pPr indent="0" lvl="0" marL="0" rtl="0" algn="ctr">
                        <a:lnSpc>
                          <a:spcPct val="115000"/>
                        </a:lnSpc>
                        <a:spcBef>
                          <a:spcPts val="0"/>
                        </a:spcBef>
                        <a:spcAft>
                          <a:spcPts val="0"/>
                        </a:spcAft>
                        <a:buNone/>
                      </a:pPr>
                      <a:r>
                        <a:rPr lang="en">
                          <a:latin typeface="Lato"/>
                          <a:ea typeface="Lato"/>
                          <a:cs typeface="Lato"/>
                          <a:sym typeface="Lato"/>
                        </a:rPr>
                        <a:t>2</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AF7"/>
                    </a:solidFill>
                  </a:tcPr>
                </a:tc>
                <a:tc>
                  <a:txBody>
                    <a:bodyPr/>
                    <a:lstStyle/>
                    <a:p>
                      <a:pPr indent="0" lvl="0" marL="0" rtl="0" algn="ctr">
                        <a:lnSpc>
                          <a:spcPct val="115000"/>
                        </a:lnSpc>
                        <a:spcBef>
                          <a:spcPts val="0"/>
                        </a:spcBef>
                        <a:spcAft>
                          <a:spcPts val="0"/>
                        </a:spcAft>
                        <a:buNone/>
                      </a:pPr>
                      <a:r>
                        <a:rPr lang="en">
                          <a:latin typeface="Lato"/>
                          <a:ea typeface="Lato"/>
                          <a:cs typeface="Lato"/>
                          <a:sym typeface="Lato"/>
                        </a:rPr>
                        <a:t>2</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AF7"/>
                    </a:solidFill>
                  </a:tcPr>
                </a:tc>
                <a:tc>
                  <a:txBody>
                    <a:bodyPr/>
                    <a:lstStyle/>
                    <a:p>
                      <a:pPr indent="0" lvl="0" marL="0" rtl="0" algn="ctr">
                        <a:lnSpc>
                          <a:spcPct val="115000"/>
                        </a:lnSpc>
                        <a:spcBef>
                          <a:spcPts val="0"/>
                        </a:spcBef>
                        <a:spcAft>
                          <a:spcPts val="0"/>
                        </a:spcAft>
                        <a:buNone/>
                      </a:pPr>
                      <a:r>
                        <a:rPr lang="en">
                          <a:latin typeface="Lato"/>
                          <a:ea typeface="Lato"/>
                          <a:cs typeface="Lato"/>
                          <a:sym typeface="Lato"/>
                        </a:rPr>
                        <a:t>2</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AF7"/>
                    </a:solidFill>
                  </a:tcPr>
                </a:tc>
                <a:tc>
                  <a:txBody>
                    <a:bodyPr/>
                    <a:lstStyle/>
                    <a:p>
                      <a:pPr indent="0" lvl="0" marL="0" rtl="0" algn="ctr">
                        <a:lnSpc>
                          <a:spcPct val="115000"/>
                        </a:lnSpc>
                        <a:spcBef>
                          <a:spcPts val="0"/>
                        </a:spcBef>
                        <a:spcAft>
                          <a:spcPts val="0"/>
                        </a:spcAft>
                        <a:buNone/>
                      </a:pPr>
                      <a:r>
                        <a:rPr lang="en">
                          <a:latin typeface="Lato"/>
                          <a:ea typeface="Lato"/>
                          <a:cs typeface="Lato"/>
                          <a:sym typeface="Lato"/>
                        </a:rPr>
                        <a:t>3</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7CFE5"/>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11</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EP Specialization Score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a:latin typeface="Lato"/>
                          <a:ea typeface="Lato"/>
                          <a:cs typeface="Lato"/>
                          <a:sym typeface="Lato"/>
                        </a:rPr>
                        <a:t>2.06</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7A8C0"/>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2.79</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27BA0"/>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1.56</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5C6D6"/>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1.95</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AAFC5"/>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0.62</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1.92</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B0C7"/>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5"/>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357" name="Google Shape;357;p35"/>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Intro and What is Haptics?</a:t>
            </a:r>
            <a:endParaRPr sz="1800"/>
          </a:p>
          <a:p>
            <a:pPr indent="-342900" lvl="0" marL="457200" rtl="0" algn="l">
              <a:spcBef>
                <a:spcPts val="1000"/>
              </a:spcBef>
              <a:spcAft>
                <a:spcPts val="0"/>
              </a:spcAft>
              <a:buSzPts val="1800"/>
              <a:buChar char="●"/>
            </a:pPr>
            <a:r>
              <a:rPr lang="en" sz="1800"/>
              <a:t>Exploratory Procedures</a:t>
            </a:r>
            <a:endParaRPr sz="1800"/>
          </a:p>
          <a:p>
            <a:pPr indent="-342900" lvl="0" marL="457200" rtl="0" algn="l">
              <a:spcBef>
                <a:spcPts val="1000"/>
              </a:spcBef>
              <a:spcAft>
                <a:spcPts val="0"/>
              </a:spcAft>
              <a:buSzPts val="1800"/>
              <a:buChar char="●"/>
            </a:pPr>
            <a:r>
              <a:rPr lang="en" sz="1800"/>
              <a:t>Experiment 1: Instructed Haptic Exploration</a:t>
            </a:r>
            <a:endParaRPr sz="1800"/>
          </a:p>
          <a:p>
            <a:pPr indent="-342900" lvl="0" marL="457200" rtl="0" algn="l">
              <a:spcBef>
                <a:spcPts val="1000"/>
              </a:spcBef>
              <a:spcAft>
                <a:spcPts val="0"/>
              </a:spcAft>
              <a:buSzPts val="1800"/>
              <a:buChar char="●"/>
            </a:pPr>
            <a:r>
              <a:rPr lang="en" sz="1800"/>
              <a:t>Experiment 2: Constrained Haptic Exploration</a:t>
            </a:r>
            <a:endParaRPr sz="1800"/>
          </a:p>
          <a:p>
            <a:pPr indent="-342900" lvl="0" marL="457200" rtl="0" algn="l">
              <a:spcBef>
                <a:spcPts val="1000"/>
              </a:spcBef>
              <a:spcAft>
                <a:spcPts val="0"/>
              </a:spcAft>
              <a:buClr>
                <a:srgbClr val="000000"/>
              </a:buClr>
              <a:buSzPts val="1800"/>
              <a:buChar char="●"/>
            </a:pPr>
            <a:r>
              <a:rPr b="1" lang="en" sz="1800">
                <a:solidFill>
                  <a:srgbClr val="000000"/>
                </a:solidFill>
              </a:rPr>
              <a:t>Paper Summary and Discussion</a:t>
            </a:r>
            <a:endParaRPr b="1" sz="1800">
              <a:solidFill>
                <a:srgbClr val="000000"/>
              </a:solidFill>
            </a:endParaRPr>
          </a:p>
          <a:p>
            <a:pPr indent="-342900" lvl="0" marL="457200" rtl="0" algn="l">
              <a:spcBef>
                <a:spcPts val="1000"/>
              </a:spcBef>
              <a:spcAft>
                <a:spcPts val="0"/>
              </a:spcAft>
              <a:buSzPts val="1800"/>
              <a:buChar char="●"/>
            </a:pPr>
            <a:r>
              <a:rPr lang="en" sz="1800"/>
              <a:t>Piazza Discussion</a:t>
            </a:r>
            <a:endParaRPr sz="1800"/>
          </a:p>
          <a:p>
            <a:pPr indent="-342900" lvl="0" marL="457200" rtl="0" algn="l">
              <a:spcBef>
                <a:spcPts val="1000"/>
              </a:spcBef>
              <a:spcAft>
                <a:spcPts val="1000"/>
              </a:spcAft>
              <a:buSzPts val="1800"/>
              <a:buChar char="●"/>
            </a:pPr>
            <a:r>
              <a:rPr lang="en" sz="1800"/>
              <a:t>Appendix</a:t>
            </a:r>
            <a:endParaRPr sz="1800"/>
          </a:p>
        </p:txBody>
      </p:sp>
      <p:sp>
        <p:nvSpPr>
          <p:cNvPr id="358" name="Google Shape;358;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62" name="Shape 362"/>
        <p:cNvGrpSpPr/>
        <p:nvPr/>
      </p:nvGrpSpPr>
      <p:grpSpPr>
        <a:xfrm>
          <a:off x="0" y="0"/>
          <a:ext cx="0" cy="0"/>
          <a:chOff x="0" y="0"/>
          <a:chExt cx="0" cy="0"/>
        </a:xfrm>
      </p:grpSpPr>
      <p:pic>
        <p:nvPicPr>
          <p:cNvPr id="363" name="Google Shape;363;p36"/>
          <p:cNvPicPr preferRelativeResize="0"/>
          <p:nvPr/>
        </p:nvPicPr>
        <p:blipFill>
          <a:blip r:embed="rId3">
            <a:alphaModFix/>
          </a:blip>
          <a:stretch>
            <a:fillRect/>
          </a:stretch>
        </p:blipFill>
        <p:spPr>
          <a:xfrm>
            <a:off x="-4" y="0"/>
            <a:ext cx="2286000" cy="2571751"/>
          </a:xfrm>
          <a:prstGeom prst="rect">
            <a:avLst/>
          </a:prstGeom>
          <a:noFill/>
          <a:ln>
            <a:noFill/>
          </a:ln>
        </p:spPr>
      </p:pic>
      <p:pic>
        <p:nvPicPr>
          <p:cNvPr id="364" name="Google Shape;364;p36"/>
          <p:cNvPicPr preferRelativeResize="0"/>
          <p:nvPr/>
        </p:nvPicPr>
        <p:blipFill>
          <a:blip r:embed="rId4">
            <a:alphaModFix/>
          </a:blip>
          <a:stretch>
            <a:fillRect/>
          </a:stretch>
        </p:blipFill>
        <p:spPr>
          <a:xfrm>
            <a:off x="0" y="2578608"/>
            <a:ext cx="2286000" cy="2569464"/>
          </a:xfrm>
          <a:prstGeom prst="rect">
            <a:avLst/>
          </a:prstGeom>
          <a:noFill/>
          <a:ln>
            <a:noFill/>
          </a:ln>
        </p:spPr>
      </p:pic>
      <p:pic>
        <p:nvPicPr>
          <p:cNvPr id="365" name="Google Shape;365;p36"/>
          <p:cNvPicPr preferRelativeResize="0"/>
          <p:nvPr/>
        </p:nvPicPr>
        <p:blipFill>
          <a:blip r:embed="rId5">
            <a:alphaModFix/>
          </a:blip>
          <a:stretch>
            <a:fillRect/>
          </a:stretch>
        </p:blipFill>
        <p:spPr>
          <a:xfrm>
            <a:off x="2286000" y="0"/>
            <a:ext cx="2285999" cy="2569463"/>
          </a:xfrm>
          <a:prstGeom prst="rect">
            <a:avLst/>
          </a:prstGeom>
          <a:noFill/>
          <a:ln>
            <a:noFill/>
          </a:ln>
        </p:spPr>
      </p:pic>
      <p:pic>
        <p:nvPicPr>
          <p:cNvPr id="366" name="Google Shape;366;p36"/>
          <p:cNvPicPr preferRelativeResize="0"/>
          <p:nvPr/>
        </p:nvPicPr>
        <p:blipFill>
          <a:blip r:embed="rId6">
            <a:alphaModFix/>
          </a:blip>
          <a:stretch>
            <a:fillRect/>
          </a:stretch>
        </p:blipFill>
        <p:spPr>
          <a:xfrm>
            <a:off x="2286000" y="2578608"/>
            <a:ext cx="2286001" cy="2569465"/>
          </a:xfrm>
          <a:prstGeom prst="rect">
            <a:avLst/>
          </a:prstGeom>
          <a:noFill/>
          <a:ln>
            <a:noFill/>
          </a:ln>
        </p:spPr>
      </p:pic>
      <p:pic>
        <p:nvPicPr>
          <p:cNvPr id="367" name="Google Shape;367;p36"/>
          <p:cNvPicPr preferRelativeResize="0"/>
          <p:nvPr/>
        </p:nvPicPr>
        <p:blipFill>
          <a:blip r:embed="rId7">
            <a:alphaModFix/>
          </a:blip>
          <a:stretch>
            <a:fillRect/>
          </a:stretch>
        </p:blipFill>
        <p:spPr>
          <a:xfrm>
            <a:off x="4572000" y="0"/>
            <a:ext cx="2286000" cy="2569464"/>
          </a:xfrm>
          <a:prstGeom prst="rect">
            <a:avLst/>
          </a:prstGeom>
          <a:noFill/>
          <a:ln>
            <a:noFill/>
          </a:ln>
        </p:spPr>
      </p:pic>
      <p:pic>
        <p:nvPicPr>
          <p:cNvPr id="368" name="Google Shape;368;p36"/>
          <p:cNvPicPr preferRelativeResize="0"/>
          <p:nvPr/>
        </p:nvPicPr>
        <p:blipFill>
          <a:blip r:embed="rId8">
            <a:alphaModFix/>
          </a:blip>
          <a:stretch>
            <a:fillRect/>
          </a:stretch>
        </p:blipFill>
        <p:spPr>
          <a:xfrm>
            <a:off x="4572000" y="2578608"/>
            <a:ext cx="2286000" cy="2569465"/>
          </a:xfrm>
          <a:prstGeom prst="rect">
            <a:avLst/>
          </a:prstGeom>
          <a:noFill/>
          <a:ln>
            <a:noFill/>
          </a:ln>
        </p:spPr>
      </p:pic>
      <p:pic>
        <p:nvPicPr>
          <p:cNvPr id="369" name="Google Shape;369;p36"/>
          <p:cNvPicPr preferRelativeResize="0"/>
          <p:nvPr/>
        </p:nvPicPr>
        <p:blipFill>
          <a:blip r:embed="rId9">
            <a:alphaModFix/>
          </a:blip>
          <a:stretch>
            <a:fillRect/>
          </a:stretch>
        </p:blipFill>
        <p:spPr>
          <a:xfrm>
            <a:off x="6858000" y="0"/>
            <a:ext cx="1143000" cy="2569463"/>
          </a:xfrm>
          <a:prstGeom prst="rect">
            <a:avLst/>
          </a:prstGeom>
          <a:noFill/>
          <a:ln>
            <a:noFill/>
          </a:ln>
        </p:spPr>
      </p:pic>
      <p:pic>
        <p:nvPicPr>
          <p:cNvPr id="370" name="Google Shape;370;p36"/>
          <p:cNvPicPr preferRelativeResize="0"/>
          <p:nvPr/>
        </p:nvPicPr>
        <p:blipFill>
          <a:blip r:embed="rId10">
            <a:alphaModFix/>
          </a:blip>
          <a:stretch>
            <a:fillRect/>
          </a:stretch>
        </p:blipFill>
        <p:spPr>
          <a:xfrm>
            <a:off x="6858000" y="2578608"/>
            <a:ext cx="2285999" cy="2569465"/>
          </a:xfrm>
          <a:prstGeom prst="rect">
            <a:avLst/>
          </a:prstGeom>
          <a:noFill/>
          <a:ln>
            <a:noFill/>
          </a:ln>
        </p:spPr>
      </p:pic>
      <p:pic>
        <p:nvPicPr>
          <p:cNvPr id="371" name="Google Shape;371;p36"/>
          <p:cNvPicPr preferRelativeResize="0"/>
          <p:nvPr/>
        </p:nvPicPr>
        <p:blipFill>
          <a:blip r:embed="rId11">
            <a:alphaModFix/>
          </a:blip>
          <a:stretch>
            <a:fillRect/>
          </a:stretch>
        </p:blipFill>
        <p:spPr>
          <a:xfrm>
            <a:off x="8001000" y="0"/>
            <a:ext cx="1143000" cy="256946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7"/>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EP Optimality Based on Experiments 1 and 2</a:t>
            </a:r>
            <a:endParaRPr/>
          </a:p>
        </p:txBody>
      </p:sp>
      <p:sp>
        <p:nvSpPr>
          <p:cNvPr id="377" name="Google Shape;377;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378" name="Google Shape;378;p37"/>
          <p:cNvGraphicFramePr/>
          <p:nvPr/>
        </p:nvGraphicFramePr>
        <p:xfrm>
          <a:off x="467938" y="892671"/>
          <a:ext cx="3000000" cy="3000000"/>
        </p:xfrm>
        <a:graphic>
          <a:graphicData uri="http://schemas.openxmlformats.org/drawingml/2006/table">
            <a:tbl>
              <a:tblPr>
                <a:noFill/>
                <a:tableStyleId>{7D6CE734-7C62-4E2A-B0BF-52C1EF89C131}</a:tableStyleId>
              </a:tblPr>
              <a:tblGrid>
                <a:gridCol w="1342475"/>
                <a:gridCol w="1149400"/>
                <a:gridCol w="1136525"/>
                <a:gridCol w="1143000"/>
                <a:gridCol w="1151000"/>
                <a:gridCol w="1135500"/>
                <a:gridCol w="1150225"/>
              </a:tblGrid>
              <a:tr h="194050">
                <a:tc rowSpan="2">
                  <a:txBody>
                    <a:bodyPr/>
                    <a:lstStyle/>
                    <a:p>
                      <a:pPr indent="0" lvl="0" marL="0" rtl="0" algn="ctr">
                        <a:lnSpc>
                          <a:spcPct val="100000"/>
                        </a:lnSpc>
                        <a:spcBef>
                          <a:spcPts val="0"/>
                        </a:spcBef>
                        <a:spcAft>
                          <a:spcPts val="0"/>
                        </a:spcAft>
                        <a:buNone/>
                      </a:pPr>
                      <a:r>
                        <a:rPr b="1" lang="en" sz="1200">
                          <a:latin typeface="Lato"/>
                          <a:ea typeface="Lato"/>
                          <a:cs typeface="Lato"/>
                          <a:sym typeface="Lato"/>
                        </a:rPr>
                        <a:t>Dimension Requested</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gridSpan="6">
                  <a:txBody>
                    <a:bodyPr/>
                    <a:lstStyle/>
                    <a:p>
                      <a:pPr indent="0" lvl="0" marL="0" rtl="0" algn="ctr">
                        <a:lnSpc>
                          <a:spcPct val="100000"/>
                        </a:lnSpc>
                        <a:spcBef>
                          <a:spcPts val="0"/>
                        </a:spcBef>
                        <a:spcAft>
                          <a:spcPts val="0"/>
                        </a:spcAft>
                        <a:buNone/>
                      </a:pPr>
                      <a:r>
                        <a:rPr b="1" lang="en" sz="1100">
                          <a:latin typeface="Lato"/>
                          <a:ea typeface="Lato"/>
                          <a:cs typeface="Lato"/>
                          <a:sym typeface="Lato"/>
                        </a:rPr>
                        <a:t>Exploratory Procedure Constraint</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hMerge="1"/>
                <a:tc hMerge="1"/>
                <a:tc hMerge="1"/>
                <a:tc hMerge="1"/>
              </a:tr>
              <a:tr h="319650">
                <a:tc vMerge="1"/>
                <a:tc>
                  <a:txBody>
                    <a:bodyPr/>
                    <a:lstStyle/>
                    <a:p>
                      <a:pPr indent="0" lvl="0" marL="0" rtl="0" algn="ctr">
                        <a:lnSpc>
                          <a:spcPct val="100000"/>
                        </a:lnSpc>
                        <a:spcBef>
                          <a:spcPts val="0"/>
                        </a:spcBef>
                        <a:spcAft>
                          <a:spcPts val="0"/>
                        </a:spcAft>
                        <a:buNone/>
                      </a:pPr>
                      <a:r>
                        <a:rPr b="1" lang="en" sz="1200">
                          <a:latin typeface="Lato"/>
                          <a:ea typeface="Lato"/>
                          <a:cs typeface="Lato"/>
                          <a:sym typeface="Lato"/>
                        </a:rPr>
                        <a:t>Lateral Motion</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Pressure</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Static Contact</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Unsupported Holding</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Enclosure</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200">
                          <a:latin typeface="Lato"/>
                          <a:ea typeface="Lato"/>
                          <a:cs typeface="Lato"/>
                          <a:sym typeface="Lato"/>
                        </a:rPr>
                        <a:t>Contour Following</a:t>
                      </a:r>
                      <a:endParaRPr b="1"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Texture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l">
                        <a:spcBef>
                          <a:spcPts val="0"/>
                        </a:spcBef>
                        <a:spcAft>
                          <a:spcPts val="0"/>
                        </a:spcAft>
                        <a:buNone/>
                      </a:pPr>
                      <a:r>
                        <a:t/>
                      </a:r>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l">
                        <a:spcBef>
                          <a:spcPts val="0"/>
                        </a:spcBef>
                        <a:spcAft>
                          <a:spcPts val="0"/>
                        </a:spcAft>
                        <a:buNone/>
                      </a:pPr>
                      <a:r>
                        <a:t/>
                      </a:r>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l">
                        <a:spcBef>
                          <a:spcPts val="0"/>
                        </a:spcBef>
                        <a:spcAft>
                          <a:spcPts val="0"/>
                        </a:spcAft>
                        <a:buNone/>
                      </a:pPr>
                      <a:r>
                        <a:t/>
                      </a:r>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t/>
                      </a:r>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l">
                        <a:spcBef>
                          <a:spcPts val="0"/>
                        </a:spcBef>
                        <a:spcAft>
                          <a:spcPts val="0"/>
                        </a:spcAft>
                        <a:buNone/>
                      </a:pPr>
                      <a:r>
                        <a:t/>
                      </a:r>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Hardness</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Temperature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Weight</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Volume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Global Shape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6D2C"/>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c>
                  <a:txBody>
                    <a:bodyPr/>
                    <a:lstStyle/>
                    <a:p>
                      <a:pPr indent="0" lvl="0" marL="0" rtl="0" algn="ctr">
                        <a:spcBef>
                          <a:spcPts val="0"/>
                        </a:spcBef>
                        <a:spcAft>
                          <a:spcPts val="0"/>
                        </a:spcAft>
                        <a:buNone/>
                      </a:pPr>
                      <a:r>
                        <a:t/>
                      </a:r>
                      <a:endParaRPr b="1">
                        <a:solidFill>
                          <a:srgbClr val="FFFFFF"/>
                        </a:solidFill>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D99B"/>
                    </a:solidFill>
                  </a:tcPr>
                </a:tc>
              </a:tr>
              <a:tr h="182650">
                <a:tc>
                  <a:txBody>
                    <a:bodyPr/>
                    <a:lstStyle/>
                    <a:p>
                      <a:pPr indent="0" lvl="0" marL="0" rtl="0" algn="ctr">
                        <a:spcBef>
                          <a:spcPts val="0"/>
                        </a:spcBef>
                        <a:spcAft>
                          <a:spcPts val="0"/>
                        </a:spcAft>
                        <a:buNone/>
                      </a:pPr>
                      <a:r>
                        <a:rPr lang="en" sz="1200">
                          <a:latin typeface="Lato"/>
                          <a:ea typeface="Lato"/>
                          <a:cs typeface="Lato"/>
                          <a:sym typeface="Lato"/>
                        </a:rPr>
                        <a:t>Exact Shape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a:solidFill>
                            <a:srgbClr val="FFFFFF"/>
                          </a:solidFill>
                        </a:rPr>
                        <a:t>⦿</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solidFill>
                      <a:srgbClr val="006D2C"/>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Duration (s)</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latin typeface="Lato"/>
                          <a:ea typeface="Lato"/>
                          <a:cs typeface="Lato"/>
                          <a:sym typeface="Lato"/>
                        </a:rPr>
                        <a:t>3</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7CFE5"/>
                    </a:solidFill>
                  </a:tcPr>
                </a:tc>
                <a:tc>
                  <a:txBody>
                    <a:bodyPr/>
                    <a:lstStyle/>
                    <a:p>
                      <a:pPr indent="0" lvl="0" marL="0" rtl="0" algn="ctr">
                        <a:lnSpc>
                          <a:spcPct val="115000"/>
                        </a:lnSpc>
                        <a:spcBef>
                          <a:spcPts val="0"/>
                        </a:spcBef>
                        <a:spcAft>
                          <a:spcPts val="0"/>
                        </a:spcAft>
                        <a:buNone/>
                      </a:pPr>
                      <a:r>
                        <a:rPr lang="en">
                          <a:latin typeface="Lato"/>
                          <a:ea typeface="Lato"/>
                          <a:cs typeface="Lato"/>
                          <a:sym typeface="Lato"/>
                        </a:rPr>
                        <a:t>2</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AF7"/>
                    </a:solidFill>
                  </a:tcPr>
                </a:tc>
                <a:tc>
                  <a:txBody>
                    <a:bodyPr/>
                    <a:lstStyle/>
                    <a:p>
                      <a:pPr indent="0" lvl="0" marL="0" rtl="0" algn="ctr">
                        <a:lnSpc>
                          <a:spcPct val="115000"/>
                        </a:lnSpc>
                        <a:spcBef>
                          <a:spcPts val="0"/>
                        </a:spcBef>
                        <a:spcAft>
                          <a:spcPts val="0"/>
                        </a:spcAft>
                        <a:buNone/>
                      </a:pPr>
                      <a:r>
                        <a:rPr lang="en">
                          <a:latin typeface="Lato"/>
                          <a:ea typeface="Lato"/>
                          <a:cs typeface="Lato"/>
                          <a:sym typeface="Lato"/>
                        </a:rPr>
                        <a:t>2</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AF7"/>
                    </a:solidFill>
                  </a:tcPr>
                </a:tc>
                <a:tc>
                  <a:txBody>
                    <a:bodyPr/>
                    <a:lstStyle/>
                    <a:p>
                      <a:pPr indent="0" lvl="0" marL="0" rtl="0" algn="ctr">
                        <a:lnSpc>
                          <a:spcPct val="115000"/>
                        </a:lnSpc>
                        <a:spcBef>
                          <a:spcPts val="0"/>
                        </a:spcBef>
                        <a:spcAft>
                          <a:spcPts val="0"/>
                        </a:spcAft>
                        <a:buNone/>
                      </a:pPr>
                      <a:r>
                        <a:rPr lang="en">
                          <a:latin typeface="Lato"/>
                          <a:ea typeface="Lato"/>
                          <a:cs typeface="Lato"/>
                          <a:sym typeface="Lato"/>
                        </a:rPr>
                        <a:t>2</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AF7"/>
                    </a:solidFill>
                  </a:tcPr>
                </a:tc>
                <a:tc>
                  <a:txBody>
                    <a:bodyPr/>
                    <a:lstStyle/>
                    <a:p>
                      <a:pPr indent="0" lvl="0" marL="0" rtl="0" algn="ctr">
                        <a:lnSpc>
                          <a:spcPct val="115000"/>
                        </a:lnSpc>
                        <a:spcBef>
                          <a:spcPts val="0"/>
                        </a:spcBef>
                        <a:spcAft>
                          <a:spcPts val="0"/>
                        </a:spcAft>
                        <a:buNone/>
                      </a:pPr>
                      <a:r>
                        <a:rPr lang="en">
                          <a:latin typeface="Lato"/>
                          <a:ea typeface="Lato"/>
                          <a:cs typeface="Lato"/>
                          <a:sym typeface="Lato"/>
                        </a:rPr>
                        <a:t>3</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7CFE5"/>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11</a:t>
                      </a:r>
                      <a:endParaRPr>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r>
              <a:tr h="182650">
                <a:tc>
                  <a:txBody>
                    <a:bodyPr/>
                    <a:lstStyle/>
                    <a:p>
                      <a:pPr indent="0" lvl="0" marL="0" rtl="0" algn="ctr">
                        <a:lnSpc>
                          <a:spcPct val="100000"/>
                        </a:lnSpc>
                        <a:spcBef>
                          <a:spcPts val="0"/>
                        </a:spcBef>
                        <a:spcAft>
                          <a:spcPts val="0"/>
                        </a:spcAft>
                        <a:buNone/>
                      </a:pPr>
                      <a:r>
                        <a:rPr lang="en" sz="1200">
                          <a:latin typeface="Lato"/>
                          <a:ea typeface="Lato"/>
                          <a:cs typeface="Lato"/>
                          <a:sym typeface="Lato"/>
                        </a:rPr>
                        <a:t>EP Specialization Score</a:t>
                      </a:r>
                      <a:endParaRPr sz="12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a:latin typeface="Lato"/>
                          <a:ea typeface="Lato"/>
                          <a:cs typeface="Lato"/>
                          <a:sym typeface="Lato"/>
                        </a:rPr>
                        <a:t>2.06</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7A8C0"/>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2.79</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27BA0"/>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1.56</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5C6D6"/>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1.95</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AAFC5"/>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0.62</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lang="en">
                          <a:latin typeface="Lato"/>
                          <a:ea typeface="Lato"/>
                          <a:cs typeface="Lato"/>
                          <a:sym typeface="Lato"/>
                        </a:rPr>
                        <a:t>1.92</a:t>
                      </a:r>
                      <a:endParaRPr b="1">
                        <a:solidFill>
                          <a:srgbClr val="FFFFFF"/>
                        </a:solidFill>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B0C7"/>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8"/>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384" name="Google Shape;384;p38"/>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Intro and What is Haptics?</a:t>
            </a:r>
            <a:endParaRPr sz="1800"/>
          </a:p>
          <a:p>
            <a:pPr indent="-342900" lvl="0" marL="457200" rtl="0" algn="l">
              <a:spcBef>
                <a:spcPts val="1000"/>
              </a:spcBef>
              <a:spcAft>
                <a:spcPts val="0"/>
              </a:spcAft>
              <a:buSzPts val="1800"/>
              <a:buChar char="●"/>
            </a:pPr>
            <a:r>
              <a:rPr lang="en" sz="1800"/>
              <a:t>Exploratory Procedures</a:t>
            </a:r>
            <a:endParaRPr sz="1800"/>
          </a:p>
          <a:p>
            <a:pPr indent="-342900" lvl="0" marL="457200" rtl="0" algn="l">
              <a:spcBef>
                <a:spcPts val="1000"/>
              </a:spcBef>
              <a:spcAft>
                <a:spcPts val="0"/>
              </a:spcAft>
              <a:buSzPts val="1800"/>
              <a:buChar char="●"/>
            </a:pPr>
            <a:r>
              <a:rPr lang="en" sz="1800"/>
              <a:t>Experiment 1: Instructed Haptic Exploration</a:t>
            </a:r>
            <a:endParaRPr sz="1800"/>
          </a:p>
          <a:p>
            <a:pPr indent="-342900" lvl="0" marL="457200" rtl="0" algn="l">
              <a:spcBef>
                <a:spcPts val="1000"/>
              </a:spcBef>
              <a:spcAft>
                <a:spcPts val="0"/>
              </a:spcAft>
              <a:buSzPts val="1800"/>
              <a:buChar char="●"/>
            </a:pPr>
            <a:r>
              <a:rPr lang="en" sz="1800"/>
              <a:t>Experiment 2: Constrained Haptic Exploration</a:t>
            </a:r>
            <a:endParaRPr sz="1800"/>
          </a:p>
          <a:p>
            <a:pPr indent="-342900" lvl="0" marL="457200" rtl="0" algn="l">
              <a:spcBef>
                <a:spcPts val="1000"/>
              </a:spcBef>
              <a:spcAft>
                <a:spcPts val="0"/>
              </a:spcAft>
              <a:buSzPts val="1800"/>
              <a:buChar char="●"/>
            </a:pPr>
            <a:r>
              <a:rPr lang="en" sz="1800"/>
              <a:t>Paper Summary and Discussion</a:t>
            </a:r>
            <a:endParaRPr sz="1800"/>
          </a:p>
          <a:p>
            <a:pPr indent="-342900" lvl="0" marL="457200" rtl="0" algn="l">
              <a:spcBef>
                <a:spcPts val="1000"/>
              </a:spcBef>
              <a:spcAft>
                <a:spcPts val="0"/>
              </a:spcAft>
              <a:buClr>
                <a:srgbClr val="000000"/>
              </a:buClr>
              <a:buSzPts val="1800"/>
              <a:buChar char="●"/>
            </a:pPr>
            <a:r>
              <a:rPr b="1" lang="en" sz="1800">
                <a:solidFill>
                  <a:srgbClr val="000000"/>
                </a:solidFill>
              </a:rPr>
              <a:t>Piazza Discussion</a:t>
            </a:r>
            <a:endParaRPr b="1" sz="1800">
              <a:solidFill>
                <a:srgbClr val="000000"/>
              </a:solidFill>
            </a:endParaRPr>
          </a:p>
          <a:p>
            <a:pPr indent="-342900" lvl="0" marL="457200" rtl="0" algn="l">
              <a:spcBef>
                <a:spcPts val="1000"/>
              </a:spcBef>
              <a:spcAft>
                <a:spcPts val="1000"/>
              </a:spcAft>
              <a:buSzPts val="1800"/>
              <a:buChar char="●"/>
            </a:pPr>
            <a:r>
              <a:rPr lang="en" sz="1800"/>
              <a:t>Appendix</a:t>
            </a:r>
            <a:endParaRPr sz="1800"/>
          </a:p>
        </p:txBody>
      </p:sp>
      <p:sp>
        <p:nvSpPr>
          <p:cNvPr id="385" name="Google Shape;385;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9"/>
          <p:cNvSpPr txBox="1"/>
          <p:nvPr>
            <p:ph type="title"/>
          </p:nvPr>
        </p:nvSpPr>
        <p:spPr>
          <a:xfrm>
            <a:off x="394950" y="138250"/>
            <a:ext cx="8023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Multi-Modal Aspect of Haptic Information &amp; Perception</a:t>
            </a:r>
            <a:endParaRPr/>
          </a:p>
        </p:txBody>
      </p:sp>
      <p:sp>
        <p:nvSpPr>
          <p:cNvPr id="391" name="Google Shape;391;p3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2" name="Google Shape;392;p39"/>
          <p:cNvPicPr preferRelativeResize="0"/>
          <p:nvPr/>
        </p:nvPicPr>
        <p:blipFill>
          <a:blip r:embed="rId3">
            <a:alphaModFix/>
          </a:blip>
          <a:stretch>
            <a:fillRect/>
          </a:stretch>
        </p:blipFill>
        <p:spPr>
          <a:xfrm>
            <a:off x="173550" y="1018000"/>
            <a:ext cx="8730224" cy="1593275"/>
          </a:xfrm>
          <a:prstGeom prst="rect">
            <a:avLst/>
          </a:prstGeom>
          <a:noFill/>
          <a:ln>
            <a:noFill/>
          </a:ln>
        </p:spPr>
      </p:pic>
      <p:pic>
        <p:nvPicPr>
          <p:cNvPr id="393" name="Google Shape;393;p39"/>
          <p:cNvPicPr preferRelativeResize="0"/>
          <p:nvPr/>
        </p:nvPicPr>
        <p:blipFill>
          <a:blip r:embed="rId4">
            <a:alphaModFix/>
          </a:blip>
          <a:stretch>
            <a:fillRect/>
          </a:stretch>
        </p:blipFill>
        <p:spPr>
          <a:xfrm>
            <a:off x="173550" y="2611275"/>
            <a:ext cx="8796900" cy="992275"/>
          </a:xfrm>
          <a:prstGeom prst="rect">
            <a:avLst/>
          </a:prstGeom>
          <a:noFill/>
          <a:ln>
            <a:noFill/>
          </a:ln>
        </p:spPr>
      </p:pic>
      <p:pic>
        <p:nvPicPr>
          <p:cNvPr id="394" name="Google Shape;394;p39"/>
          <p:cNvPicPr preferRelativeResize="0"/>
          <p:nvPr/>
        </p:nvPicPr>
        <p:blipFill>
          <a:blip r:embed="rId5">
            <a:alphaModFix/>
          </a:blip>
          <a:stretch>
            <a:fillRect/>
          </a:stretch>
        </p:blipFill>
        <p:spPr>
          <a:xfrm>
            <a:off x="173550" y="3603550"/>
            <a:ext cx="8660270" cy="841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0"/>
          <p:cNvSpPr txBox="1"/>
          <p:nvPr>
            <p:ph type="title"/>
          </p:nvPr>
        </p:nvSpPr>
        <p:spPr>
          <a:xfrm>
            <a:off x="394950" y="138250"/>
            <a:ext cx="8023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Separation of Haptics and Vision</a:t>
            </a:r>
            <a:endParaRPr/>
          </a:p>
        </p:txBody>
      </p:sp>
      <p:sp>
        <p:nvSpPr>
          <p:cNvPr id="400" name="Google Shape;400;p4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01" name="Google Shape;401;p40"/>
          <p:cNvPicPr preferRelativeResize="0"/>
          <p:nvPr/>
        </p:nvPicPr>
        <p:blipFill>
          <a:blip r:embed="rId3">
            <a:alphaModFix/>
          </a:blip>
          <a:stretch>
            <a:fillRect/>
          </a:stretch>
        </p:blipFill>
        <p:spPr>
          <a:xfrm>
            <a:off x="152400" y="825850"/>
            <a:ext cx="8839204" cy="2684563"/>
          </a:xfrm>
          <a:prstGeom prst="rect">
            <a:avLst/>
          </a:prstGeom>
          <a:noFill/>
          <a:ln>
            <a:noFill/>
          </a:ln>
        </p:spPr>
      </p:pic>
      <p:pic>
        <p:nvPicPr>
          <p:cNvPr id="402" name="Google Shape;402;p40"/>
          <p:cNvPicPr preferRelativeResize="0"/>
          <p:nvPr/>
        </p:nvPicPr>
        <p:blipFill>
          <a:blip r:embed="rId4">
            <a:alphaModFix/>
          </a:blip>
          <a:stretch>
            <a:fillRect/>
          </a:stretch>
        </p:blipFill>
        <p:spPr>
          <a:xfrm>
            <a:off x="152400" y="3176097"/>
            <a:ext cx="9144003" cy="125015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1"/>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408" name="Google Shape;408;p41"/>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Intro and What is Haptics?</a:t>
            </a:r>
            <a:endParaRPr sz="1800"/>
          </a:p>
          <a:p>
            <a:pPr indent="-342900" lvl="0" marL="457200" rtl="0" algn="l">
              <a:spcBef>
                <a:spcPts val="1000"/>
              </a:spcBef>
              <a:spcAft>
                <a:spcPts val="0"/>
              </a:spcAft>
              <a:buSzPts val="1800"/>
              <a:buChar char="●"/>
            </a:pPr>
            <a:r>
              <a:rPr lang="en" sz="1800"/>
              <a:t>Exploratory Procedures</a:t>
            </a:r>
            <a:endParaRPr sz="1800"/>
          </a:p>
          <a:p>
            <a:pPr indent="-342900" lvl="0" marL="457200" rtl="0" algn="l">
              <a:spcBef>
                <a:spcPts val="1000"/>
              </a:spcBef>
              <a:spcAft>
                <a:spcPts val="0"/>
              </a:spcAft>
              <a:buSzPts val="1800"/>
              <a:buChar char="●"/>
            </a:pPr>
            <a:r>
              <a:rPr lang="en" sz="1800"/>
              <a:t>Experiment 1: Instructed Haptic Exploration</a:t>
            </a:r>
            <a:endParaRPr sz="1800"/>
          </a:p>
          <a:p>
            <a:pPr indent="-342900" lvl="0" marL="457200" rtl="0" algn="l">
              <a:spcBef>
                <a:spcPts val="1000"/>
              </a:spcBef>
              <a:spcAft>
                <a:spcPts val="0"/>
              </a:spcAft>
              <a:buSzPts val="1800"/>
              <a:buChar char="●"/>
            </a:pPr>
            <a:r>
              <a:rPr lang="en" sz="1800"/>
              <a:t>Experiment 2: Constrained Haptic Exploration</a:t>
            </a:r>
            <a:endParaRPr sz="1800"/>
          </a:p>
          <a:p>
            <a:pPr indent="-342900" lvl="0" marL="457200" rtl="0" algn="l">
              <a:spcBef>
                <a:spcPts val="1000"/>
              </a:spcBef>
              <a:spcAft>
                <a:spcPts val="0"/>
              </a:spcAft>
              <a:buSzPts val="1800"/>
              <a:buChar char="●"/>
            </a:pPr>
            <a:r>
              <a:rPr lang="en" sz="1800"/>
              <a:t>Paper Summary and Discussion</a:t>
            </a:r>
            <a:endParaRPr sz="1800"/>
          </a:p>
          <a:p>
            <a:pPr indent="-342900" lvl="0" marL="457200" rtl="0" algn="l">
              <a:spcBef>
                <a:spcPts val="1000"/>
              </a:spcBef>
              <a:spcAft>
                <a:spcPts val="0"/>
              </a:spcAft>
              <a:buSzPts val="1800"/>
              <a:buChar char="●"/>
            </a:pPr>
            <a:r>
              <a:rPr lang="en" sz="1800"/>
              <a:t>Piazza Discussion</a:t>
            </a:r>
            <a:endParaRPr sz="1800"/>
          </a:p>
          <a:p>
            <a:pPr indent="-342900" lvl="0" marL="457200" rtl="0" algn="l">
              <a:spcBef>
                <a:spcPts val="1000"/>
              </a:spcBef>
              <a:spcAft>
                <a:spcPts val="1000"/>
              </a:spcAft>
              <a:buClr>
                <a:srgbClr val="000000"/>
              </a:buClr>
              <a:buSzPts val="1800"/>
              <a:buChar char="●"/>
            </a:pPr>
            <a:r>
              <a:rPr b="1" lang="en" sz="1800">
                <a:solidFill>
                  <a:srgbClr val="000000"/>
                </a:solidFill>
              </a:rPr>
              <a:t>Appendix</a:t>
            </a:r>
            <a:endParaRPr b="1" sz="1800">
              <a:solidFill>
                <a:srgbClr val="000000"/>
              </a:solidFill>
            </a:endParaRPr>
          </a:p>
        </p:txBody>
      </p:sp>
      <p:sp>
        <p:nvSpPr>
          <p:cNvPr id="409" name="Google Shape;409;p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5"/>
          <p:cNvSpPr txBox="1"/>
          <p:nvPr>
            <p:ph idx="1" type="body"/>
          </p:nvPr>
        </p:nvSpPr>
        <p:spPr>
          <a:xfrm>
            <a:off x="729450" y="1589050"/>
            <a:ext cx="3842400" cy="2750700"/>
          </a:xfrm>
          <a:prstGeom prst="rect">
            <a:avLst/>
          </a:prstGeom>
        </p:spPr>
        <p:txBody>
          <a:bodyPr anchorCtr="0" anchor="t" bIns="91425" lIns="91425" spcFirstLastPara="1" rIns="91425" wrap="square" tIns="91425">
            <a:normAutofit/>
          </a:bodyPr>
          <a:lstStyle/>
          <a:p>
            <a:pPr indent="-317500" lvl="0" marL="457200" rtl="0" algn="l">
              <a:lnSpc>
                <a:spcPct val="150000"/>
              </a:lnSpc>
              <a:spcBef>
                <a:spcPts val="0"/>
              </a:spcBef>
              <a:spcAft>
                <a:spcPts val="0"/>
              </a:spcAft>
              <a:buSzPts val="1400"/>
              <a:buChar char="●"/>
            </a:pPr>
            <a:r>
              <a:rPr lang="en" sz="1400"/>
              <a:t>Canadian Experimental Psychologist</a:t>
            </a:r>
            <a:endParaRPr sz="1400"/>
          </a:p>
          <a:p>
            <a:pPr indent="-317500" lvl="0" marL="457200" rtl="0" algn="l">
              <a:lnSpc>
                <a:spcPct val="150000"/>
              </a:lnSpc>
              <a:spcBef>
                <a:spcPts val="0"/>
              </a:spcBef>
              <a:spcAft>
                <a:spcPts val="0"/>
              </a:spcAft>
              <a:buSzPts val="1400"/>
              <a:buChar char="●"/>
            </a:pPr>
            <a:r>
              <a:rPr lang="en" sz="1400"/>
              <a:t>Professor at Queen’s University</a:t>
            </a:r>
            <a:endParaRPr sz="1400"/>
          </a:p>
          <a:p>
            <a:pPr indent="-317500" lvl="0" marL="457200" rtl="0" algn="l">
              <a:lnSpc>
                <a:spcPct val="150000"/>
              </a:lnSpc>
              <a:spcBef>
                <a:spcPts val="0"/>
              </a:spcBef>
              <a:spcAft>
                <a:spcPts val="0"/>
              </a:spcAft>
              <a:buSzPts val="1400"/>
              <a:buChar char="●"/>
            </a:pPr>
            <a:r>
              <a:rPr lang="en" sz="1400"/>
              <a:t>Done research on</a:t>
            </a:r>
            <a:endParaRPr sz="1400"/>
          </a:p>
          <a:p>
            <a:pPr indent="-317500" lvl="1" marL="914400" rtl="0" algn="l">
              <a:lnSpc>
                <a:spcPct val="150000"/>
              </a:lnSpc>
              <a:spcBef>
                <a:spcPts val="0"/>
              </a:spcBef>
              <a:spcAft>
                <a:spcPts val="0"/>
              </a:spcAft>
              <a:buSzPts val="1400"/>
              <a:buChar char="○"/>
            </a:pPr>
            <a:r>
              <a:rPr lang="en"/>
              <a:t>Texture perception</a:t>
            </a:r>
            <a:endParaRPr/>
          </a:p>
          <a:p>
            <a:pPr indent="-317500" lvl="1" marL="914400" rtl="0" algn="l">
              <a:lnSpc>
                <a:spcPct val="150000"/>
              </a:lnSpc>
              <a:spcBef>
                <a:spcPts val="0"/>
              </a:spcBef>
              <a:spcAft>
                <a:spcPts val="0"/>
              </a:spcAft>
              <a:buSzPts val="1400"/>
              <a:buChar char="○"/>
            </a:pPr>
            <a:r>
              <a:rPr lang="en"/>
              <a:t>Haptic processing</a:t>
            </a:r>
            <a:endParaRPr/>
          </a:p>
          <a:p>
            <a:pPr indent="-330200" lvl="0" marL="457200" rtl="0" algn="l">
              <a:lnSpc>
                <a:spcPct val="150000"/>
              </a:lnSpc>
              <a:spcBef>
                <a:spcPts val="0"/>
              </a:spcBef>
              <a:spcAft>
                <a:spcPts val="0"/>
              </a:spcAft>
              <a:buSzPts val="1600"/>
              <a:buChar char="●"/>
            </a:pPr>
            <a:r>
              <a:rPr lang="en" sz="1400"/>
              <a:t>Helped add tactile features to canadian banknotes for accessibility</a:t>
            </a:r>
            <a:endParaRPr/>
          </a:p>
        </p:txBody>
      </p:sp>
      <p:sp>
        <p:nvSpPr>
          <p:cNvPr id="110" name="Google Shape;110;p15"/>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Authors</a:t>
            </a:r>
            <a:endParaRPr/>
          </a:p>
        </p:txBody>
      </p:sp>
      <p:sp>
        <p:nvSpPr>
          <p:cNvPr id="111" name="Google Shape;111;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accent1"/>
                </a:solidFill>
              </a:rPr>
              <a:t>‹#›</a:t>
            </a:fld>
            <a:endParaRPr>
              <a:solidFill>
                <a:schemeClr val="accent1"/>
              </a:solidFill>
            </a:endParaRPr>
          </a:p>
        </p:txBody>
      </p:sp>
      <p:sp>
        <p:nvSpPr>
          <p:cNvPr id="112" name="Google Shape;112;p15"/>
          <p:cNvSpPr txBox="1"/>
          <p:nvPr>
            <p:ph idx="1" type="body"/>
          </p:nvPr>
        </p:nvSpPr>
        <p:spPr>
          <a:xfrm>
            <a:off x="4693900" y="1589050"/>
            <a:ext cx="3842400" cy="2750700"/>
          </a:xfrm>
          <a:prstGeom prst="rect">
            <a:avLst/>
          </a:prstGeom>
        </p:spPr>
        <p:txBody>
          <a:bodyPr anchorCtr="0" anchor="t" bIns="91425" lIns="91425" spcFirstLastPara="1" rIns="91425" wrap="square" tIns="91425">
            <a:normAutofit/>
          </a:bodyPr>
          <a:lstStyle/>
          <a:p>
            <a:pPr indent="-317500" lvl="0" marL="457200" rtl="0" algn="l">
              <a:lnSpc>
                <a:spcPct val="150000"/>
              </a:lnSpc>
              <a:spcBef>
                <a:spcPts val="0"/>
              </a:spcBef>
              <a:spcAft>
                <a:spcPts val="0"/>
              </a:spcAft>
              <a:buSzPts val="1400"/>
              <a:buChar char="●"/>
            </a:pPr>
            <a:r>
              <a:rPr lang="en" sz="1400"/>
              <a:t>Professor of Psychology at Carnegie Mellon University</a:t>
            </a:r>
            <a:endParaRPr sz="1400"/>
          </a:p>
          <a:p>
            <a:pPr indent="-317500" lvl="0" marL="457200" rtl="0" algn="l">
              <a:lnSpc>
                <a:spcPct val="150000"/>
              </a:lnSpc>
              <a:spcBef>
                <a:spcPts val="0"/>
              </a:spcBef>
              <a:spcAft>
                <a:spcPts val="0"/>
              </a:spcAft>
              <a:buSzPts val="1400"/>
              <a:buChar char="●"/>
            </a:pPr>
            <a:r>
              <a:rPr lang="en" sz="1400"/>
              <a:t>Has done work in </a:t>
            </a:r>
            <a:endParaRPr sz="1400"/>
          </a:p>
          <a:p>
            <a:pPr indent="-317500" lvl="1" marL="914400" rtl="0" algn="l">
              <a:lnSpc>
                <a:spcPct val="150000"/>
              </a:lnSpc>
              <a:spcBef>
                <a:spcPts val="0"/>
              </a:spcBef>
              <a:spcAft>
                <a:spcPts val="0"/>
              </a:spcAft>
              <a:buSzPts val="1400"/>
              <a:buChar char="○"/>
            </a:pPr>
            <a:r>
              <a:rPr lang="en"/>
              <a:t>Navigational aids </a:t>
            </a:r>
            <a:endParaRPr/>
          </a:p>
          <a:p>
            <a:pPr indent="-317500" lvl="1" marL="914400" rtl="0" algn="l">
              <a:lnSpc>
                <a:spcPct val="150000"/>
              </a:lnSpc>
              <a:spcBef>
                <a:spcPts val="0"/>
              </a:spcBef>
              <a:spcAft>
                <a:spcPts val="0"/>
              </a:spcAft>
              <a:buSzPts val="1400"/>
              <a:buChar char="○"/>
            </a:pPr>
            <a:r>
              <a:rPr lang="en"/>
              <a:t>Haptic interfaces</a:t>
            </a:r>
            <a:endParaRPr/>
          </a:p>
          <a:p>
            <a:pPr indent="-317500" lvl="1" marL="914400" rtl="0" algn="l">
              <a:lnSpc>
                <a:spcPct val="150000"/>
              </a:lnSpc>
              <a:spcBef>
                <a:spcPts val="0"/>
              </a:spcBef>
              <a:spcAft>
                <a:spcPts val="0"/>
              </a:spcAft>
              <a:buSzPts val="1400"/>
              <a:buChar char="○"/>
            </a:pPr>
            <a:r>
              <a:rPr lang="en"/>
              <a:t>Exploratory robotics</a:t>
            </a:r>
            <a:endParaRPr/>
          </a:p>
          <a:p>
            <a:pPr indent="-330200" lvl="0" marL="457200" rtl="0" algn="l">
              <a:lnSpc>
                <a:spcPct val="150000"/>
              </a:lnSpc>
              <a:spcBef>
                <a:spcPts val="0"/>
              </a:spcBef>
              <a:spcAft>
                <a:spcPts val="0"/>
              </a:spcAft>
              <a:buSzPts val="1600"/>
              <a:buChar char="●"/>
            </a:pPr>
            <a:r>
              <a:rPr lang="en" sz="1400"/>
              <a:t>Specializes in human perception and cognition</a:t>
            </a:r>
            <a:endParaRPr i="1" sz="2100"/>
          </a:p>
        </p:txBody>
      </p:sp>
      <p:sp>
        <p:nvSpPr>
          <p:cNvPr id="113" name="Google Shape;113;p15"/>
          <p:cNvSpPr txBox="1"/>
          <p:nvPr/>
        </p:nvSpPr>
        <p:spPr>
          <a:xfrm>
            <a:off x="729475" y="1017550"/>
            <a:ext cx="3842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Lato"/>
                <a:ea typeface="Lato"/>
                <a:cs typeface="Lato"/>
                <a:sym typeface="Lato"/>
              </a:rPr>
              <a:t>Susan Lederman</a:t>
            </a:r>
            <a:endParaRPr b="1" sz="1600">
              <a:latin typeface="Lato"/>
              <a:ea typeface="Lato"/>
              <a:cs typeface="Lato"/>
              <a:sym typeface="Lato"/>
            </a:endParaRPr>
          </a:p>
        </p:txBody>
      </p:sp>
      <p:sp>
        <p:nvSpPr>
          <p:cNvPr id="114" name="Google Shape;114;p15"/>
          <p:cNvSpPr txBox="1"/>
          <p:nvPr/>
        </p:nvSpPr>
        <p:spPr>
          <a:xfrm>
            <a:off x="4693900" y="1017550"/>
            <a:ext cx="3842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Lato"/>
                <a:ea typeface="Lato"/>
                <a:cs typeface="Lato"/>
                <a:sym typeface="Lato"/>
              </a:rPr>
              <a:t>Roberta Klatzky</a:t>
            </a:r>
            <a:endParaRPr b="1" sz="1600">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2"/>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Appendix A: The Object Set for Experiment 1</a:t>
            </a:r>
            <a:endParaRPr/>
          </a:p>
        </p:txBody>
      </p:sp>
      <p:sp>
        <p:nvSpPr>
          <p:cNvPr id="415" name="Google Shape;415;p4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6" name="Google Shape;416;p42"/>
          <p:cNvPicPr preferRelativeResize="0"/>
          <p:nvPr/>
        </p:nvPicPr>
        <p:blipFill>
          <a:blip r:embed="rId3">
            <a:alphaModFix/>
          </a:blip>
          <a:stretch>
            <a:fillRect/>
          </a:stretch>
        </p:blipFill>
        <p:spPr>
          <a:xfrm>
            <a:off x="1819275" y="833438"/>
            <a:ext cx="5505450" cy="3781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3"/>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Appendix A: The Object Set for Experiment 1 (cont.)</a:t>
            </a:r>
            <a:endParaRPr/>
          </a:p>
        </p:txBody>
      </p:sp>
      <p:sp>
        <p:nvSpPr>
          <p:cNvPr id="422" name="Google Shape;422;p4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3" name="Google Shape;423;p43"/>
          <p:cNvPicPr preferRelativeResize="0"/>
          <p:nvPr/>
        </p:nvPicPr>
        <p:blipFill>
          <a:blip r:embed="rId3">
            <a:alphaModFix/>
          </a:blip>
          <a:stretch>
            <a:fillRect/>
          </a:stretch>
        </p:blipFill>
        <p:spPr>
          <a:xfrm>
            <a:off x="1900238" y="814388"/>
            <a:ext cx="5343525" cy="3819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4"/>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Appendix B: Experiment 1 Dimension Times</a:t>
            </a:r>
            <a:endParaRPr/>
          </a:p>
        </p:txBody>
      </p:sp>
      <p:sp>
        <p:nvSpPr>
          <p:cNvPr id="429" name="Google Shape;429;p4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430" name="Google Shape;430;p44"/>
          <p:cNvGraphicFramePr/>
          <p:nvPr/>
        </p:nvGraphicFramePr>
        <p:xfrm>
          <a:off x="840975" y="860599"/>
          <a:ext cx="3000000" cy="3000000"/>
        </p:xfrm>
        <a:graphic>
          <a:graphicData uri="http://schemas.openxmlformats.org/drawingml/2006/table">
            <a:tbl>
              <a:tblPr>
                <a:noFill/>
                <a:tableStyleId>{7D6CE734-7C62-4E2A-B0BF-52C1EF89C131}</a:tableStyleId>
              </a:tblPr>
              <a:tblGrid>
                <a:gridCol w="1421475"/>
                <a:gridCol w="973900"/>
                <a:gridCol w="5070275"/>
              </a:tblGrid>
              <a:tr h="222250">
                <a:tc>
                  <a:txBody>
                    <a:bodyPr/>
                    <a:lstStyle/>
                    <a:p>
                      <a:pPr indent="0" lvl="0" marL="0" rtl="0" algn="ctr">
                        <a:spcBef>
                          <a:spcPts val="0"/>
                        </a:spcBef>
                        <a:spcAft>
                          <a:spcPts val="0"/>
                        </a:spcAft>
                        <a:buNone/>
                      </a:pPr>
                      <a:r>
                        <a:rPr b="1" lang="en"/>
                        <a:t>Dimension</a:t>
                      </a:r>
                      <a:endParaRPr b="1"/>
                    </a:p>
                  </a:txBody>
                  <a:tcPr marT="45700" marB="45700" marR="91425" marL="9142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a:t>Time Given (s)</a:t>
                      </a:r>
                      <a:endParaRPr b="1"/>
                    </a:p>
                  </a:txBody>
                  <a:tcPr marT="45700" marB="45700" marR="91425" marL="9142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a:t>Description</a:t>
                      </a:r>
                      <a:endParaRPr b="1"/>
                    </a:p>
                  </a:txBody>
                  <a:tcPr marT="45700" marB="45700" marR="91425" marL="91425" anchor="b">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222250">
                <a:tc>
                  <a:txBody>
                    <a:bodyPr/>
                    <a:lstStyle/>
                    <a:p>
                      <a:pPr indent="0" lvl="0" marL="0" rtl="0" algn="l">
                        <a:spcBef>
                          <a:spcPts val="0"/>
                        </a:spcBef>
                        <a:spcAft>
                          <a:spcPts val="0"/>
                        </a:spcAft>
                        <a:buNone/>
                      </a:pPr>
                      <a:r>
                        <a:rPr lang="en"/>
                        <a:t>Texture</a:t>
                      </a:r>
                      <a:endParaRPr/>
                    </a:p>
                  </a:txBody>
                  <a:tcPr marT="45700" marB="45700"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7</a:t>
                      </a:r>
                      <a:endParaRPr/>
                    </a:p>
                  </a:txBody>
                  <a:tcPr marT="45700" marB="45700"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45700" marB="45700"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2250">
                <a:tc>
                  <a:txBody>
                    <a:bodyPr/>
                    <a:lstStyle/>
                    <a:p>
                      <a:pPr indent="0" lvl="0" marL="0" rtl="0" algn="l">
                        <a:spcBef>
                          <a:spcPts val="0"/>
                        </a:spcBef>
                        <a:spcAft>
                          <a:spcPts val="0"/>
                        </a:spcAft>
                        <a:buNone/>
                      </a:pPr>
                      <a:r>
                        <a:rPr lang="en"/>
                        <a:t>Hardness</a:t>
                      </a:r>
                      <a:endParaRPr/>
                    </a:p>
                  </a:txBody>
                  <a:tcPr marT="45700" marB="45700"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8</a:t>
                      </a:r>
                      <a:endParaRPr/>
                    </a:p>
                  </a:txBody>
                  <a:tcPr marT="45700" marB="45700"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45700" marB="45700"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2250">
                <a:tc>
                  <a:txBody>
                    <a:bodyPr/>
                    <a:lstStyle/>
                    <a:p>
                      <a:pPr indent="0" lvl="0" marL="0" rtl="0" algn="l">
                        <a:spcBef>
                          <a:spcPts val="0"/>
                        </a:spcBef>
                        <a:spcAft>
                          <a:spcPts val="0"/>
                        </a:spcAft>
                        <a:buNone/>
                      </a:pPr>
                      <a:r>
                        <a:rPr lang="en"/>
                        <a:t>Temperature</a:t>
                      </a:r>
                      <a:endParaRPr/>
                    </a:p>
                  </a:txBody>
                  <a:tcPr marT="45700" marB="45700"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6</a:t>
                      </a:r>
                      <a:endParaRPr/>
                    </a:p>
                  </a:txBody>
                  <a:tcPr marT="45700" marB="45700"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How relatively warm or cool the objects feel</a:t>
                      </a:r>
                      <a:endParaRPr/>
                    </a:p>
                  </a:txBody>
                  <a:tcPr marT="45700" marB="45700"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2250">
                <a:tc>
                  <a:txBody>
                    <a:bodyPr/>
                    <a:lstStyle/>
                    <a:p>
                      <a:pPr indent="0" lvl="0" marL="0" rtl="0" algn="l">
                        <a:spcBef>
                          <a:spcPts val="0"/>
                        </a:spcBef>
                        <a:spcAft>
                          <a:spcPts val="0"/>
                        </a:spcAft>
                        <a:buNone/>
                      </a:pPr>
                      <a:r>
                        <a:rPr lang="en"/>
                        <a:t>Weight</a:t>
                      </a:r>
                      <a:endParaRPr/>
                    </a:p>
                  </a:txBody>
                  <a:tcPr marT="45700" marB="45700"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6</a:t>
                      </a:r>
                      <a:endParaRPr/>
                    </a:p>
                  </a:txBody>
                  <a:tcPr marT="45700" marB="45700"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45700" marB="45700"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2250">
                <a:tc>
                  <a:txBody>
                    <a:bodyPr/>
                    <a:lstStyle/>
                    <a:p>
                      <a:pPr indent="0" lvl="0" marL="0" rtl="0" algn="l">
                        <a:spcBef>
                          <a:spcPts val="0"/>
                        </a:spcBef>
                        <a:spcAft>
                          <a:spcPts val="0"/>
                        </a:spcAft>
                        <a:buNone/>
                      </a:pPr>
                      <a:r>
                        <a:rPr lang="en"/>
                        <a:t>Volume</a:t>
                      </a:r>
                      <a:endParaRPr/>
                    </a:p>
                  </a:txBody>
                  <a:tcPr marT="45700" marB="45700"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7</a:t>
                      </a:r>
                      <a:endParaRPr/>
                    </a:p>
                  </a:txBody>
                  <a:tcPr marT="45700" marB="45700"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a:t>
                      </a:r>
                      <a:r>
                        <a:rPr lang="en"/>
                        <a:t>hree-dimensional size</a:t>
                      </a:r>
                      <a:endParaRPr/>
                    </a:p>
                  </a:txBody>
                  <a:tcPr marT="45700" marB="45700"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2250">
                <a:tc>
                  <a:txBody>
                    <a:bodyPr/>
                    <a:lstStyle/>
                    <a:p>
                      <a:pPr indent="0" lvl="0" marL="0" rtl="0" algn="l">
                        <a:spcBef>
                          <a:spcPts val="0"/>
                        </a:spcBef>
                        <a:spcAft>
                          <a:spcPts val="0"/>
                        </a:spcAft>
                        <a:buNone/>
                      </a:pPr>
                      <a:r>
                        <a:rPr lang="en"/>
                        <a:t>G</a:t>
                      </a:r>
                      <a:r>
                        <a:rPr lang="en"/>
                        <a:t>eneral shape</a:t>
                      </a:r>
                      <a:endParaRPr/>
                    </a:p>
                  </a:txBody>
                  <a:tcPr marT="45700" marB="45700"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10</a:t>
                      </a:r>
                      <a:endParaRPr/>
                    </a:p>
                  </a:txBody>
                  <a:tcPr marT="45700" marB="45700"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a:t>
                      </a:r>
                      <a:r>
                        <a:rPr lang="en"/>
                        <a:t>he regularly shaped container into which the object would best fit with a minimum of empty space independent of size</a:t>
                      </a:r>
                      <a:endParaRPr/>
                    </a:p>
                  </a:txBody>
                  <a:tcPr marT="45700" marB="45700"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2250">
                <a:tc>
                  <a:txBody>
                    <a:bodyPr/>
                    <a:lstStyle/>
                    <a:p>
                      <a:pPr indent="0" lvl="0" marL="0" rtl="0" algn="l">
                        <a:spcBef>
                          <a:spcPts val="0"/>
                        </a:spcBef>
                        <a:spcAft>
                          <a:spcPts val="0"/>
                        </a:spcAft>
                        <a:buNone/>
                      </a:pPr>
                      <a:r>
                        <a:rPr lang="en"/>
                        <a:t>E</a:t>
                      </a:r>
                      <a:r>
                        <a:rPr lang="en"/>
                        <a:t>xact shape</a:t>
                      </a:r>
                      <a:endParaRPr/>
                    </a:p>
                  </a:txBody>
                  <a:tcPr marT="45700" marB="45700"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20</a:t>
                      </a:r>
                      <a:endParaRPr/>
                    </a:p>
                  </a:txBody>
                  <a:tcPr marT="45700" marB="45700"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Precise local variation in contour, ignoring size transformations</a:t>
                      </a:r>
                      <a:endParaRPr/>
                    </a:p>
                  </a:txBody>
                  <a:tcPr marT="45700" marB="45700"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2250">
                <a:tc>
                  <a:txBody>
                    <a:bodyPr/>
                    <a:lstStyle/>
                    <a:p>
                      <a:pPr indent="0" lvl="0" marL="0" rtl="0" algn="l">
                        <a:spcBef>
                          <a:spcPts val="0"/>
                        </a:spcBef>
                        <a:spcAft>
                          <a:spcPts val="0"/>
                        </a:spcAft>
                        <a:buNone/>
                      </a:pPr>
                      <a:r>
                        <a:rPr lang="en"/>
                        <a:t>P</a:t>
                      </a:r>
                      <a:r>
                        <a:rPr lang="en"/>
                        <a:t>art motion</a:t>
                      </a:r>
                      <a:endParaRPr/>
                    </a:p>
                  </a:txBody>
                  <a:tcPr marT="45700" marB="45700"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10</a:t>
                      </a:r>
                      <a:endParaRPr/>
                    </a:p>
                  </a:txBody>
                  <a:tcPr marT="45700" marB="45700"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R</a:t>
                      </a:r>
                      <a:r>
                        <a:rPr lang="en"/>
                        <a:t>otary vs translational motion</a:t>
                      </a:r>
                      <a:endParaRPr/>
                    </a:p>
                  </a:txBody>
                  <a:tcPr marT="45700" marB="45700"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2250">
                <a:tc>
                  <a:txBody>
                    <a:bodyPr/>
                    <a:lstStyle/>
                    <a:p>
                      <a:pPr indent="0" lvl="0" marL="0" rtl="0" algn="l">
                        <a:spcBef>
                          <a:spcPts val="0"/>
                        </a:spcBef>
                        <a:spcAft>
                          <a:spcPts val="0"/>
                        </a:spcAft>
                        <a:buNone/>
                      </a:pPr>
                      <a:r>
                        <a:rPr lang="en"/>
                        <a:t>Function</a:t>
                      </a:r>
                      <a:endParaRPr/>
                    </a:p>
                  </a:txBody>
                  <a:tcPr marT="45700" marB="45700"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16</a:t>
                      </a:r>
                      <a:endParaRPr/>
                    </a:p>
                  </a:txBody>
                  <a:tcPr marT="45700" marB="45700" marR="91425" marL="91425">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The purpose for which the object may be used</a:t>
                      </a:r>
                      <a:endParaRPr/>
                    </a:p>
                  </a:txBody>
                  <a:tcPr marT="45700" marB="45700"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graphicFrame>
        <p:nvGraphicFramePr>
          <p:cNvPr id="435" name="Google Shape;435;p45"/>
          <p:cNvGraphicFramePr/>
          <p:nvPr/>
        </p:nvGraphicFramePr>
        <p:xfrm>
          <a:off x="441875" y="1128175"/>
          <a:ext cx="3000000" cy="3000000"/>
        </p:xfrm>
        <a:graphic>
          <a:graphicData uri="http://schemas.openxmlformats.org/drawingml/2006/table">
            <a:tbl>
              <a:tblPr>
                <a:noFill/>
                <a:tableStyleId>{7D6CE734-7C62-4E2A-B0BF-52C1EF89C131}</a:tableStyleId>
              </a:tblPr>
              <a:tblGrid>
                <a:gridCol w="1059150"/>
                <a:gridCol w="1025125"/>
                <a:gridCol w="1032975"/>
                <a:gridCol w="1032525"/>
                <a:gridCol w="1026750"/>
                <a:gridCol w="1025000"/>
                <a:gridCol w="1032900"/>
                <a:gridCol w="1025825"/>
              </a:tblGrid>
              <a:tr h="194050">
                <a:tc rowSpan="2">
                  <a:txBody>
                    <a:bodyPr/>
                    <a:lstStyle/>
                    <a:p>
                      <a:pPr indent="0" lvl="0" marL="0" rtl="0" algn="ctr">
                        <a:lnSpc>
                          <a:spcPct val="100000"/>
                        </a:lnSpc>
                        <a:spcBef>
                          <a:spcPts val="0"/>
                        </a:spcBef>
                        <a:spcAft>
                          <a:spcPts val="0"/>
                        </a:spcAft>
                        <a:buNone/>
                      </a:pPr>
                      <a:r>
                        <a:rPr b="1" lang="en" sz="1100">
                          <a:latin typeface="Lato"/>
                          <a:ea typeface="Lato"/>
                          <a:cs typeface="Lato"/>
                          <a:sym typeface="Lato"/>
                        </a:rPr>
                        <a:t>Dimension Instruction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gridSpan="7">
                  <a:txBody>
                    <a:bodyPr/>
                    <a:lstStyle/>
                    <a:p>
                      <a:pPr indent="0" lvl="0" marL="0" rtl="0" algn="ctr">
                        <a:lnSpc>
                          <a:spcPct val="100000"/>
                        </a:lnSpc>
                        <a:spcBef>
                          <a:spcPts val="0"/>
                        </a:spcBef>
                        <a:spcAft>
                          <a:spcPts val="0"/>
                        </a:spcAft>
                        <a:buNone/>
                      </a:pPr>
                      <a:r>
                        <a:rPr b="1" lang="en" sz="1100">
                          <a:latin typeface="Lato"/>
                          <a:ea typeface="Lato"/>
                          <a:cs typeface="Lato"/>
                          <a:sym typeface="Lato"/>
                        </a:rPr>
                        <a:t>Observed Exploratory Procedure Column-normalized Z-score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hMerge="1"/>
                <a:tc hMerge="1"/>
                <a:tc hMerge="1"/>
                <a:tc hMerge="1"/>
                <a:tc hMerge="1"/>
              </a:tr>
              <a:tr h="319650">
                <a:tc vMerge="1"/>
                <a:tc>
                  <a:txBody>
                    <a:bodyPr/>
                    <a:lstStyle/>
                    <a:p>
                      <a:pPr indent="0" lvl="0" marL="0" rtl="0" algn="ctr">
                        <a:lnSpc>
                          <a:spcPct val="100000"/>
                        </a:lnSpc>
                        <a:spcBef>
                          <a:spcPts val="0"/>
                        </a:spcBef>
                        <a:spcAft>
                          <a:spcPts val="0"/>
                        </a:spcAft>
                        <a:buNone/>
                      </a:pPr>
                      <a:r>
                        <a:rPr b="1" lang="en" sz="1100">
                          <a:latin typeface="Lato"/>
                          <a:ea typeface="Lato"/>
                          <a:cs typeface="Lato"/>
                          <a:sym typeface="Lato"/>
                        </a:rPr>
                        <a:t>Lateral Motion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Pressure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Static Contact</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Unsupported Holding</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Enclosure</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Contour Following</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100">
                          <a:latin typeface="Lato"/>
                          <a:ea typeface="Lato"/>
                          <a:cs typeface="Lato"/>
                          <a:sym typeface="Lato"/>
                        </a:rPr>
                        <a:t>Part Motion / Function</a:t>
                      </a:r>
                      <a:endParaRPr b="1" sz="11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Texture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2.78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5DEEF"/>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-0.89</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A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BE1F1"/>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-0.96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-0.60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2E5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Hardness</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BD9EB"/>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2.82</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CE2F1"/>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7DFEF"/>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-1.00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-0.69</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4E6F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Temperature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8E8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-0.31</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9E0F0"/>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1.43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DE2F1"/>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1.13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5DA2CE"/>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-0.67</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Weight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0E4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DE2F1"/>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-0.89</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2.83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-0.73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9F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-0.68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7E8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Volume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9F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0.61</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1CCE2"/>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3E6F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1.80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EE3F2"/>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Global Shape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-0.27</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5CEE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7CFE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-0.89</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AFD3E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0.05</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CB6D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Exact Shape</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-0.24</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7DFEF"/>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-0.49</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0E4F2"/>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-0.89</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-0.34</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AE1F1"/>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1.05</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95C5DF"/>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2.63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Part Motion</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-0.41</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9F6"/>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0.11</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7E0F0"/>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8E8F5"/>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-0.57</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-0.19</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2E5F3"/>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292C6"/>
                    </a:solidFill>
                  </a:tcPr>
                </a:tc>
              </a:tr>
              <a:tr h="182650">
                <a:tc>
                  <a:txBody>
                    <a:bodyPr/>
                    <a:lstStyle/>
                    <a:p>
                      <a:pPr indent="0" lvl="0" marL="0" rtl="0" algn="ctr">
                        <a:lnSpc>
                          <a:spcPct val="100000"/>
                        </a:lnSpc>
                        <a:spcBef>
                          <a:spcPts val="0"/>
                        </a:spcBef>
                        <a:spcAft>
                          <a:spcPts val="0"/>
                        </a:spcAft>
                        <a:buNone/>
                      </a:pPr>
                      <a:r>
                        <a:rPr lang="en" sz="1000">
                          <a:latin typeface="Lato"/>
                          <a:ea typeface="Lato"/>
                          <a:cs typeface="Lato"/>
                          <a:sym typeface="Lato"/>
                        </a:rPr>
                        <a:t>Function</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-0.34</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D2E5F3"/>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-0.23</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E3F2"/>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1.79</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8CBFDC"/>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-0.38</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D3E6F4"/>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-0.76</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DEEBF7"/>
                    </a:solidFill>
                  </a:tcPr>
                </a:tc>
                <a:tc>
                  <a:txBody>
                    <a:bodyPr/>
                    <a:lstStyle/>
                    <a:p>
                      <a:pPr indent="0" lvl="0" marL="0" rtl="0" algn="ctr">
                        <a:lnSpc>
                          <a:spcPct val="100000"/>
                        </a:lnSpc>
                        <a:spcBef>
                          <a:spcPts val="0"/>
                        </a:spcBef>
                        <a:spcAft>
                          <a:spcPts val="0"/>
                        </a:spcAft>
                        <a:buNone/>
                      </a:pPr>
                      <a:r>
                        <a:rPr lang="en" sz="1000">
                          <a:latin typeface="Lato"/>
                          <a:ea typeface="Lato"/>
                          <a:cs typeface="Lato"/>
                          <a:sym typeface="Lato"/>
                        </a:rPr>
                        <a:t>-0.10</a:t>
                      </a:r>
                      <a:endParaRPr sz="1000">
                        <a:latin typeface="Lato"/>
                        <a:ea typeface="Lato"/>
                        <a:cs typeface="Lato"/>
                        <a:sym typeface="Lato"/>
                      </a:endParaRPr>
                    </a:p>
                  </a:txBody>
                  <a:tcPr marT="45700" marB="45700" marR="91425" marL="9142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CBE1F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a:t>
                      </a:r>
                      <a:endParaRPr sz="1000">
                        <a:latin typeface="Lato"/>
                        <a:ea typeface="Lato"/>
                        <a:cs typeface="Lato"/>
                        <a:sym typeface="Lato"/>
                      </a:endParaRPr>
                    </a:p>
                  </a:txBody>
                  <a:tcPr marT="45700" marB="457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4292C6"/>
                    </a:solidFill>
                  </a:tcPr>
                </a:tc>
              </a:tr>
            </a:tbl>
          </a:graphicData>
        </a:graphic>
      </p:graphicFrame>
      <p:sp>
        <p:nvSpPr>
          <p:cNvPr id="436" name="Google Shape;436;p45"/>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Appendix C: Z-Score Table for Experiment 1</a:t>
            </a:r>
            <a:endParaRPr/>
          </a:p>
        </p:txBody>
      </p:sp>
      <p:sp>
        <p:nvSpPr>
          <p:cNvPr id="437" name="Google Shape;437;p4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6"/>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Appendix D: Relative Time Complexity of Tasks Exp 1</a:t>
            </a:r>
            <a:endParaRPr/>
          </a:p>
        </p:txBody>
      </p:sp>
      <p:sp>
        <p:nvSpPr>
          <p:cNvPr id="443" name="Google Shape;443;p4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44" name="Google Shape;444;p46"/>
          <p:cNvPicPr preferRelativeResize="0"/>
          <p:nvPr/>
        </p:nvPicPr>
        <p:blipFill>
          <a:blip r:embed="rId3">
            <a:alphaModFix/>
          </a:blip>
          <a:stretch>
            <a:fillRect/>
          </a:stretch>
        </p:blipFill>
        <p:spPr>
          <a:xfrm>
            <a:off x="3266275" y="869901"/>
            <a:ext cx="2381825" cy="3693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7"/>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Appendix E: Precise EP Directions for Experiment 2</a:t>
            </a:r>
            <a:endParaRPr/>
          </a:p>
        </p:txBody>
      </p:sp>
      <p:sp>
        <p:nvSpPr>
          <p:cNvPr id="450" name="Google Shape;450;p4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51" name="Google Shape;451;p47"/>
          <p:cNvSpPr txBox="1"/>
          <p:nvPr>
            <p:ph idx="1" type="body"/>
          </p:nvPr>
        </p:nvSpPr>
        <p:spPr>
          <a:xfrm>
            <a:off x="729450" y="865250"/>
            <a:ext cx="7688700" cy="34746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1200"/>
              </a:spcAft>
              <a:buNone/>
            </a:pPr>
            <a:r>
              <a:rPr lang="en"/>
              <a:t>Precise descriptions of the six EPs to be used in exploration were provided. Each EP was referred to by name throughout the experiment. For “lateral motion,” the middle finger was placed on some homogeneous part of the object’s surface, and observers rubbed the surface in a quick back and forth motion. For “pressure,” the middle finger was placed on the object, and observers pushed directly into the object’s surface, alternately pushing and relaxing. For “static contact,” the entire palm of the observer’s preferred hand was placed gently against the object, where it relaxed without moulding to the object’s contours. For “unsupported holding,” the object was placed in the observer’s hand, which rested palm up on the table. He or she lifted the hand off the table and hefted the object up and down, cupping the hand a little to prevent the object from rolling, but without molding. For “enclosure,” observers rested one hand palm up on the table, with the wrist on the table edge. When an object was placed in this hand, observers closed their fingers around its edges, using the other hand as well if desired. Finally, for “contour following,” the middle finger was placed on an edge of the object resting on the table. Observers were to follow along its contours, using as many fingers of either/both hands as they wished. For each EP instruction, observers were told not to use any of the other forms of exploratory motions which had been explained. Movement was monitored by the experimenter.</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8"/>
          <p:cNvSpPr txBox="1"/>
          <p:nvPr>
            <p:ph type="title"/>
          </p:nvPr>
        </p:nvSpPr>
        <p:spPr>
          <a:xfrm>
            <a:off x="729450" y="138262"/>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Appendix F: Calculation of EP Specialization Scores</a:t>
            </a:r>
            <a:endParaRPr/>
          </a:p>
        </p:txBody>
      </p:sp>
      <p:sp>
        <p:nvSpPr>
          <p:cNvPr id="457" name="Google Shape;457;p4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58" name="Google Shape;458;p48"/>
          <p:cNvPicPr preferRelativeResize="0"/>
          <p:nvPr/>
        </p:nvPicPr>
        <p:blipFill>
          <a:blip r:embed="rId3">
            <a:alphaModFix/>
          </a:blip>
          <a:stretch>
            <a:fillRect/>
          </a:stretch>
        </p:blipFill>
        <p:spPr>
          <a:xfrm>
            <a:off x="1690688" y="1533525"/>
            <a:ext cx="5762625" cy="2076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2" name="Shape 462"/>
        <p:cNvGrpSpPr/>
        <p:nvPr/>
      </p:nvGrpSpPr>
      <p:grpSpPr>
        <a:xfrm>
          <a:off x="0" y="0"/>
          <a:ext cx="0" cy="0"/>
          <a:chOff x="0" y="0"/>
          <a:chExt cx="0" cy="0"/>
        </a:xfrm>
      </p:grpSpPr>
      <p:sp>
        <p:nvSpPr>
          <p:cNvPr id="463" name="Google Shape;463;p49"/>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Organization (notes, not the actual intro slide)</a:t>
            </a:r>
            <a:endParaRPr/>
          </a:p>
        </p:txBody>
      </p:sp>
      <p:sp>
        <p:nvSpPr>
          <p:cNvPr id="464" name="Google Shape;464;p49"/>
          <p:cNvSpPr txBox="1"/>
          <p:nvPr>
            <p:ph idx="1" type="body"/>
          </p:nvPr>
        </p:nvSpPr>
        <p:spPr>
          <a:xfrm>
            <a:off x="729450" y="865250"/>
            <a:ext cx="7688700" cy="3474600"/>
          </a:xfrm>
          <a:prstGeom prst="rect">
            <a:avLst/>
          </a:prstGeom>
        </p:spPr>
        <p:txBody>
          <a:bodyPr anchorCtr="0" anchor="t" bIns="91425" lIns="91425" spcFirstLastPara="1" rIns="91425" wrap="square" tIns="91425">
            <a:normAutofit fontScale="92500" lnSpcReduction="10000"/>
          </a:bodyPr>
          <a:lstStyle/>
          <a:p>
            <a:pPr indent="-322580" lvl="0" marL="457200" rtl="0" algn="l">
              <a:spcBef>
                <a:spcPts val="0"/>
              </a:spcBef>
              <a:spcAft>
                <a:spcPts val="0"/>
              </a:spcAft>
              <a:buSzPct val="100000"/>
              <a:buAutoNum type="arabicPeriod"/>
            </a:pPr>
            <a:r>
              <a:rPr lang="en"/>
              <a:t>Haptics in perception (Two systems, sensory subsystem and motor subsystem)</a:t>
            </a:r>
            <a:endParaRPr/>
          </a:p>
          <a:p>
            <a:pPr indent="-322580" lvl="0" marL="457200" rtl="0" algn="l">
              <a:spcBef>
                <a:spcPts val="0"/>
              </a:spcBef>
              <a:spcAft>
                <a:spcPts val="0"/>
              </a:spcAft>
              <a:buSzPct val="100000"/>
              <a:buAutoNum type="arabicPeriod"/>
            </a:pPr>
            <a:r>
              <a:rPr lang="en"/>
              <a:t>What are EP’s</a:t>
            </a:r>
            <a:endParaRPr/>
          </a:p>
          <a:p>
            <a:pPr indent="-310832" lvl="1" marL="914400" rtl="0" algn="l">
              <a:spcBef>
                <a:spcPts val="0"/>
              </a:spcBef>
              <a:spcAft>
                <a:spcPts val="0"/>
              </a:spcAft>
              <a:buSzPct val="100000"/>
              <a:buAutoNum type="alphaLcPeriod"/>
            </a:pPr>
            <a:r>
              <a:rPr lang="en"/>
              <a:t>The 8 EP’s</a:t>
            </a:r>
            <a:endParaRPr/>
          </a:p>
          <a:p>
            <a:pPr indent="-322580" lvl="0" marL="457200" rtl="0" algn="l">
              <a:spcBef>
                <a:spcPts val="0"/>
              </a:spcBef>
              <a:spcAft>
                <a:spcPts val="0"/>
              </a:spcAft>
              <a:buSzPct val="100000"/>
              <a:buAutoNum type="arabicPeriod"/>
            </a:pPr>
            <a:r>
              <a:rPr lang="en"/>
              <a:t>Two Experiments</a:t>
            </a:r>
            <a:endParaRPr/>
          </a:p>
          <a:p>
            <a:pPr indent="-310832" lvl="1" marL="914400" rtl="0" algn="l">
              <a:spcBef>
                <a:spcPts val="0"/>
              </a:spcBef>
              <a:spcAft>
                <a:spcPts val="0"/>
              </a:spcAft>
              <a:buSzPct val="100000"/>
              <a:buAutoNum type="alphaLcPeriod"/>
            </a:pPr>
            <a:r>
              <a:rPr lang="en"/>
              <a:t>Instructed Haptic Exploration (blindfolded subjects matched objects on an instructed dimension and their hand movements were classified into exploratory procedures)</a:t>
            </a:r>
            <a:endParaRPr/>
          </a:p>
          <a:p>
            <a:pPr indent="-310832" lvl="2" marL="1371600" rtl="0" algn="l">
              <a:spcBef>
                <a:spcPts val="0"/>
              </a:spcBef>
              <a:spcAft>
                <a:spcPts val="0"/>
              </a:spcAft>
              <a:buSzPct val="100000"/>
              <a:buAutoNum type="romanLcPeriod"/>
            </a:pPr>
            <a:r>
              <a:rPr lang="en"/>
              <a:t>Illustrated Demo</a:t>
            </a:r>
            <a:endParaRPr/>
          </a:p>
          <a:p>
            <a:pPr indent="-310832" lvl="2" marL="1371600" rtl="0" algn="l">
              <a:spcBef>
                <a:spcPts val="0"/>
              </a:spcBef>
              <a:spcAft>
                <a:spcPts val="0"/>
              </a:spcAft>
              <a:buSzPct val="100000"/>
              <a:buAutoNum type="romanLcPeriod"/>
            </a:pPr>
            <a:r>
              <a:rPr lang="en"/>
              <a:t>Conclusions (distinctive and predictable EP’s)</a:t>
            </a:r>
            <a:endParaRPr/>
          </a:p>
          <a:p>
            <a:pPr indent="-310832" lvl="1" marL="914400" rtl="0" algn="l">
              <a:spcBef>
                <a:spcPts val="0"/>
              </a:spcBef>
              <a:spcAft>
                <a:spcPts val="0"/>
              </a:spcAft>
              <a:buSzPct val="100000"/>
              <a:buAutoNum type="alphaLcPeriod"/>
            </a:pPr>
            <a:r>
              <a:rPr lang="en"/>
              <a:t>Constrained Haptic Exploration (blindfolded subjects were asked to perform a specific constrained exploratory procedure and performance on specific matching tasks was assessed to identify the links between exploratory procedures and knowledge goals.)</a:t>
            </a:r>
            <a:endParaRPr/>
          </a:p>
          <a:p>
            <a:pPr indent="-310832" lvl="2" marL="1371600" rtl="0" algn="l">
              <a:spcBef>
                <a:spcPts val="0"/>
              </a:spcBef>
              <a:spcAft>
                <a:spcPts val="0"/>
              </a:spcAft>
              <a:buSzPct val="100000"/>
              <a:buAutoNum type="romanLcPeriod"/>
            </a:pPr>
            <a:r>
              <a:rPr lang="en"/>
              <a:t>Illustrated Demo</a:t>
            </a:r>
            <a:endParaRPr/>
          </a:p>
          <a:p>
            <a:pPr indent="-310832" lvl="2" marL="1371600" rtl="0" algn="l">
              <a:spcBef>
                <a:spcPts val="0"/>
              </a:spcBef>
              <a:spcAft>
                <a:spcPts val="0"/>
              </a:spcAft>
              <a:buSzPct val="100000"/>
              <a:buAutoNum type="romanLcPeriod"/>
            </a:pPr>
            <a:r>
              <a:rPr lang="en"/>
              <a:t>Conclusions (Necessary EP’s, Sufficient EP’s, Optimal EP’s. EP specialization)</a:t>
            </a:r>
            <a:endParaRPr/>
          </a:p>
          <a:p>
            <a:pPr indent="-322580" lvl="0" marL="457200" rtl="0" algn="l">
              <a:spcBef>
                <a:spcPts val="0"/>
              </a:spcBef>
              <a:spcAft>
                <a:spcPts val="0"/>
              </a:spcAft>
              <a:buSzPct val="100000"/>
              <a:buAutoNum type="arabicPeriod"/>
            </a:pPr>
            <a:r>
              <a:rPr lang="en"/>
              <a:t>Discussion from paper (probably integrate to the above)</a:t>
            </a:r>
            <a:endParaRPr/>
          </a:p>
          <a:p>
            <a:pPr indent="-322580" lvl="0" marL="457200" rtl="0" algn="l">
              <a:spcBef>
                <a:spcPts val="0"/>
              </a:spcBef>
              <a:spcAft>
                <a:spcPts val="0"/>
              </a:spcAft>
              <a:buSzPct val="100000"/>
              <a:buAutoNum type="arabicPeriod"/>
            </a:pPr>
            <a:r>
              <a:rPr lang="en"/>
              <a:t>Class Discussion</a:t>
            </a:r>
            <a:endParaRPr/>
          </a:p>
        </p:txBody>
      </p:sp>
      <p:sp>
        <p:nvSpPr>
          <p:cNvPr id="465" name="Google Shape;465;p4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2"/>
        </a:solidFill>
      </p:bgPr>
    </p:bg>
    <p:spTree>
      <p:nvGrpSpPr>
        <p:cNvPr id="469" name="Shape 469"/>
        <p:cNvGrpSpPr/>
        <p:nvPr/>
      </p:nvGrpSpPr>
      <p:grpSpPr>
        <a:xfrm>
          <a:off x="0" y="0"/>
          <a:ext cx="0" cy="0"/>
          <a:chOff x="0" y="0"/>
          <a:chExt cx="0" cy="0"/>
        </a:xfrm>
      </p:grpSpPr>
      <p:grpSp>
        <p:nvGrpSpPr>
          <p:cNvPr id="470" name="Google Shape;470;p50"/>
          <p:cNvGrpSpPr/>
          <p:nvPr/>
        </p:nvGrpSpPr>
        <p:grpSpPr>
          <a:xfrm>
            <a:off x="-5" y="-2637"/>
            <a:ext cx="9149829" cy="5147575"/>
            <a:chOff x="-5" y="-2637"/>
            <a:chExt cx="9149829" cy="5147575"/>
          </a:xfrm>
        </p:grpSpPr>
        <p:pic>
          <p:nvPicPr>
            <p:cNvPr id="471" name="Google Shape;471;p50"/>
            <p:cNvPicPr preferRelativeResize="0"/>
            <p:nvPr/>
          </p:nvPicPr>
          <p:blipFill>
            <a:blip r:embed="rId3">
              <a:alphaModFix/>
            </a:blip>
            <a:stretch>
              <a:fillRect/>
            </a:stretch>
          </p:blipFill>
          <p:spPr>
            <a:xfrm>
              <a:off x="0" y="0"/>
              <a:ext cx="2287265" cy="2569464"/>
            </a:xfrm>
            <a:prstGeom prst="rect">
              <a:avLst/>
            </a:prstGeom>
            <a:noFill/>
            <a:ln>
              <a:noFill/>
            </a:ln>
          </p:spPr>
        </p:pic>
        <p:pic>
          <p:nvPicPr>
            <p:cNvPr id="472" name="Google Shape;472;p50"/>
            <p:cNvPicPr preferRelativeResize="0"/>
            <p:nvPr/>
          </p:nvPicPr>
          <p:blipFill>
            <a:blip r:embed="rId4">
              <a:alphaModFix/>
            </a:blip>
            <a:stretch>
              <a:fillRect/>
            </a:stretch>
          </p:blipFill>
          <p:spPr>
            <a:xfrm>
              <a:off x="-5" y="2571745"/>
              <a:ext cx="2287275" cy="2572805"/>
            </a:xfrm>
            <a:prstGeom prst="rect">
              <a:avLst/>
            </a:prstGeom>
            <a:noFill/>
            <a:ln>
              <a:noFill/>
            </a:ln>
          </p:spPr>
        </p:pic>
        <p:pic>
          <p:nvPicPr>
            <p:cNvPr id="473" name="Google Shape;473;p50"/>
            <p:cNvPicPr preferRelativeResize="0"/>
            <p:nvPr/>
          </p:nvPicPr>
          <p:blipFill>
            <a:blip r:embed="rId5">
              <a:alphaModFix/>
            </a:blip>
            <a:stretch>
              <a:fillRect/>
            </a:stretch>
          </p:blipFill>
          <p:spPr>
            <a:xfrm>
              <a:off x="2287275" y="-2512"/>
              <a:ext cx="2287274" cy="2574501"/>
            </a:xfrm>
            <a:prstGeom prst="rect">
              <a:avLst/>
            </a:prstGeom>
            <a:noFill/>
            <a:ln>
              <a:noFill/>
            </a:ln>
          </p:spPr>
        </p:pic>
        <p:pic>
          <p:nvPicPr>
            <p:cNvPr id="474" name="Google Shape;474;p50"/>
            <p:cNvPicPr preferRelativeResize="0"/>
            <p:nvPr/>
          </p:nvPicPr>
          <p:blipFill>
            <a:blip r:embed="rId6">
              <a:alphaModFix/>
            </a:blip>
            <a:stretch>
              <a:fillRect/>
            </a:stretch>
          </p:blipFill>
          <p:spPr>
            <a:xfrm>
              <a:off x="2287275" y="2571560"/>
              <a:ext cx="2287276" cy="2573181"/>
            </a:xfrm>
            <a:prstGeom prst="rect">
              <a:avLst/>
            </a:prstGeom>
            <a:noFill/>
            <a:ln>
              <a:noFill/>
            </a:ln>
          </p:spPr>
        </p:pic>
        <p:pic>
          <p:nvPicPr>
            <p:cNvPr id="475" name="Google Shape;475;p50"/>
            <p:cNvPicPr preferRelativeResize="0"/>
            <p:nvPr/>
          </p:nvPicPr>
          <p:blipFill>
            <a:blip r:embed="rId7">
              <a:alphaModFix/>
            </a:blip>
            <a:stretch>
              <a:fillRect/>
            </a:stretch>
          </p:blipFill>
          <p:spPr>
            <a:xfrm>
              <a:off x="4574550" y="-2625"/>
              <a:ext cx="2287275" cy="2574762"/>
            </a:xfrm>
            <a:prstGeom prst="rect">
              <a:avLst/>
            </a:prstGeom>
            <a:noFill/>
            <a:ln>
              <a:noFill/>
            </a:ln>
          </p:spPr>
        </p:pic>
        <p:pic>
          <p:nvPicPr>
            <p:cNvPr id="476" name="Google Shape;476;p50"/>
            <p:cNvPicPr preferRelativeResize="0"/>
            <p:nvPr/>
          </p:nvPicPr>
          <p:blipFill>
            <a:blip r:embed="rId8">
              <a:alphaModFix/>
            </a:blip>
            <a:stretch>
              <a:fillRect/>
            </a:stretch>
          </p:blipFill>
          <p:spPr>
            <a:xfrm>
              <a:off x="4574550" y="2571361"/>
              <a:ext cx="2287275" cy="2573577"/>
            </a:xfrm>
            <a:prstGeom prst="rect">
              <a:avLst/>
            </a:prstGeom>
            <a:noFill/>
            <a:ln>
              <a:noFill/>
            </a:ln>
          </p:spPr>
        </p:pic>
        <p:pic>
          <p:nvPicPr>
            <p:cNvPr id="477" name="Google Shape;477;p50"/>
            <p:cNvPicPr preferRelativeResize="0"/>
            <p:nvPr/>
          </p:nvPicPr>
          <p:blipFill>
            <a:blip r:embed="rId9">
              <a:alphaModFix/>
            </a:blip>
            <a:stretch>
              <a:fillRect/>
            </a:stretch>
          </p:blipFill>
          <p:spPr>
            <a:xfrm>
              <a:off x="6862550" y="-2637"/>
              <a:ext cx="1144004" cy="2574751"/>
            </a:xfrm>
            <a:prstGeom prst="rect">
              <a:avLst/>
            </a:prstGeom>
            <a:noFill/>
            <a:ln>
              <a:noFill/>
            </a:ln>
          </p:spPr>
        </p:pic>
        <p:pic>
          <p:nvPicPr>
            <p:cNvPr id="478" name="Google Shape;478;p50"/>
            <p:cNvPicPr preferRelativeResize="0"/>
            <p:nvPr/>
          </p:nvPicPr>
          <p:blipFill>
            <a:blip r:embed="rId10">
              <a:alphaModFix/>
            </a:blip>
            <a:stretch>
              <a:fillRect/>
            </a:stretch>
          </p:blipFill>
          <p:spPr>
            <a:xfrm>
              <a:off x="8005820" y="-2570"/>
              <a:ext cx="1144000" cy="2574621"/>
            </a:xfrm>
            <a:prstGeom prst="rect">
              <a:avLst/>
            </a:prstGeom>
            <a:noFill/>
            <a:ln>
              <a:noFill/>
            </a:ln>
          </p:spPr>
        </p:pic>
        <p:pic>
          <p:nvPicPr>
            <p:cNvPr id="479" name="Google Shape;479;p50"/>
            <p:cNvPicPr preferRelativeResize="0"/>
            <p:nvPr/>
          </p:nvPicPr>
          <p:blipFill>
            <a:blip r:embed="rId11">
              <a:alphaModFix/>
            </a:blip>
            <a:stretch>
              <a:fillRect/>
            </a:stretch>
          </p:blipFill>
          <p:spPr>
            <a:xfrm>
              <a:off x="6862550" y="2572261"/>
              <a:ext cx="2287274" cy="2571777"/>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2"/>
        </a:solidFill>
      </p:bgPr>
    </p:bg>
    <p:spTree>
      <p:nvGrpSpPr>
        <p:cNvPr id="483" name="Shape 483"/>
        <p:cNvGrpSpPr/>
        <p:nvPr/>
      </p:nvGrpSpPr>
      <p:grpSpPr>
        <a:xfrm>
          <a:off x="0" y="0"/>
          <a:ext cx="0" cy="0"/>
          <a:chOff x="0" y="0"/>
          <a:chExt cx="0" cy="0"/>
        </a:xfrm>
      </p:grpSpPr>
      <p:pic>
        <p:nvPicPr>
          <p:cNvPr id="484" name="Google Shape;484;p51"/>
          <p:cNvPicPr preferRelativeResize="0"/>
          <p:nvPr/>
        </p:nvPicPr>
        <p:blipFill>
          <a:blip r:embed="rId3">
            <a:alphaModFix/>
          </a:blip>
          <a:stretch>
            <a:fillRect/>
          </a:stretch>
        </p:blipFill>
        <p:spPr>
          <a:xfrm>
            <a:off x="-4" y="0"/>
            <a:ext cx="2286000" cy="2571751"/>
          </a:xfrm>
          <a:prstGeom prst="rect">
            <a:avLst/>
          </a:prstGeom>
          <a:noFill/>
          <a:ln>
            <a:noFill/>
          </a:ln>
        </p:spPr>
      </p:pic>
      <p:pic>
        <p:nvPicPr>
          <p:cNvPr id="485" name="Google Shape;485;p51"/>
          <p:cNvPicPr preferRelativeResize="0"/>
          <p:nvPr/>
        </p:nvPicPr>
        <p:blipFill>
          <a:blip r:embed="rId4">
            <a:alphaModFix/>
          </a:blip>
          <a:stretch>
            <a:fillRect/>
          </a:stretch>
        </p:blipFill>
        <p:spPr>
          <a:xfrm>
            <a:off x="0" y="2578608"/>
            <a:ext cx="2286000" cy="2569464"/>
          </a:xfrm>
          <a:prstGeom prst="rect">
            <a:avLst/>
          </a:prstGeom>
          <a:noFill/>
          <a:ln>
            <a:noFill/>
          </a:ln>
        </p:spPr>
      </p:pic>
      <p:pic>
        <p:nvPicPr>
          <p:cNvPr id="486" name="Google Shape;486;p51"/>
          <p:cNvPicPr preferRelativeResize="0"/>
          <p:nvPr/>
        </p:nvPicPr>
        <p:blipFill>
          <a:blip r:embed="rId5">
            <a:alphaModFix/>
          </a:blip>
          <a:stretch>
            <a:fillRect/>
          </a:stretch>
        </p:blipFill>
        <p:spPr>
          <a:xfrm>
            <a:off x="2286000" y="0"/>
            <a:ext cx="2285999" cy="2569463"/>
          </a:xfrm>
          <a:prstGeom prst="rect">
            <a:avLst/>
          </a:prstGeom>
          <a:noFill/>
          <a:ln>
            <a:noFill/>
          </a:ln>
        </p:spPr>
      </p:pic>
      <p:pic>
        <p:nvPicPr>
          <p:cNvPr id="487" name="Google Shape;487;p51"/>
          <p:cNvPicPr preferRelativeResize="0"/>
          <p:nvPr/>
        </p:nvPicPr>
        <p:blipFill>
          <a:blip r:embed="rId6">
            <a:alphaModFix/>
          </a:blip>
          <a:stretch>
            <a:fillRect/>
          </a:stretch>
        </p:blipFill>
        <p:spPr>
          <a:xfrm>
            <a:off x="2286000" y="2578608"/>
            <a:ext cx="2286001" cy="2569465"/>
          </a:xfrm>
          <a:prstGeom prst="rect">
            <a:avLst/>
          </a:prstGeom>
          <a:noFill/>
          <a:ln>
            <a:noFill/>
          </a:ln>
        </p:spPr>
      </p:pic>
      <p:pic>
        <p:nvPicPr>
          <p:cNvPr id="488" name="Google Shape;488;p51"/>
          <p:cNvPicPr preferRelativeResize="0"/>
          <p:nvPr/>
        </p:nvPicPr>
        <p:blipFill>
          <a:blip r:embed="rId7">
            <a:alphaModFix/>
          </a:blip>
          <a:stretch>
            <a:fillRect/>
          </a:stretch>
        </p:blipFill>
        <p:spPr>
          <a:xfrm>
            <a:off x="4572000" y="0"/>
            <a:ext cx="2286000" cy="2569464"/>
          </a:xfrm>
          <a:prstGeom prst="rect">
            <a:avLst/>
          </a:prstGeom>
          <a:noFill/>
          <a:ln>
            <a:noFill/>
          </a:ln>
        </p:spPr>
      </p:pic>
      <p:pic>
        <p:nvPicPr>
          <p:cNvPr id="489" name="Google Shape;489;p51"/>
          <p:cNvPicPr preferRelativeResize="0"/>
          <p:nvPr/>
        </p:nvPicPr>
        <p:blipFill>
          <a:blip r:embed="rId8">
            <a:alphaModFix/>
          </a:blip>
          <a:stretch>
            <a:fillRect/>
          </a:stretch>
        </p:blipFill>
        <p:spPr>
          <a:xfrm>
            <a:off x="4572000" y="2578608"/>
            <a:ext cx="2286000" cy="2569465"/>
          </a:xfrm>
          <a:prstGeom prst="rect">
            <a:avLst/>
          </a:prstGeom>
          <a:noFill/>
          <a:ln>
            <a:noFill/>
          </a:ln>
        </p:spPr>
      </p:pic>
      <p:pic>
        <p:nvPicPr>
          <p:cNvPr id="490" name="Google Shape;490;p51"/>
          <p:cNvPicPr preferRelativeResize="0"/>
          <p:nvPr/>
        </p:nvPicPr>
        <p:blipFill>
          <a:blip r:embed="rId9">
            <a:alphaModFix/>
          </a:blip>
          <a:stretch>
            <a:fillRect/>
          </a:stretch>
        </p:blipFill>
        <p:spPr>
          <a:xfrm>
            <a:off x="6858000" y="0"/>
            <a:ext cx="1143000" cy="2569463"/>
          </a:xfrm>
          <a:prstGeom prst="rect">
            <a:avLst/>
          </a:prstGeom>
          <a:noFill/>
          <a:ln>
            <a:noFill/>
          </a:ln>
        </p:spPr>
      </p:pic>
      <p:pic>
        <p:nvPicPr>
          <p:cNvPr id="491" name="Google Shape;491;p51"/>
          <p:cNvPicPr preferRelativeResize="0"/>
          <p:nvPr/>
        </p:nvPicPr>
        <p:blipFill>
          <a:blip r:embed="rId10">
            <a:alphaModFix/>
          </a:blip>
          <a:stretch>
            <a:fillRect/>
          </a:stretch>
        </p:blipFill>
        <p:spPr>
          <a:xfrm>
            <a:off x="6858000" y="2578608"/>
            <a:ext cx="2285999" cy="2569465"/>
          </a:xfrm>
          <a:prstGeom prst="rect">
            <a:avLst/>
          </a:prstGeom>
          <a:noFill/>
          <a:ln>
            <a:noFill/>
          </a:ln>
        </p:spPr>
      </p:pic>
      <p:pic>
        <p:nvPicPr>
          <p:cNvPr id="492" name="Google Shape;492;p51"/>
          <p:cNvPicPr preferRelativeResize="0"/>
          <p:nvPr/>
        </p:nvPicPr>
        <p:blipFill>
          <a:blip r:embed="rId11">
            <a:alphaModFix/>
          </a:blip>
          <a:stretch>
            <a:fillRect/>
          </a:stretch>
        </p:blipFill>
        <p:spPr>
          <a:xfrm>
            <a:off x="8001000" y="0"/>
            <a:ext cx="1143000" cy="256946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6"/>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Haptics</a:t>
            </a:r>
            <a:endParaRPr/>
          </a:p>
        </p:txBody>
      </p:sp>
      <p:sp>
        <p:nvSpPr>
          <p:cNvPr id="120" name="Google Shape;120;p16"/>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Haptics is the study of touch and perception through such physical feeling</a:t>
            </a:r>
            <a:endParaRPr sz="1700"/>
          </a:p>
          <a:p>
            <a:pPr indent="-336550" lvl="0" marL="457200" rtl="0" algn="l">
              <a:spcBef>
                <a:spcPts val="1200"/>
              </a:spcBef>
              <a:spcAft>
                <a:spcPts val="0"/>
              </a:spcAft>
              <a:buSzPts val="1700"/>
              <a:buChar char="●"/>
            </a:pPr>
            <a:r>
              <a:rPr lang="en" sz="1700"/>
              <a:t>The haptic system has historically performed poorly in research</a:t>
            </a:r>
            <a:endParaRPr sz="1700"/>
          </a:p>
          <a:p>
            <a:pPr indent="-323850" lvl="1" marL="914400" rtl="0" algn="l">
              <a:spcBef>
                <a:spcPts val="1000"/>
              </a:spcBef>
              <a:spcAft>
                <a:spcPts val="0"/>
              </a:spcAft>
              <a:buSzPts val="1500"/>
              <a:buChar char="○"/>
            </a:pPr>
            <a:r>
              <a:rPr lang="en" sz="1500"/>
              <a:t>2D raise displays</a:t>
            </a:r>
            <a:endParaRPr sz="1500"/>
          </a:p>
          <a:p>
            <a:pPr indent="-323850" lvl="1" marL="914400" rtl="0" algn="l">
              <a:spcBef>
                <a:spcPts val="1000"/>
              </a:spcBef>
              <a:spcAft>
                <a:spcPts val="0"/>
              </a:spcAft>
              <a:buSzPts val="1500"/>
              <a:buChar char="○"/>
            </a:pPr>
            <a:r>
              <a:rPr lang="en" sz="1500"/>
              <a:t>3D nonsense shapes</a:t>
            </a:r>
            <a:endParaRPr sz="1500"/>
          </a:p>
          <a:p>
            <a:pPr indent="-336550" lvl="0" marL="457200" rtl="0" algn="l">
              <a:spcBef>
                <a:spcPts val="1000"/>
              </a:spcBef>
              <a:spcAft>
                <a:spcPts val="0"/>
              </a:spcAft>
              <a:buSzPts val="1700"/>
              <a:buChar char="●"/>
            </a:pPr>
            <a:r>
              <a:rPr lang="en" sz="1700"/>
              <a:t>Author’s prior work demonstrates </a:t>
            </a:r>
            <a:r>
              <a:rPr lang="en" sz="1700"/>
              <a:t>efficient</a:t>
            </a:r>
            <a:r>
              <a:rPr lang="en" sz="1700"/>
              <a:t> recognition of common objects</a:t>
            </a:r>
            <a:endParaRPr sz="1700"/>
          </a:p>
          <a:p>
            <a:pPr indent="0" lvl="0" marL="0" rtl="0" algn="l">
              <a:spcBef>
                <a:spcPts val="1000"/>
              </a:spcBef>
              <a:spcAft>
                <a:spcPts val="0"/>
              </a:spcAft>
              <a:buNone/>
            </a:pPr>
            <a:r>
              <a:t/>
            </a:r>
            <a:endParaRPr sz="1700"/>
          </a:p>
          <a:p>
            <a:pPr indent="0" lvl="0" marL="0" rtl="0" algn="l">
              <a:spcBef>
                <a:spcPts val="1200"/>
              </a:spcBef>
              <a:spcAft>
                <a:spcPts val="1200"/>
              </a:spcAft>
              <a:buNone/>
            </a:pPr>
            <a:r>
              <a:rPr lang="en" sz="1700"/>
              <a:t>Why the discrepancy?</a:t>
            </a:r>
            <a:endParaRPr sz="1700"/>
          </a:p>
        </p:txBody>
      </p:sp>
      <p:sp>
        <p:nvSpPr>
          <p:cNvPr id="121" name="Google Shape;121;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animEffect filter="fade" transition="in">
                                      <p:cBhvr>
                                        <p:cTn dur="500"/>
                                        <p:tgtEl>
                                          <p:spTgt spid="1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animEffect filter="fade" transition="in">
                                      <p:cBhvr>
                                        <p:cTn dur="500"/>
                                        <p:tgtEl>
                                          <p:spTgt spid="1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animEffect filter="fade" transition="in">
                                      <p:cBhvr>
                                        <p:cTn dur="500"/>
                                        <p:tgtEl>
                                          <p:spTgt spid="1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3" st="3"/>
                                            </p:txEl>
                                          </p:spTgt>
                                        </p:tgtEl>
                                        <p:attrNameLst>
                                          <p:attrName>style.visibility</p:attrName>
                                        </p:attrNameLst>
                                      </p:cBhvr>
                                      <p:to>
                                        <p:strVal val="visible"/>
                                      </p:to>
                                    </p:set>
                                    <p:animEffect filter="fade" transition="in">
                                      <p:cBhvr>
                                        <p:cTn dur="500"/>
                                        <p:tgtEl>
                                          <p:spTgt spid="1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4" st="4"/>
                                            </p:txEl>
                                          </p:spTgt>
                                        </p:tgtEl>
                                        <p:attrNameLst>
                                          <p:attrName>style.visibility</p:attrName>
                                        </p:attrNameLst>
                                      </p:cBhvr>
                                      <p:to>
                                        <p:strVal val="visible"/>
                                      </p:to>
                                    </p:set>
                                    <p:animEffect filter="fade" transition="in">
                                      <p:cBhvr>
                                        <p:cTn dur="500"/>
                                        <p:tgtEl>
                                          <p:spTgt spid="1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5" st="5"/>
                                            </p:txEl>
                                          </p:spTgt>
                                        </p:tgtEl>
                                        <p:attrNameLst>
                                          <p:attrName>style.visibility</p:attrName>
                                        </p:attrNameLst>
                                      </p:cBhvr>
                                      <p:to>
                                        <p:strVal val="visible"/>
                                      </p:to>
                                    </p:set>
                                    <p:animEffect filter="fade" transition="in">
                                      <p:cBhvr>
                                        <p:cTn dur="500"/>
                                        <p:tgtEl>
                                          <p:spTgt spid="12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6" st="6"/>
                                            </p:txEl>
                                          </p:spTgt>
                                        </p:tgtEl>
                                        <p:attrNameLst>
                                          <p:attrName>style.visibility</p:attrName>
                                        </p:attrNameLst>
                                      </p:cBhvr>
                                      <p:to>
                                        <p:strVal val="visible"/>
                                      </p:to>
                                    </p:set>
                                    <p:animEffect filter="fade" transition="in">
                                      <p:cBhvr>
                                        <p:cTn dur="500"/>
                                        <p:tgtEl>
                                          <p:spTgt spid="12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2"/>
        </a:solidFill>
      </p:bgPr>
    </p:bg>
    <p:spTree>
      <p:nvGrpSpPr>
        <p:cNvPr id="496" name="Shape 496"/>
        <p:cNvGrpSpPr/>
        <p:nvPr/>
      </p:nvGrpSpPr>
      <p:grpSpPr>
        <a:xfrm>
          <a:off x="0" y="0"/>
          <a:ext cx="0" cy="0"/>
          <a:chOff x="0" y="0"/>
          <a:chExt cx="0" cy="0"/>
        </a:xfrm>
      </p:grpSpPr>
      <p:pic>
        <p:nvPicPr>
          <p:cNvPr id="497" name="Google Shape;497;p52" title="lateral_motion_crop.mp4">
            <a:hlinkClick r:id="rId3"/>
          </p:cNvPr>
          <p:cNvPicPr preferRelativeResize="0"/>
          <p:nvPr/>
        </p:nvPicPr>
        <p:blipFill>
          <a:blip r:embed="rId4">
            <a:alphaModFix/>
          </a:blip>
          <a:stretch>
            <a:fillRect/>
          </a:stretch>
        </p:blipFill>
        <p:spPr>
          <a:xfrm>
            <a:off x="0" y="0"/>
            <a:ext cx="2286000" cy="2569464"/>
          </a:xfrm>
          <a:prstGeom prst="rect">
            <a:avLst/>
          </a:prstGeom>
          <a:noFill/>
          <a:ln>
            <a:noFill/>
          </a:ln>
        </p:spPr>
      </p:pic>
      <p:pic>
        <p:nvPicPr>
          <p:cNvPr id="498" name="Google Shape;498;p52" title="static_contact_crop.mp4">
            <a:hlinkClick r:id="rId5"/>
          </p:cNvPr>
          <p:cNvPicPr preferRelativeResize="0"/>
          <p:nvPr/>
        </p:nvPicPr>
        <p:blipFill>
          <a:blip r:embed="rId6">
            <a:alphaModFix/>
          </a:blip>
          <a:stretch>
            <a:fillRect/>
          </a:stretch>
        </p:blipFill>
        <p:spPr>
          <a:xfrm>
            <a:off x="2286000" y="-4562"/>
            <a:ext cx="2286000" cy="2578608"/>
          </a:xfrm>
          <a:prstGeom prst="rect">
            <a:avLst/>
          </a:prstGeom>
          <a:noFill/>
          <a:ln>
            <a:noFill/>
          </a:ln>
        </p:spPr>
      </p:pic>
      <p:pic>
        <p:nvPicPr>
          <p:cNvPr id="499" name="Google Shape;499;p52" title="pressure_crop.mp4">
            <a:hlinkClick r:id="rId7"/>
          </p:cNvPr>
          <p:cNvPicPr preferRelativeResize="0"/>
          <p:nvPr/>
        </p:nvPicPr>
        <p:blipFill>
          <a:blip r:embed="rId8">
            <a:alphaModFix/>
          </a:blip>
          <a:stretch>
            <a:fillRect/>
          </a:stretch>
        </p:blipFill>
        <p:spPr>
          <a:xfrm>
            <a:off x="0" y="2574050"/>
            <a:ext cx="2286000" cy="2569464"/>
          </a:xfrm>
          <a:prstGeom prst="rect">
            <a:avLst/>
          </a:prstGeom>
          <a:noFill/>
          <a:ln>
            <a:noFill/>
          </a:ln>
        </p:spPr>
      </p:pic>
      <p:pic>
        <p:nvPicPr>
          <p:cNvPr id="500" name="Google Shape;500;p52" title="unsupported_holding_crop.mp4">
            <a:hlinkClick r:id="rId9"/>
          </p:cNvPr>
          <p:cNvPicPr preferRelativeResize="0"/>
          <p:nvPr/>
        </p:nvPicPr>
        <p:blipFill>
          <a:blip r:embed="rId8">
            <a:alphaModFix/>
          </a:blip>
          <a:stretch>
            <a:fillRect/>
          </a:stretch>
        </p:blipFill>
        <p:spPr>
          <a:xfrm>
            <a:off x="2286000" y="2574050"/>
            <a:ext cx="2286000" cy="2569464"/>
          </a:xfrm>
          <a:prstGeom prst="rect">
            <a:avLst/>
          </a:prstGeom>
          <a:noFill/>
          <a:ln>
            <a:noFill/>
          </a:ln>
        </p:spPr>
      </p:pic>
      <p:pic>
        <p:nvPicPr>
          <p:cNvPr id="501" name="Google Shape;501;p52" title="enclosure_crop.mp4">
            <a:hlinkClick r:id="rId10"/>
          </p:cNvPr>
          <p:cNvPicPr preferRelativeResize="0"/>
          <p:nvPr/>
        </p:nvPicPr>
        <p:blipFill>
          <a:blip r:embed="rId11">
            <a:alphaModFix/>
          </a:blip>
          <a:stretch>
            <a:fillRect/>
          </a:stretch>
        </p:blipFill>
        <p:spPr>
          <a:xfrm>
            <a:off x="4572000" y="0"/>
            <a:ext cx="2286000" cy="2569464"/>
          </a:xfrm>
          <a:prstGeom prst="rect">
            <a:avLst/>
          </a:prstGeom>
          <a:noFill/>
          <a:ln>
            <a:noFill/>
          </a:ln>
        </p:spPr>
      </p:pic>
      <p:pic>
        <p:nvPicPr>
          <p:cNvPr id="502" name="Google Shape;502;p52" title="contour_following_crop.mp4">
            <a:hlinkClick r:id="rId12"/>
          </p:cNvPr>
          <p:cNvPicPr preferRelativeResize="0"/>
          <p:nvPr/>
        </p:nvPicPr>
        <p:blipFill>
          <a:blip r:embed="rId8">
            <a:alphaModFix/>
          </a:blip>
          <a:stretch>
            <a:fillRect/>
          </a:stretch>
        </p:blipFill>
        <p:spPr>
          <a:xfrm>
            <a:off x="4572000" y="2574050"/>
            <a:ext cx="2286000" cy="2569464"/>
          </a:xfrm>
          <a:prstGeom prst="rect">
            <a:avLst/>
          </a:prstGeom>
          <a:noFill/>
          <a:ln>
            <a:noFill/>
          </a:ln>
        </p:spPr>
      </p:pic>
      <p:pic>
        <p:nvPicPr>
          <p:cNvPr id="503" name="Google Shape;503;p52" title="function_cup_crop.mp4">
            <a:hlinkClick r:id="rId13"/>
          </p:cNvPr>
          <p:cNvPicPr preferRelativeResize="0"/>
          <p:nvPr/>
        </p:nvPicPr>
        <p:blipFill>
          <a:blip r:embed="rId8">
            <a:alphaModFix/>
          </a:blip>
          <a:stretch>
            <a:fillRect/>
          </a:stretch>
        </p:blipFill>
        <p:spPr>
          <a:xfrm>
            <a:off x="6858000" y="-12"/>
            <a:ext cx="1143000" cy="2578608"/>
          </a:xfrm>
          <a:prstGeom prst="rect">
            <a:avLst/>
          </a:prstGeom>
          <a:noFill/>
          <a:ln>
            <a:noFill/>
          </a:ln>
        </p:spPr>
      </p:pic>
      <p:pic>
        <p:nvPicPr>
          <p:cNvPr id="504" name="Google Shape;504;p52" title="function_cutters_crop.mp4">
            <a:hlinkClick r:id="rId14"/>
          </p:cNvPr>
          <p:cNvPicPr preferRelativeResize="0"/>
          <p:nvPr/>
        </p:nvPicPr>
        <p:blipFill>
          <a:blip r:embed="rId15">
            <a:alphaModFix/>
          </a:blip>
          <a:stretch>
            <a:fillRect/>
          </a:stretch>
        </p:blipFill>
        <p:spPr>
          <a:xfrm>
            <a:off x="8001000" y="0"/>
            <a:ext cx="1143000" cy="2569464"/>
          </a:xfrm>
          <a:prstGeom prst="rect">
            <a:avLst/>
          </a:prstGeom>
          <a:noFill/>
          <a:ln>
            <a:noFill/>
          </a:ln>
        </p:spPr>
      </p:pic>
      <p:pic>
        <p:nvPicPr>
          <p:cNvPr id="505" name="Google Shape;505;p52" title="part_motion_crop.mp4">
            <a:hlinkClick r:id="rId16"/>
          </p:cNvPr>
          <p:cNvPicPr preferRelativeResize="0"/>
          <p:nvPr/>
        </p:nvPicPr>
        <p:blipFill>
          <a:blip r:embed="rId17">
            <a:alphaModFix/>
          </a:blip>
          <a:stretch>
            <a:fillRect/>
          </a:stretch>
        </p:blipFill>
        <p:spPr>
          <a:xfrm>
            <a:off x="6858000" y="2578608"/>
            <a:ext cx="2286000" cy="25694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7"/>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Haptics, in a Different Light</a:t>
            </a:r>
            <a:endParaRPr/>
          </a:p>
        </p:txBody>
      </p:sp>
      <p:sp>
        <p:nvSpPr>
          <p:cNvPr id="127" name="Google Shape;127;p17"/>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Haptics is composed of two subsystems</a:t>
            </a:r>
            <a:endParaRPr/>
          </a:p>
          <a:p>
            <a:pPr indent="-317500" lvl="1" marL="914400" rtl="0" algn="l">
              <a:spcBef>
                <a:spcPts val="1000"/>
              </a:spcBef>
              <a:spcAft>
                <a:spcPts val="0"/>
              </a:spcAft>
              <a:buSzPts val="1400"/>
              <a:buChar char="○"/>
            </a:pPr>
            <a:r>
              <a:rPr lang="en"/>
              <a:t>Sensory subsystem</a:t>
            </a:r>
            <a:endParaRPr/>
          </a:p>
          <a:p>
            <a:pPr indent="-317500" lvl="1" marL="914400" rtl="0" algn="l">
              <a:spcBef>
                <a:spcPts val="1000"/>
              </a:spcBef>
              <a:spcAft>
                <a:spcPts val="0"/>
              </a:spcAft>
              <a:buSzPts val="1400"/>
              <a:buChar char="○"/>
            </a:pPr>
            <a:r>
              <a:rPr lang="en"/>
              <a:t>Motor subsystem</a:t>
            </a:r>
            <a:endParaRPr/>
          </a:p>
          <a:p>
            <a:pPr indent="0" lvl="0" marL="0" rtl="0" algn="l">
              <a:spcBef>
                <a:spcPts val="1000"/>
              </a:spcBef>
              <a:spcAft>
                <a:spcPts val="0"/>
              </a:spcAft>
              <a:buNone/>
            </a:pPr>
            <a:r>
              <a:t/>
            </a:r>
            <a:endParaRPr/>
          </a:p>
          <a:p>
            <a:pPr indent="-330200" lvl="0" marL="457200" rtl="0" algn="l">
              <a:spcBef>
                <a:spcPts val="1000"/>
              </a:spcBef>
              <a:spcAft>
                <a:spcPts val="0"/>
              </a:spcAft>
              <a:buSzPts val="1600"/>
              <a:buChar char="●"/>
            </a:pPr>
            <a:r>
              <a:rPr lang="en"/>
              <a:t>Perhaps poor performance is because of restricted motor subsystem?</a:t>
            </a:r>
            <a:endParaRPr/>
          </a:p>
          <a:p>
            <a:pPr indent="0" lvl="0" marL="0" rtl="0" algn="l">
              <a:spcBef>
                <a:spcPts val="1000"/>
              </a:spcBef>
              <a:spcAft>
                <a:spcPts val="0"/>
              </a:spcAft>
              <a:buNone/>
            </a:pPr>
            <a:r>
              <a:t/>
            </a:r>
            <a:endParaRPr/>
          </a:p>
          <a:p>
            <a:pPr indent="-330200" lvl="0" marL="457200" rtl="0" algn="l">
              <a:spcBef>
                <a:spcPts val="1000"/>
              </a:spcBef>
              <a:spcAft>
                <a:spcPts val="1000"/>
              </a:spcAft>
              <a:buSzPts val="1600"/>
              <a:buChar char="➢"/>
            </a:pPr>
            <a:r>
              <a:rPr lang="en"/>
              <a:t>Perhaps the motor subsystem enhances the sensory subsystem?</a:t>
            </a:r>
            <a:endParaRPr/>
          </a:p>
        </p:txBody>
      </p:sp>
      <p:sp>
        <p:nvSpPr>
          <p:cNvPr id="128" name="Google Shape;128;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0" st="0"/>
                                            </p:txEl>
                                          </p:spTgt>
                                        </p:tgtEl>
                                        <p:attrNameLst>
                                          <p:attrName>style.visibility</p:attrName>
                                        </p:attrNameLst>
                                      </p:cBhvr>
                                      <p:to>
                                        <p:strVal val="visible"/>
                                      </p:to>
                                    </p:set>
                                    <p:animEffect filter="fade" transition="in">
                                      <p:cBhvr>
                                        <p:cTn dur="500"/>
                                        <p:tgtEl>
                                          <p:spTgt spid="1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1" st="1"/>
                                            </p:txEl>
                                          </p:spTgt>
                                        </p:tgtEl>
                                        <p:attrNameLst>
                                          <p:attrName>style.visibility</p:attrName>
                                        </p:attrNameLst>
                                      </p:cBhvr>
                                      <p:to>
                                        <p:strVal val="visible"/>
                                      </p:to>
                                    </p:set>
                                    <p:animEffect filter="fade" transition="in">
                                      <p:cBhvr>
                                        <p:cTn dur="500"/>
                                        <p:tgtEl>
                                          <p:spTgt spid="1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2" st="2"/>
                                            </p:txEl>
                                          </p:spTgt>
                                        </p:tgtEl>
                                        <p:attrNameLst>
                                          <p:attrName>style.visibility</p:attrName>
                                        </p:attrNameLst>
                                      </p:cBhvr>
                                      <p:to>
                                        <p:strVal val="visible"/>
                                      </p:to>
                                    </p:set>
                                    <p:animEffect filter="fade" transition="in">
                                      <p:cBhvr>
                                        <p:cTn dur="500"/>
                                        <p:tgtEl>
                                          <p:spTgt spid="1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3" st="3"/>
                                            </p:txEl>
                                          </p:spTgt>
                                        </p:tgtEl>
                                        <p:attrNameLst>
                                          <p:attrName>style.visibility</p:attrName>
                                        </p:attrNameLst>
                                      </p:cBhvr>
                                      <p:to>
                                        <p:strVal val="visible"/>
                                      </p:to>
                                    </p:set>
                                    <p:animEffect filter="fade" transition="in">
                                      <p:cBhvr>
                                        <p:cTn dur="500"/>
                                        <p:tgtEl>
                                          <p:spTgt spid="12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4" st="4"/>
                                            </p:txEl>
                                          </p:spTgt>
                                        </p:tgtEl>
                                        <p:attrNameLst>
                                          <p:attrName>style.visibility</p:attrName>
                                        </p:attrNameLst>
                                      </p:cBhvr>
                                      <p:to>
                                        <p:strVal val="visible"/>
                                      </p:to>
                                    </p:set>
                                    <p:animEffect filter="fade" transition="in">
                                      <p:cBhvr>
                                        <p:cTn dur="500"/>
                                        <p:tgtEl>
                                          <p:spTgt spid="12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5" st="5"/>
                                            </p:txEl>
                                          </p:spTgt>
                                        </p:tgtEl>
                                        <p:attrNameLst>
                                          <p:attrName>style.visibility</p:attrName>
                                        </p:attrNameLst>
                                      </p:cBhvr>
                                      <p:to>
                                        <p:strVal val="visible"/>
                                      </p:to>
                                    </p:set>
                                    <p:animEffect filter="fade" transition="in">
                                      <p:cBhvr>
                                        <p:cTn dur="500"/>
                                        <p:tgtEl>
                                          <p:spTgt spid="12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6" st="6"/>
                                            </p:txEl>
                                          </p:spTgt>
                                        </p:tgtEl>
                                        <p:attrNameLst>
                                          <p:attrName>style.visibility</p:attrName>
                                        </p:attrNameLst>
                                      </p:cBhvr>
                                      <p:to>
                                        <p:strVal val="visible"/>
                                      </p:to>
                                    </p:set>
                                    <p:animEffect filter="fade" transition="in">
                                      <p:cBhvr>
                                        <p:cTn dur="500"/>
                                        <p:tgtEl>
                                          <p:spTgt spid="12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ph idx="1" type="body"/>
          </p:nvPr>
        </p:nvSpPr>
        <p:spPr>
          <a:xfrm>
            <a:off x="729450" y="1615550"/>
            <a:ext cx="7688700" cy="27243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i="1" lang="en" sz="2100">
                <a:solidFill>
                  <a:srgbClr val="FFFFFF"/>
                </a:solidFill>
              </a:rPr>
              <a:t>If the hand can take advantage of its motor competencies to facilitate its perceptual and cognitive functions, </a:t>
            </a:r>
            <a:r>
              <a:rPr i="1" lang="en" sz="2100"/>
              <a:t>hand movements should vary with the sensory input and with the type of information desired.</a:t>
            </a:r>
            <a:endParaRPr i="1" sz="2100"/>
          </a:p>
        </p:txBody>
      </p:sp>
      <p:sp>
        <p:nvSpPr>
          <p:cNvPr id="134" name="Google Shape;134;p18"/>
          <p:cNvSpPr txBox="1"/>
          <p:nvPr>
            <p:ph idx="1" type="body"/>
          </p:nvPr>
        </p:nvSpPr>
        <p:spPr>
          <a:xfrm>
            <a:off x="729450" y="1615550"/>
            <a:ext cx="7688700" cy="27243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i="1" lang="en" sz="2100"/>
              <a:t>If the hand can take advantage of its motor competencies to facilitate its perceptual and cognitive functions, </a:t>
            </a:r>
            <a:endParaRPr i="1" sz="2100"/>
          </a:p>
        </p:txBody>
      </p:sp>
      <p:sp>
        <p:nvSpPr>
          <p:cNvPr id="135" name="Google Shape;135;p18"/>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6" name="Google Shape;136;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accent1"/>
                </a:solidFill>
              </a:rPr>
              <a:t>‹#›</a:t>
            </a:fld>
            <a:endParaRPr>
              <a:solidFill>
                <a:schemeClr val="accen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9"/>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142" name="Google Shape;142;p19"/>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Intro and What is Haptics?</a:t>
            </a:r>
            <a:endParaRPr sz="1800"/>
          </a:p>
          <a:p>
            <a:pPr indent="-342900" lvl="0" marL="457200" rtl="0" algn="l">
              <a:spcBef>
                <a:spcPts val="1000"/>
              </a:spcBef>
              <a:spcAft>
                <a:spcPts val="0"/>
              </a:spcAft>
              <a:buClr>
                <a:srgbClr val="000000"/>
              </a:buClr>
              <a:buSzPts val="1800"/>
              <a:buChar char="●"/>
            </a:pPr>
            <a:r>
              <a:rPr b="1" lang="en" sz="1800">
                <a:solidFill>
                  <a:srgbClr val="000000"/>
                </a:solidFill>
              </a:rPr>
              <a:t>Exploratory Procedures</a:t>
            </a:r>
            <a:endParaRPr b="1" sz="1800">
              <a:solidFill>
                <a:srgbClr val="000000"/>
              </a:solidFill>
            </a:endParaRPr>
          </a:p>
          <a:p>
            <a:pPr indent="-342900" lvl="0" marL="457200" rtl="0" algn="l">
              <a:spcBef>
                <a:spcPts val="1000"/>
              </a:spcBef>
              <a:spcAft>
                <a:spcPts val="0"/>
              </a:spcAft>
              <a:buSzPts val="1800"/>
              <a:buChar char="●"/>
            </a:pPr>
            <a:r>
              <a:rPr lang="en" sz="1800"/>
              <a:t>Experiment 1: Instructed Haptic Exploration</a:t>
            </a:r>
            <a:endParaRPr sz="1800"/>
          </a:p>
          <a:p>
            <a:pPr indent="-342900" lvl="0" marL="457200" rtl="0" algn="l">
              <a:spcBef>
                <a:spcPts val="1000"/>
              </a:spcBef>
              <a:spcAft>
                <a:spcPts val="0"/>
              </a:spcAft>
              <a:buSzPts val="1800"/>
              <a:buChar char="●"/>
            </a:pPr>
            <a:r>
              <a:rPr lang="en" sz="1800"/>
              <a:t>Experiment 2: Constrained Haptic Exploration</a:t>
            </a:r>
            <a:endParaRPr sz="1800"/>
          </a:p>
          <a:p>
            <a:pPr indent="-342900" lvl="0" marL="457200" rtl="0" algn="l">
              <a:spcBef>
                <a:spcPts val="1000"/>
              </a:spcBef>
              <a:spcAft>
                <a:spcPts val="0"/>
              </a:spcAft>
              <a:buSzPts val="1800"/>
              <a:buChar char="●"/>
            </a:pPr>
            <a:r>
              <a:rPr lang="en" sz="1800"/>
              <a:t>Paper Summary and Discussion</a:t>
            </a:r>
            <a:endParaRPr sz="1800"/>
          </a:p>
          <a:p>
            <a:pPr indent="-342900" lvl="0" marL="457200" rtl="0" algn="l">
              <a:spcBef>
                <a:spcPts val="1000"/>
              </a:spcBef>
              <a:spcAft>
                <a:spcPts val="0"/>
              </a:spcAft>
              <a:buSzPts val="1800"/>
              <a:buChar char="●"/>
            </a:pPr>
            <a:r>
              <a:rPr lang="en" sz="1800"/>
              <a:t>Piazza Discussion</a:t>
            </a:r>
            <a:endParaRPr sz="1800"/>
          </a:p>
          <a:p>
            <a:pPr indent="-342900" lvl="0" marL="457200" rtl="0" algn="l">
              <a:spcBef>
                <a:spcPts val="1000"/>
              </a:spcBef>
              <a:spcAft>
                <a:spcPts val="1000"/>
              </a:spcAft>
              <a:buSzPts val="1800"/>
              <a:buChar char="●"/>
            </a:pPr>
            <a:r>
              <a:rPr lang="en" sz="1800"/>
              <a:t>Appendix</a:t>
            </a:r>
            <a:endParaRPr sz="1800"/>
          </a:p>
        </p:txBody>
      </p:sp>
      <p:sp>
        <p:nvSpPr>
          <p:cNvPr id="143" name="Google Shape;143;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0"/>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Authors postulate common stereotyped patterns, “Exploratory Procedures”</a:t>
            </a:r>
            <a:endParaRPr/>
          </a:p>
        </p:txBody>
      </p:sp>
      <p:sp>
        <p:nvSpPr>
          <p:cNvPr id="149" name="Google Shape;149;p20"/>
          <p:cNvSpPr/>
          <p:nvPr/>
        </p:nvSpPr>
        <p:spPr>
          <a:xfrm>
            <a:off x="1988150" y="3760775"/>
            <a:ext cx="5167800" cy="579300"/>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0"/>
          <p:cNvSpPr/>
          <p:nvPr/>
        </p:nvSpPr>
        <p:spPr>
          <a:xfrm>
            <a:off x="1988125" y="2023700"/>
            <a:ext cx="5167800" cy="1158000"/>
          </a:xfrm>
          <a:prstGeom prst="rect">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0"/>
          <p:cNvSpPr/>
          <p:nvPr/>
        </p:nvSpPr>
        <p:spPr>
          <a:xfrm>
            <a:off x="1988100" y="3023975"/>
            <a:ext cx="5167800" cy="7368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0"/>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Haptic Exploration</a:t>
            </a:r>
            <a:endParaRPr/>
          </a:p>
        </p:txBody>
      </p:sp>
      <p:sp>
        <p:nvSpPr>
          <p:cNvPr id="153" name="Google Shape;153;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54" name="Google Shape;154;p20"/>
          <p:cNvGraphicFramePr/>
          <p:nvPr/>
        </p:nvGraphicFramePr>
        <p:xfrm>
          <a:off x="1988125" y="1688450"/>
          <a:ext cx="3000000" cy="3000000"/>
        </p:xfrm>
        <a:graphic>
          <a:graphicData uri="http://schemas.openxmlformats.org/drawingml/2006/table">
            <a:tbl>
              <a:tblPr>
                <a:noFill/>
                <a:tableStyleId>{7D6CE734-7C62-4E2A-B0BF-52C1EF89C131}</a:tableStyleId>
              </a:tblPr>
              <a:tblGrid>
                <a:gridCol w="2763100"/>
                <a:gridCol w="2404650"/>
              </a:tblGrid>
              <a:tr h="304750">
                <a:tc>
                  <a:txBody>
                    <a:bodyPr/>
                    <a:lstStyle/>
                    <a:p>
                      <a:pPr indent="0" lvl="0" marL="0" rtl="0" algn="ctr">
                        <a:spcBef>
                          <a:spcPts val="0"/>
                        </a:spcBef>
                        <a:spcAft>
                          <a:spcPts val="0"/>
                        </a:spcAft>
                        <a:buNone/>
                      </a:pPr>
                      <a:r>
                        <a:rPr b="1" lang="en" sz="1600"/>
                        <a:t>Exploratory Procedure</a:t>
                      </a:r>
                      <a:endParaRPr b="1" sz="16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1600"/>
                        <a:t>Knowledge Gain</a:t>
                      </a:r>
                      <a:endParaRPr b="1" sz="16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2"/>
                    </a:solidFill>
                  </a:tcPr>
                </a:tc>
              </a:tr>
              <a:tr h="274275">
                <a:tc>
                  <a:txBody>
                    <a:bodyPr/>
                    <a:lstStyle/>
                    <a:p>
                      <a:pPr indent="0" lvl="0" marL="91440" rtl="0" algn="l">
                        <a:spcBef>
                          <a:spcPts val="0"/>
                        </a:spcBef>
                        <a:spcAft>
                          <a:spcPts val="0"/>
                        </a:spcAft>
                        <a:buNone/>
                      </a:pPr>
                      <a:r>
                        <a:rPr lang="en" sz="1300"/>
                        <a:t>Lateral Motion</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91440" rtl="0" algn="l">
                        <a:spcBef>
                          <a:spcPts val="0"/>
                        </a:spcBef>
                        <a:spcAft>
                          <a:spcPts val="0"/>
                        </a:spcAft>
                        <a:buNone/>
                      </a:pPr>
                      <a:r>
                        <a:rPr lang="en" sz="1300"/>
                        <a:t>Texture</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275">
                <a:tc>
                  <a:txBody>
                    <a:bodyPr/>
                    <a:lstStyle/>
                    <a:p>
                      <a:pPr indent="0" lvl="0" marL="91440" rtl="0" algn="l">
                        <a:spcBef>
                          <a:spcPts val="0"/>
                        </a:spcBef>
                        <a:spcAft>
                          <a:spcPts val="0"/>
                        </a:spcAft>
                        <a:buNone/>
                      </a:pPr>
                      <a:r>
                        <a:rPr lang="en" sz="1300"/>
                        <a:t>Pressure</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91440" rtl="0" algn="l">
                        <a:spcBef>
                          <a:spcPts val="0"/>
                        </a:spcBef>
                        <a:spcAft>
                          <a:spcPts val="0"/>
                        </a:spcAft>
                        <a:buNone/>
                      </a:pPr>
                      <a:r>
                        <a:rPr lang="en" sz="1300"/>
                        <a:t>Hardness</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275">
                <a:tc>
                  <a:txBody>
                    <a:bodyPr/>
                    <a:lstStyle/>
                    <a:p>
                      <a:pPr indent="0" lvl="0" marL="91440" rtl="0" algn="l">
                        <a:spcBef>
                          <a:spcPts val="0"/>
                        </a:spcBef>
                        <a:spcAft>
                          <a:spcPts val="0"/>
                        </a:spcAft>
                        <a:buNone/>
                      </a:pPr>
                      <a:r>
                        <a:rPr lang="en" sz="1300"/>
                        <a:t>Static Contact</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91440" rtl="0" algn="l">
                        <a:spcBef>
                          <a:spcPts val="0"/>
                        </a:spcBef>
                        <a:spcAft>
                          <a:spcPts val="0"/>
                        </a:spcAft>
                        <a:buNone/>
                      </a:pPr>
                      <a:r>
                        <a:rPr lang="en" sz="1300"/>
                        <a:t>Temperature</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275">
                <a:tc>
                  <a:txBody>
                    <a:bodyPr/>
                    <a:lstStyle/>
                    <a:p>
                      <a:pPr indent="0" lvl="0" marL="91440" rtl="0" algn="l">
                        <a:spcBef>
                          <a:spcPts val="0"/>
                        </a:spcBef>
                        <a:spcAft>
                          <a:spcPts val="0"/>
                        </a:spcAft>
                        <a:buNone/>
                      </a:pPr>
                      <a:r>
                        <a:rPr lang="en" sz="1300"/>
                        <a:t>Unsupported Holding</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91440" rtl="0" algn="l">
                        <a:spcBef>
                          <a:spcPts val="0"/>
                        </a:spcBef>
                        <a:spcAft>
                          <a:spcPts val="0"/>
                        </a:spcAft>
                        <a:buNone/>
                      </a:pPr>
                      <a:r>
                        <a:rPr lang="en" sz="1300"/>
                        <a:t>Weight</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275">
                <a:tc>
                  <a:txBody>
                    <a:bodyPr/>
                    <a:lstStyle/>
                    <a:p>
                      <a:pPr indent="0" lvl="0" marL="91440" rtl="0" algn="l">
                        <a:spcBef>
                          <a:spcPts val="0"/>
                        </a:spcBef>
                        <a:spcAft>
                          <a:spcPts val="0"/>
                        </a:spcAft>
                        <a:buNone/>
                      </a:pPr>
                      <a:r>
                        <a:rPr lang="en" sz="1300"/>
                        <a:t>Enclosure</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91440" rtl="0" algn="l">
                        <a:spcBef>
                          <a:spcPts val="0"/>
                        </a:spcBef>
                        <a:spcAft>
                          <a:spcPts val="0"/>
                        </a:spcAft>
                        <a:buNone/>
                      </a:pPr>
                      <a:r>
                        <a:rPr lang="en" sz="1300"/>
                        <a:t>Volume, Global Shape</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275">
                <a:tc>
                  <a:txBody>
                    <a:bodyPr/>
                    <a:lstStyle/>
                    <a:p>
                      <a:pPr indent="0" lvl="0" marL="91440" rtl="0" algn="l">
                        <a:spcBef>
                          <a:spcPts val="0"/>
                        </a:spcBef>
                        <a:spcAft>
                          <a:spcPts val="0"/>
                        </a:spcAft>
                        <a:buNone/>
                      </a:pPr>
                      <a:r>
                        <a:rPr lang="en" sz="1300"/>
                        <a:t>Contour Following</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91440" rtl="0" algn="l">
                        <a:spcBef>
                          <a:spcPts val="0"/>
                        </a:spcBef>
                        <a:spcAft>
                          <a:spcPts val="0"/>
                        </a:spcAft>
                        <a:buNone/>
                      </a:pPr>
                      <a:r>
                        <a:rPr lang="en" sz="1300"/>
                        <a:t>Volume, Exact Shape</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275">
                <a:tc>
                  <a:txBody>
                    <a:bodyPr/>
                    <a:lstStyle/>
                    <a:p>
                      <a:pPr indent="0" lvl="0" marL="91440" rtl="0" algn="l">
                        <a:spcBef>
                          <a:spcPts val="0"/>
                        </a:spcBef>
                        <a:spcAft>
                          <a:spcPts val="0"/>
                        </a:spcAft>
                        <a:buNone/>
                      </a:pPr>
                      <a:r>
                        <a:rPr lang="en" sz="1300"/>
                        <a:t>Function Test</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91440" rtl="0" algn="l">
                        <a:spcBef>
                          <a:spcPts val="0"/>
                        </a:spcBef>
                        <a:spcAft>
                          <a:spcPts val="0"/>
                        </a:spcAft>
                        <a:buNone/>
                      </a:pPr>
                      <a:r>
                        <a:rPr lang="en" sz="1300"/>
                        <a:t>Specific Function</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275">
                <a:tc>
                  <a:txBody>
                    <a:bodyPr/>
                    <a:lstStyle/>
                    <a:p>
                      <a:pPr indent="0" lvl="0" marL="91440" rtl="0" algn="l">
                        <a:spcBef>
                          <a:spcPts val="0"/>
                        </a:spcBef>
                        <a:spcAft>
                          <a:spcPts val="0"/>
                        </a:spcAft>
                        <a:buNone/>
                      </a:pPr>
                      <a:r>
                        <a:rPr lang="en" sz="1300"/>
                        <a:t>Part Motion Test</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91440" rtl="0" algn="l">
                        <a:spcBef>
                          <a:spcPts val="0"/>
                        </a:spcBef>
                        <a:spcAft>
                          <a:spcPts val="0"/>
                        </a:spcAft>
                        <a:buNone/>
                      </a:pPr>
                      <a:r>
                        <a:rPr lang="en" sz="1300"/>
                        <a:t>Part Motion</a:t>
                      </a:r>
                      <a:endParaRPr sz="1300"/>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
        <p:nvSpPr>
          <p:cNvPr id="155" name="Google Shape;155;p20"/>
          <p:cNvSpPr txBox="1"/>
          <p:nvPr/>
        </p:nvSpPr>
        <p:spPr>
          <a:xfrm>
            <a:off x="7155950" y="2371650"/>
            <a:ext cx="181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Substance-related</a:t>
            </a:r>
            <a:endParaRPr>
              <a:latin typeface="Lato"/>
              <a:ea typeface="Lato"/>
              <a:cs typeface="Lato"/>
              <a:sym typeface="Lato"/>
            </a:endParaRPr>
          </a:p>
        </p:txBody>
      </p:sp>
      <p:sp>
        <p:nvSpPr>
          <p:cNvPr id="156" name="Google Shape;156;p20"/>
          <p:cNvSpPr txBox="1"/>
          <p:nvPr/>
        </p:nvSpPr>
        <p:spPr>
          <a:xfrm>
            <a:off x="7155950" y="3192275"/>
            <a:ext cx="181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Structure-related</a:t>
            </a:r>
            <a:endParaRPr>
              <a:latin typeface="Lato"/>
              <a:ea typeface="Lato"/>
              <a:cs typeface="Lato"/>
              <a:sym typeface="Lato"/>
            </a:endParaRPr>
          </a:p>
        </p:txBody>
      </p:sp>
      <p:sp>
        <p:nvSpPr>
          <p:cNvPr id="157" name="Google Shape;157;p20"/>
          <p:cNvSpPr txBox="1"/>
          <p:nvPr/>
        </p:nvSpPr>
        <p:spPr>
          <a:xfrm>
            <a:off x="7155950" y="3850325"/>
            <a:ext cx="181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Function-related</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61" name="Shape 161"/>
        <p:cNvGrpSpPr/>
        <p:nvPr/>
      </p:nvGrpSpPr>
      <p:grpSpPr>
        <a:xfrm>
          <a:off x="0" y="0"/>
          <a:ext cx="0" cy="0"/>
          <a:chOff x="0" y="0"/>
          <a:chExt cx="0" cy="0"/>
        </a:xfrm>
      </p:grpSpPr>
      <p:grpSp>
        <p:nvGrpSpPr>
          <p:cNvPr id="162" name="Google Shape;162;p21"/>
          <p:cNvGrpSpPr/>
          <p:nvPr/>
        </p:nvGrpSpPr>
        <p:grpSpPr>
          <a:xfrm>
            <a:off x="-5" y="-2637"/>
            <a:ext cx="9149829" cy="5147575"/>
            <a:chOff x="-5" y="-2637"/>
            <a:chExt cx="9149829" cy="5147575"/>
          </a:xfrm>
        </p:grpSpPr>
        <p:pic>
          <p:nvPicPr>
            <p:cNvPr id="163" name="Google Shape;163;p21"/>
            <p:cNvPicPr preferRelativeResize="0"/>
            <p:nvPr/>
          </p:nvPicPr>
          <p:blipFill>
            <a:blip r:embed="rId3">
              <a:alphaModFix/>
            </a:blip>
            <a:stretch>
              <a:fillRect/>
            </a:stretch>
          </p:blipFill>
          <p:spPr>
            <a:xfrm>
              <a:off x="0" y="0"/>
              <a:ext cx="2287265" cy="2569464"/>
            </a:xfrm>
            <a:prstGeom prst="rect">
              <a:avLst/>
            </a:prstGeom>
            <a:noFill/>
            <a:ln>
              <a:noFill/>
            </a:ln>
          </p:spPr>
        </p:pic>
        <p:pic>
          <p:nvPicPr>
            <p:cNvPr id="164" name="Google Shape;164;p21"/>
            <p:cNvPicPr preferRelativeResize="0"/>
            <p:nvPr/>
          </p:nvPicPr>
          <p:blipFill>
            <a:blip r:embed="rId4">
              <a:alphaModFix/>
            </a:blip>
            <a:stretch>
              <a:fillRect/>
            </a:stretch>
          </p:blipFill>
          <p:spPr>
            <a:xfrm>
              <a:off x="-5" y="2571745"/>
              <a:ext cx="2287275" cy="2572805"/>
            </a:xfrm>
            <a:prstGeom prst="rect">
              <a:avLst/>
            </a:prstGeom>
            <a:noFill/>
            <a:ln>
              <a:noFill/>
            </a:ln>
          </p:spPr>
        </p:pic>
        <p:pic>
          <p:nvPicPr>
            <p:cNvPr id="165" name="Google Shape;165;p21"/>
            <p:cNvPicPr preferRelativeResize="0"/>
            <p:nvPr/>
          </p:nvPicPr>
          <p:blipFill>
            <a:blip r:embed="rId5">
              <a:alphaModFix/>
            </a:blip>
            <a:stretch>
              <a:fillRect/>
            </a:stretch>
          </p:blipFill>
          <p:spPr>
            <a:xfrm>
              <a:off x="2287275" y="-2512"/>
              <a:ext cx="2287274" cy="2574501"/>
            </a:xfrm>
            <a:prstGeom prst="rect">
              <a:avLst/>
            </a:prstGeom>
            <a:noFill/>
            <a:ln>
              <a:noFill/>
            </a:ln>
          </p:spPr>
        </p:pic>
        <p:pic>
          <p:nvPicPr>
            <p:cNvPr id="166" name="Google Shape;166;p21"/>
            <p:cNvPicPr preferRelativeResize="0"/>
            <p:nvPr/>
          </p:nvPicPr>
          <p:blipFill>
            <a:blip r:embed="rId6">
              <a:alphaModFix/>
            </a:blip>
            <a:stretch>
              <a:fillRect/>
            </a:stretch>
          </p:blipFill>
          <p:spPr>
            <a:xfrm>
              <a:off x="2287275" y="2571560"/>
              <a:ext cx="2287276" cy="2573181"/>
            </a:xfrm>
            <a:prstGeom prst="rect">
              <a:avLst/>
            </a:prstGeom>
            <a:noFill/>
            <a:ln>
              <a:noFill/>
            </a:ln>
          </p:spPr>
        </p:pic>
        <p:pic>
          <p:nvPicPr>
            <p:cNvPr id="167" name="Google Shape;167;p21"/>
            <p:cNvPicPr preferRelativeResize="0"/>
            <p:nvPr/>
          </p:nvPicPr>
          <p:blipFill>
            <a:blip r:embed="rId7">
              <a:alphaModFix/>
            </a:blip>
            <a:stretch>
              <a:fillRect/>
            </a:stretch>
          </p:blipFill>
          <p:spPr>
            <a:xfrm>
              <a:off x="4574550" y="-2625"/>
              <a:ext cx="2287275" cy="2574762"/>
            </a:xfrm>
            <a:prstGeom prst="rect">
              <a:avLst/>
            </a:prstGeom>
            <a:noFill/>
            <a:ln>
              <a:noFill/>
            </a:ln>
          </p:spPr>
        </p:pic>
        <p:pic>
          <p:nvPicPr>
            <p:cNvPr id="168" name="Google Shape;168;p21"/>
            <p:cNvPicPr preferRelativeResize="0"/>
            <p:nvPr/>
          </p:nvPicPr>
          <p:blipFill>
            <a:blip r:embed="rId8">
              <a:alphaModFix/>
            </a:blip>
            <a:stretch>
              <a:fillRect/>
            </a:stretch>
          </p:blipFill>
          <p:spPr>
            <a:xfrm>
              <a:off x="4574550" y="2571361"/>
              <a:ext cx="2287275" cy="2573577"/>
            </a:xfrm>
            <a:prstGeom prst="rect">
              <a:avLst/>
            </a:prstGeom>
            <a:noFill/>
            <a:ln>
              <a:noFill/>
            </a:ln>
          </p:spPr>
        </p:pic>
        <p:pic>
          <p:nvPicPr>
            <p:cNvPr id="169" name="Google Shape;169;p21"/>
            <p:cNvPicPr preferRelativeResize="0"/>
            <p:nvPr/>
          </p:nvPicPr>
          <p:blipFill>
            <a:blip r:embed="rId9">
              <a:alphaModFix/>
            </a:blip>
            <a:stretch>
              <a:fillRect/>
            </a:stretch>
          </p:blipFill>
          <p:spPr>
            <a:xfrm>
              <a:off x="6862550" y="-2637"/>
              <a:ext cx="1144004" cy="2574751"/>
            </a:xfrm>
            <a:prstGeom prst="rect">
              <a:avLst/>
            </a:prstGeom>
            <a:noFill/>
            <a:ln>
              <a:noFill/>
            </a:ln>
          </p:spPr>
        </p:pic>
        <p:pic>
          <p:nvPicPr>
            <p:cNvPr id="170" name="Google Shape;170;p21"/>
            <p:cNvPicPr preferRelativeResize="0"/>
            <p:nvPr/>
          </p:nvPicPr>
          <p:blipFill>
            <a:blip r:embed="rId10">
              <a:alphaModFix/>
            </a:blip>
            <a:stretch>
              <a:fillRect/>
            </a:stretch>
          </p:blipFill>
          <p:spPr>
            <a:xfrm>
              <a:off x="8005820" y="-2570"/>
              <a:ext cx="1144000" cy="2574621"/>
            </a:xfrm>
            <a:prstGeom prst="rect">
              <a:avLst/>
            </a:prstGeom>
            <a:noFill/>
            <a:ln>
              <a:noFill/>
            </a:ln>
          </p:spPr>
        </p:pic>
        <p:pic>
          <p:nvPicPr>
            <p:cNvPr id="171" name="Google Shape;171;p21"/>
            <p:cNvPicPr preferRelativeResize="0"/>
            <p:nvPr/>
          </p:nvPicPr>
          <p:blipFill>
            <a:blip r:embed="rId11">
              <a:alphaModFix/>
            </a:blip>
            <a:stretch>
              <a:fillRect/>
            </a:stretch>
          </p:blipFill>
          <p:spPr>
            <a:xfrm>
              <a:off x="6862550" y="2572261"/>
              <a:ext cx="2287274" cy="2571777"/>
            </a:xfrm>
            <a:prstGeom prst="rect">
              <a:avLst/>
            </a:prstGeom>
            <a:noFill/>
            <a:ln>
              <a:noFill/>
            </a:ln>
          </p:spPr>
        </p:pic>
      </p:grpSp>
      <p:pic>
        <p:nvPicPr>
          <p:cNvPr id="172" name="Google Shape;172;p21"/>
          <p:cNvPicPr preferRelativeResize="0"/>
          <p:nvPr/>
        </p:nvPicPr>
        <p:blipFill>
          <a:blip r:embed="rId12">
            <a:alphaModFix/>
          </a:blip>
          <a:stretch>
            <a:fillRect/>
          </a:stretch>
        </p:blipFill>
        <p:spPr>
          <a:xfrm>
            <a:off x="-4" y="0"/>
            <a:ext cx="2286000" cy="2571751"/>
          </a:xfrm>
          <a:prstGeom prst="rect">
            <a:avLst/>
          </a:prstGeom>
          <a:noFill/>
          <a:ln>
            <a:noFill/>
          </a:ln>
        </p:spPr>
      </p:pic>
      <p:pic>
        <p:nvPicPr>
          <p:cNvPr id="173" name="Google Shape;173;p21"/>
          <p:cNvPicPr preferRelativeResize="0"/>
          <p:nvPr/>
        </p:nvPicPr>
        <p:blipFill>
          <a:blip r:embed="rId13">
            <a:alphaModFix/>
          </a:blip>
          <a:stretch>
            <a:fillRect/>
          </a:stretch>
        </p:blipFill>
        <p:spPr>
          <a:xfrm>
            <a:off x="0" y="0"/>
            <a:ext cx="2287265" cy="2569464"/>
          </a:xfrm>
          <a:prstGeom prst="rect">
            <a:avLst/>
          </a:prstGeom>
          <a:noFill/>
          <a:ln>
            <a:noFill/>
          </a:ln>
        </p:spPr>
      </p:pic>
      <p:pic>
        <p:nvPicPr>
          <p:cNvPr id="174" name="Google Shape;174;p21"/>
          <p:cNvPicPr preferRelativeResize="0"/>
          <p:nvPr/>
        </p:nvPicPr>
        <p:blipFill>
          <a:blip r:embed="rId14">
            <a:alphaModFix/>
          </a:blip>
          <a:stretch>
            <a:fillRect/>
          </a:stretch>
        </p:blipFill>
        <p:spPr>
          <a:xfrm>
            <a:off x="0" y="2578608"/>
            <a:ext cx="2286000" cy="2569464"/>
          </a:xfrm>
          <a:prstGeom prst="rect">
            <a:avLst/>
          </a:prstGeom>
          <a:noFill/>
          <a:ln>
            <a:noFill/>
          </a:ln>
        </p:spPr>
      </p:pic>
      <p:pic>
        <p:nvPicPr>
          <p:cNvPr id="175" name="Google Shape;175;p21"/>
          <p:cNvPicPr preferRelativeResize="0"/>
          <p:nvPr/>
        </p:nvPicPr>
        <p:blipFill>
          <a:blip r:embed="rId15">
            <a:alphaModFix/>
          </a:blip>
          <a:stretch>
            <a:fillRect/>
          </a:stretch>
        </p:blipFill>
        <p:spPr>
          <a:xfrm>
            <a:off x="-5" y="2571745"/>
            <a:ext cx="2287275" cy="2572805"/>
          </a:xfrm>
          <a:prstGeom prst="rect">
            <a:avLst/>
          </a:prstGeom>
          <a:noFill/>
          <a:ln>
            <a:noFill/>
          </a:ln>
        </p:spPr>
      </p:pic>
      <p:pic>
        <p:nvPicPr>
          <p:cNvPr id="176" name="Google Shape;176;p21"/>
          <p:cNvPicPr preferRelativeResize="0"/>
          <p:nvPr/>
        </p:nvPicPr>
        <p:blipFill>
          <a:blip r:embed="rId16">
            <a:alphaModFix/>
          </a:blip>
          <a:stretch>
            <a:fillRect/>
          </a:stretch>
        </p:blipFill>
        <p:spPr>
          <a:xfrm>
            <a:off x="2286000" y="0"/>
            <a:ext cx="2285999" cy="2569463"/>
          </a:xfrm>
          <a:prstGeom prst="rect">
            <a:avLst/>
          </a:prstGeom>
          <a:noFill/>
          <a:ln>
            <a:noFill/>
          </a:ln>
        </p:spPr>
      </p:pic>
      <p:pic>
        <p:nvPicPr>
          <p:cNvPr id="177" name="Google Shape;177;p21"/>
          <p:cNvPicPr preferRelativeResize="0"/>
          <p:nvPr/>
        </p:nvPicPr>
        <p:blipFill>
          <a:blip r:embed="rId17">
            <a:alphaModFix/>
          </a:blip>
          <a:stretch>
            <a:fillRect/>
          </a:stretch>
        </p:blipFill>
        <p:spPr>
          <a:xfrm>
            <a:off x="2287275" y="-2512"/>
            <a:ext cx="2287274" cy="2574501"/>
          </a:xfrm>
          <a:prstGeom prst="rect">
            <a:avLst/>
          </a:prstGeom>
          <a:noFill/>
          <a:ln>
            <a:noFill/>
          </a:ln>
        </p:spPr>
      </p:pic>
      <p:pic>
        <p:nvPicPr>
          <p:cNvPr id="178" name="Google Shape;178;p21"/>
          <p:cNvPicPr preferRelativeResize="0"/>
          <p:nvPr/>
        </p:nvPicPr>
        <p:blipFill>
          <a:blip r:embed="rId18">
            <a:alphaModFix/>
          </a:blip>
          <a:stretch>
            <a:fillRect/>
          </a:stretch>
        </p:blipFill>
        <p:spPr>
          <a:xfrm>
            <a:off x="2286000" y="2578608"/>
            <a:ext cx="2286001" cy="2569465"/>
          </a:xfrm>
          <a:prstGeom prst="rect">
            <a:avLst/>
          </a:prstGeom>
          <a:noFill/>
          <a:ln>
            <a:noFill/>
          </a:ln>
        </p:spPr>
      </p:pic>
      <p:pic>
        <p:nvPicPr>
          <p:cNvPr id="179" name="Google Shape;179;p21"/>
          <p:cNvPicPr preferRelativeResize="0"/>
          <p:nvPr/>
        </p:nvPicPr>
        <p:blipFill>
          <a:blip r:embed="rId19">
            <a:alphaModFix/>
          </a:blip>
          <a:stretch>
            <a:fillRect/>
          </a:stretch>
        </p:blipFill>
        <p:spPr>
          <a:xfrm>
            <a:off x="2287275" y="2571560"/>
            <a:ext cx="2287276" cy="25731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7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7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7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7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