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ppt/slideLayouts/slideLayout5.xml" ContentType="application/vnd.openxmlformats-officedocument.presentationml.slideLayout+xml"/>
  <Override PartName="/ppt/theme/theme5.xml" ContentType="application/vnd.openxmlformats-officedocument.theme+xml"/>
  <Override PartName="/ppt/slideLayouts/slideLayout6.xml" ContentType="application/vnd.openxmlformats-officedocument.presentationml.slideLayout+xml"/>
  <Override PartName="/ppt/theme/theme6.xml" ContentType="application/vnd.openxmlformats-officedocument.theme+xml"/>
  <Override PartName="/ppt/slideLayouts/slideLayout7.xml" ContentType="application/vnd.openxmlformats-officedocument.presentationml.slideLayout+xml"/>
  <Override PartName="/ppt/theme/theme7.xml" ContentType="application/vnd.openxmlformats-officedocument.theme+xml"/>
  <Override PartName="/ppt/slideLayouts/slideLayout8.xml" ContentType="application/vnd.openxmlformats-officedocument.presentationml.slideLayout+xml"/>
  <Override PartName="/ppt/theme/theme8.xml" ContentType="application/vnd.openxmlformats-officedocument.theme+xml"/>
  <Override PartName="/ppt/slideLayouts/slideLayout9.xml" ContentType="application/vnd.openxmlformats-officedocument.presentationml.slideLayout+xml"/>
  <Override PartName="/ppt/theme/theme9.xml" ContentType="application/vnd.openxmlformats-officedocument.theme+xml"/>
  <Override PartName="/ppt/slideLayouts/slideLayout10.xml" ContentType="application/vnd.openxmlformats-officedocument.presentationml.slideLayout+xml"/>
  <Override PartName="/ppt/theme/theme10.xml" ContentType="application/vnd.openxmlformats-officedocument.theme+xml"/>
  <Override PartName="/ppt/slideLayouts/slideLayout1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52" r:id="rId3"/>
    <p:sldMasterId id="2147483654" r:id="rId4"/>
    <p:sldMasterId id="2147483656" r:id="rId5"/>
    <p:sldMasterId id="2147483662" r:id="rId6"/>
    <p:sldMasterId id="2147483664" r:id="rId7"/>
    <p:sldMasterId id="2147483666" r:id="rId8"/>
    <p:sldMasterId id="2147483668" r:id="rId9"/>
    <p:sldMasterId id="2147483658" r:id="rId10"/>
    <p:sldMasterId id="2147483660" r:id="rId11"/>
  </p:sldMasterIdLst>
  <p:notesMasterIdLst>
    <p:notesMasterId r:id="rId47"/>
  </p:notesMasterIdLst>
  <p:sldIdLst>
    <p:sldId id="258" r:id="rId12"/>
    <p:sldId id="269" r:id="rId13"/>
    <p:sldId id="265" r:id="rId14"/>
    <p:sldId id="270" r:id="rId15"/>
    <p:sldId id="275" r:id="rId16"/>
    <p:sldId id="271" r:id="rId17"/>
    <p:sldId id="277" r:id="rId18"/>
    <p:sldId id="276" r:id="rId19"/>
    <p:sldId id="278" r:id="rId20"/>
    <p:sldId id="298" r:id="rId21"/>
    <p:sldId id="280" r:id="rId22"/>
    <p:sldId id="279" r:id="rId23"/>
    <p:sldId id="281" r:id="rId24"/>
    <p:sldId id="282" r:id="rId25"/>
    <p:sldId id="291" r:id="rId26"/>
    <p:sldId id="300" r:id="rId27"/>
    <p:sldId id="301" r:id="rId28"/>
    <p:sldId id="302" r:id="rId29"/>
    <p:sldId id="273" r:id="rId30"/>
    <p:sldId id="283" r:id="rId31"/>
    <p:sldId id="284" r:id="rId32"/>
    <p:sldId id="285" r:id="rId33"/>
    <p:sldId id="287" r:id="rId34"/>
    <p:sldId id="288" r:id="rId35"/>
    <p:sldId id="289" r:id="rId36"/>
    <p:sldId id="292" r:id="rId37"/>
    <p:sldId id="293" r:id="rId38"/>
    <p:sldId id="295" r:id="rId39"/>
    <p:sldId id="294" r:id="rId40"/>
    <p:sldId id="303" r:id="rId41"/>
    <p:sldId id="296" r:id="rId42"/>
    <p:sldId id="297" r:id="rId43"/>
    <p:sldId id="304" r:id="rId44"/>
    <p:sldId id="305" r:id="rId45"/>
    <p:sldId id="306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7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61" d="100"/>
          <a:sy n="61" d="100"/>
        </p:scale>
        <p:origin x="86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99D20-F5B2-4FAE-B11C-45446B14E137}" type="datetimeFigureOut">
              <a:rPr lang="en-US" smtClean="0"/>
              <a:t>3/22/2023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BA5DBB-9A32-4511-8035-E42299071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215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BA5DBB-9A32-4511-8035-E4229907171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51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ubtitle 2">
            <a:extLst>
              <a:ext uri="{FF2B5EF4-FFF2-40B4-BE49-F238E27FC236}">
                <a16:creationId xmlns:a16="http://schemas.microsoft.com/office/drawing/2014/main" id="{EFC7F0B6-5A94-7A47-B8B7-529895B2F1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D8B1714-DF3C-5345-9DD3-C5369E2DB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68413"/>
            <a:ext cx="12192000" cy="977461"/>
          </a:xfrm>
          <a:prstGeom prst="rect">
            <a:avLst/>
          </a:prstGeom>
        </p:spPr>
        <p:txBody>
          <a:bodyPr anchor="b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66310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ontent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0B570-A22B-364A-BC03-3BB3B78D64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154EEC-7753-244F-8D3C-769C76331F4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91996-96B2-6641-9C3A-19B599FBC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1DD7E6-BDAB-834D-90A8-C8840717F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F24FE1-7233-704B-B440-C106C8BD43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474372"/>
            <a:ext cx="1135117" cy="24710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479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06319C-FB51-7D4F-9010-D3E341FD93E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BEB4F3FB-316E-BF42-B96D-CD437FB415A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C2B277D-F96E-B345-902E-21599F3EEC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E2F86664-394E-F64E-B476-E1615CC0D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9409317-4804-114E-BBC9-749ADE2AF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874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239D1-55F5-B545-B3C1-D2779C975C9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Slide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3E85C-23C4-9D49-A616-F1EFF90A3B2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255427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88AC0B3B-0651-0941-A1FA-9888F8C21B9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3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C69A87-9049-B547-A73E-B8B4DF77F59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5975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A7920D87-571D-CC4B-B389-D3610F6FE1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2665522"/>
            <a:ext cx="12191999" cy="173694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Title Slide 4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4A97885D-6546-714E-B343-8B08B239D24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25168074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1E6B6FD4-9028-7F40-BB72-29574A6E69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0" y="3005958"/>
            <a:ext cx="12192000" cy="1407894"/>
          </a:xfrm>
          <a:prstGeom prst="rect">
            <a:avLst/>
          </a:prstGeom>
        </p:spPr>
        <p:txBody>
          <a:bodyPr anchor="b"/>
          <a:lstStyle>
            <a:lvl1pPr algn="ctr">
              <a:defRPr sz="4800" b="1"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Title Slide 5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68E8998-340B-5044-BF2F-35289E5DDA3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0" y="4989403"/>
            <a:ext cx="12192000" cy="9909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>
                <a:solidFill>
                  <a:srgbClr val="00274C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SUBTITLE/TAGLINE</a:t>
            </a:r>
          </a:p>
        </p:txBody>
      </p:sp>
    </p:spTree>
    <p:extLst>
      <p:ext uri="{BB962C8B-B14F-4D97-AF65-F5344CB8AC3E}">
        <p14:creationId xmlns:p14="http://schemas.microsoft.com/office/powerpoint/2010/main" val="490143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39032E25-2363-5343-A306-954E3827CE3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573A1B3-25CF-C244-9A9F-F0AD140606F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4135158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11FECBE-7F2E-A244-8F06-AF3BB9BB365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4E4369A-837A-B34E-AB83-109EFB99D88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C186C50-8FFD-7347-8887-535491AC5A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E9C16E7-4A5A-4B4E-BA20-0C42548368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677279D-D2B1-9448-9829-8902CDD5D7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1698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8D98944-5FB2-7641-BA8C-3BC8B879FB4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55108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A2AF28D-B86D-764D-8A6F-60792F83E6E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542009"/>
            <a:ext cx="9144000" cy="45960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823C805C-5779-B140-967F-711AD0F235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3166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062160A3-3C78-164A-80CF-088B67773C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7819697" cy="24710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FF522088-8007-C54F-BAFD-E38F1BC5C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8000" y="6474372"/>
            <a:ext cx="1135117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662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60B368A2-AC66-FE4A-8EC8-E3E30573AE1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775522"/>
            <a:ext cx="9144000" cy="864092"/>
          </a:xfrm>
          <a:prstGeom prst="rect">
            <a:avLst/>
          </a:prstGeom>
        </p:spPr>
        <p:txBody>
          <a:bodyPr anchor="b"/>
          <a:lstStyle>
            <a:lvl1pPr algn="l">
              <a:defRPr sz="4800" b="1">
                <a:solidFill>
                  <a:srgbClr val="00274C"/>
                </a:solidFill>
              </a:defRPr>
            </a:lvl1pPr>
          </a:lstStyle>
          <a:p>
            <a:r>
              <a:rPr lang="en-US" dirty="0"/>
              <a:t>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A72228A-5E29-C145-80EF-434C7B772C9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1870841"/>
            <a:ext cx="9144000" cy="426719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Content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9E35023-709E-1C4A-8278-01DEE8054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014841" y="6474372"/>
            <a:ext cx="974834" cy="247103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00274C"/>
                </a:solidFill>
              </a:defRPr>
            </a:lvl1pPr>
          </a:lstStyle>
          <a:p>
            <a:fld id="{C1E98028-C120-C94E-94C2-6A0D2C6AE1BF}" type="datetimeFigureOut">
              <a:rPr lang="en-US" smtClean="0"/>
              <a:pPr/>
              <a:t>3/21/2023</a:t>
            </a:fld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30177154-BAF0-BD41-9F12-EA6B5F88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0" y="6474372"/>
            <a:ext cx="9144000" cy="247103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350143E-FE8D-7C42-8AED-C584C1C215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88883" y="6474372"/>
            <a:ext cx="1135117" cy="247103"/>
          </a:xfrm>
          <a:prstGeom prst="rect">
            <a:avLst/>
          </a:prstGeom>
        </p:spPr>
        <p:txBody>
          <a:bodyPr/>
          <a:lstStyle>
            <a:lvl1pPr algn="l">
              <a:defRPr sz="1200">
                <a:solidFill>
                  <a:srgbClr val="00274C"/>
                </a:solidFill>
              </a:defRPr>
            </a:lvl1pPr>
          </a:lstStyle>
          <a:p>
            <a:fld id="{B72E91CA-9B22-2844-8E94-2A762C5288E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4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1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3AFA15C-67E7-D849-A741-5217D3B7150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AE62F6-F32B-C941-8525-B0036D21089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781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CF7407B-BDEC-6E4B-A6EE-D9480A01E2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153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7A5AFCB-4427-7648-906B-B22FE1ABE74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9987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755742-0700-034C-B4AE-306C657BF8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5076D48-578B-E44B-A42E-714FD8BD895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8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26AE793-216F-9043-A865-4A7387AA8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t="16860" b="47968"/>
          <a:stretch/>
        </p:blipFill>
        <p:spPr>
          <a:xfrm>
            <a:off x="0" y="4445876"/>
            <a:ext cx="12192000" cy="24121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8A1A8D0-A3C8-B248-8599-C115BE86BCE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EC2826E-A3E5-7747-897A-4D24F311CB3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itle 1">
            <a:extLst>
              <a:ext uri="{FF2B5EF4-FFF2-40B4-BE49-F238E27FC236}">
                <a16:creationId xmlns:a16="http://schemas.microsoft.com/office/drawing/2014/main" id="{F62719F2-9F25-264A-A7EB-37BBAC79DE4E}"/>
              </a:ext>
            </a:extLst>
          </p:cNvPr>
          <p:cNvSpPr txBox="1">
            <a:spLocks/>
          </p:cNvSpPr>
          <p:nvPr userDrawn="1"/>
        </p:nvSpPr>
        <p:spPr>
          <a:xfrm>
            <a:off x="1524000" y="3005958"/>
            <a:ext cx="9144000" cy="1407894"/>
          </a:xfrm>
          <a:prstGeom prst="rect">
            <a:avLst/>
          </a:prstGeom>
        </p:spPr>
        <p:txBody>
          <a:bodyPr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Title Slide 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594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D28CFBB-05A1-0D4C-BAEF-C1396714FC35}"/>
              </a:ext>
            </a:extLst>
          </p:cNvPr>
          <p:cNvSpPr/>
          <p:nvPr userDrawn="1"/>
        </p:nvSpPr>
        <p:spPr>
          <a:xfrm>
            <a:off x="0" y="4445876"/>
            <a:ext cx="12192000" cy="2412124"/>
          </a:xfrm>
          <a:prstGeom prst="rect">
            <a:avLst/>
          </a:prstGeom>
          <a:solidFill>
            <a:srgbClr val="0027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6B21C43-EF3E-6740-B05D-A420238469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214D7EA-B9D7-E440-914A-16FF19E03683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8644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64DC30-33F2-914A-85DA-D78716190C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30800" y="720890"/>
            <a:ext cx="1930400" cy="205740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F90F6DA-EA76-C84A-B8B9-B99EFAAB62A9}"/>
              </a:ext>
            </a:extLst>
          </p:cNvPr>
          <p:cNvCxnSpPr>
            <a:cxnSpLocks/>
          </p:cNvCxnSpPr>
          <p:nvPr userDrawn="1"/>
        </p:nvCxnSpPr>
        <p:spPr>
          <a:xfrm>
            <a:off x="0" y="4445876"/>
            <a:ext cx="12192000" cy="0"/>
          </a:xfrm>
          <a:prstGeom prst="line">
            <a:avLst/>
          </a:prstGeom>
          <a:ln w="762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0232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7A444A1-CF09-3B4A-BCB2-1DA487F87CB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65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DAB1EC-0489-EA49-8E53-4995A99E3C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982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9E5877-559A-F243-8967-3F1F8DC826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12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D707EE-9733-844D-B774-2267A7C3D85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>
            <a:extLst>
              <a:ext uri="{FF2B5EF4-FFF2-40B4-BE49-F238E27FC236}">
                <a16:creationId xmlns:a16="http://schemas.microsoft.com/office/drawing/2014/main" id="{DE399636-8B16-FE4D-9D6B-C348C24931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45874"/>
            <a:ext cx="12192000" cy="990983"/>
          </a:xfrm>
        </p:spPr>
        <p:txBody>
          <a:bodyPr/>
          <a:lstStyle/>
          <a:p>
            <a:r>
              <a:rPr lang="en-US" dirty="0"/>
              <a:t>Jeffrey </a:t>
            </a:r>
            <a:r>
              <a:rPr lang="en-US" dirty="0" err="1"/>
              <a:t>Ichnowski</a:t>
            </a:r>
            <a:r>
              <a:rPr lang="en-US" dirty="0"/>
              <a:t>, </a:t>
            </a:r>
            <a:r>
              <a:rPr lang="en-US" dirty="0" err="1"/>
              <a:t>Yahav</a:t>
            </a:r>
            <a:r>
              <a:rPr lang="en-US" dirty="0"/>
              <a:t> </a:t>
            </a:r>
            <a:r>
              <a:rPr lang="en-US" dirty="0" err="1"/>
              <a:t>Avigal</a:t>
            </a:r>
            <a:r>
              <a:rPr lang="en-US" dirty="0"/>
              <a:t>, Vishal Satish, Ken Goldberg</a:t>
            </a:r>
          </a:p>
          <a:p>
            <a:endParaRPr lang="en-US" dirty="0"/>
          </a:p>
          <a:p>
            <a:r>
              <a:rPr lang="en-US" dirty="0"/>
              <a:t>Presenter: Shashank Gupta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849745-F5BE-9846-8672-8C653C7A88CC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Deep learning can accelerate grasp-optimized motion planning</a:t>
            </a:r>
          </a:p>
        </p:txBody>
      </p:sp>
    </p:spTree>
    <p:extLst>
      <p:ext uri="{BB962C8B-B14F-4D97-AF65-F5344CB8AC3E}">
        <p14:creationId xmlns:p14="http://schemas.microsoft.com/office/powerpoint/2010/main" val="21083574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1660E9-C32E-AB4C-72C7-D87093C451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Two Step Solution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4B2725-F6A7-64E7-EC07-BEB6AEA84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9144000" cy="175823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Minimize sum-of-square acceleration. (Sequential Quadratic Program)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Then minimize time Horizon (Binary Search Tree)</a:t>
            </a:r>
          </a:p>
        </p:txBody>
      </p:sp>
    </p:spTree>
    <p:extLst>
      <p:ext uri="{BB962C8B-B14F-4D97-AF65-F5344CB8AC3E}">
        <p14:creationId xmlns:p14="http://schemas.microsoft.com/office/powerpoint/2010/main" val="2785248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0BAA-D855-06E9-6F48-15EB215C5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GOMP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B851E-1C68-300E-0259-E934DE03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" y="1412069"/>
            <a:ext cx="11443611" cy="283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911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880BAA-D855-06E9-6F48-15EB215C5FA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GOMP 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7B851E-1C68-300E-0259-E934DE038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476" y="1412069"/>
            <a:ext cx="11443611" cy="283411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86E79EEE-74E6-E78F-D994-BBCBD73FF68C}"/>
              </a:ext>
            </a:extLst>
          </p:cNvPr>
          <p:cNvSpPr/>
          <p:nvPr/>
        </p:nvSpPr>
        <p:spPr>
          <a:xfrm>
            <a:off x="7714593" y="2829124"/>
            <a:ext cx="409904" cy="49214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2D30A8-8B29-793D-BC9A-BC1DCA566D17}"/>
              </a:ext>
            </a:extLst>
          </p:cNvPr>
          <p:cNvSpPr/>
          <p:nvPr/>
        </p:nvSpPr>
        <p:spPr>
          <a:xfrm>
            <a:off x="9548647" y="2750296"/>
            <a:ext cx="804041" cy="875773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2B7517F-601F-2148-B5EB-E76107676B29}"/>
              </a:ext>
            </a:extLst>
          </p:cNvPr>
          <p:cNvCxnSpPr/>
          <p:nvPr/>
        </p:nvCxnSpPr>
        <p:spPr>
          <a:xfrm>
            <a:off x="7919545" y="3321269"/>
            <a:ext cx="940676" cy="15029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720A67A-128C-E374-800F-5E1D604C837A}"/>
              </a:ext>
            </a:extLst>
          </p:cNvPr>
          <p:cNvCxnSpPr/>
          <p:nvPr/>
        </p:nvCxnSpPr>
        <p:spPr>
          <a:xfrm flipH="1">
            <a:off x="9101959" y="3626069"/>
            <a:ext cx="693682" cy="11981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4223A76-3C80-5A7E-B522-E80BA6919357}"/>
              </a:ext>
            </a:extLst>
          </p:cNvPr>
          <p:cNvSpPr txBox="1"/>
          <p:nvPr/>
        </p:nvSpPr>
        <p:spPr>
          <a:xfrm>
            <a:off x="8442436" y="4768009"/>
            <a:ext cx="13532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JERK!</a:t>
            </a:r>
          </a:p>
        </p:txBody>
      </p:sp>
    </p:spTree>
    <p:extLst>
      <p:ext uri="{BB962C8B-B14F-4D97-AF65-F5344CB8AC3E}">
        <p14:creationId xmlns:p14="http://schemas.microsoft.com/office/powerpoint/2010/main" val="27815198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C34ED-E828-0353-F060-B9B895DE81E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Video</a:t>
            </a:r>
          </a:p>
        </p:txBody>
      </p:sp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D980CB0C-B4CD-434A-4D2F-3F21C98C93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39" t="6714" r="16461" b="6915"/>
          <a:stretch/>
        </p:blipFill>
        <p:spPr>
          <a:xfrm>
            <a:off x="1103586" y="1334814"/>
            <a:ext cx="6600496" cy="4529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68E7DD5-DF07-FFEE-F7C2-346D4F8DAFDA}"/>
              </a:ext>
            </a:extLst>
          </p:cNvPr>
          <p:cNvSpPr txBox="1"/>
          <p:nvPr/>
        </p:nvSpPr>
        <p:spPr>
          <a:xfrm>
            <a:off x="8029904" y="2676134"/>
            <a:ext cx="33738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Wear on joint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Imprecise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Overshoot at the end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A26519F-B0E9-E631-B57B-87863A3144DF}"/>
              </a:ext>
            </a:extLst>
          </p:cNvPr>
          <p:cNvSpPr txBox="1"/>
          <p:nvPr/>
        </p:nvSpPr>
        <p:spPr>
          <a:xfrm>
            <a:off x="815367" y="5917323"/>
            <a:ext cx="774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https://www.nvidia.com/en-us/on-demand/session/gtcspring21-s31905/</a:t>
            </a:r>
          </a:p>
        </p:txBody>
      </p:sp>
    </p:spTree>
    <p:extLst>
      <p:ext uri="{BB962C8B-B14F-4D97-AF65-F5344CB8AC3E}">
        <p14:creationId xmlns:p14="http://schemas.microsoft.com/office/powerpoint/2010/main" val="36231791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71B3-84AE-D555-93D5-2EE3B960D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J-GOMP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dirty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limLow>
                            <m:limLowPr>
                              <m:ctrlPr>
                                <a:rPr lang="en-US" sz="3200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lim>
                          </m:limLow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  <a:blipFill>
                <a:blip r:embed="rId2"/>
                <a:stretch>
                  <a:fillRect t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B9106455-A12D-8338-DEA0-F2AA35B695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831726" y="2532994"/>
            <a:ext cx="1229708" cy="977460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CF9CB06-42A4-0F00-3F75-EF931C8DD618}"/>
              </a:ext>
            </a:extLst>
          </p:cNvPr>
          <p:cNvSpPr/>
          <p:nvPr/>
        </p:nvSpPr>
        <p:spPr>
          <a:xfrm>
            <a:off x="5106425" y="2406868"/>
            <a:ext cx="1587061" cy="1756721"/>
          </a:xfrm>
          <a:custGeom>
            <a:avLst/>
            <a:gdLst>
              <a:gd name="connsiteX0" fmla="*/ 1515091 w 1517476"/>
              <a:gd name="connsiteY0" fmla="*/ 0 h 1903865"/>
              <a:gd name="connsiteX1" fmla="*/ 1294374 w 1517476"/>
              <a:gd name="connsiteY1" fmla="*/ 1093076 h 1903865"/>
              <a:gd name="connsiteX2" fmla="*/ 106705 w 1517476"/>
              <a:gd name="connsiteY2" fmla="*/ 1860331 h 1903865"/>
              <a:gd name="connsiteX3" fmla="*/ 43643 w 1517476"/>
              <a:gd name="connsiteY3" fmla="*/ 1818290 h 19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476" h="1903865">
                <a:moveTo>
                  <a:pt x="1515091" y="0"/>
                </a:moveTo>
                <a:cubicBezTo>
                  <a:pt x="1522098" y="391510"/>
                  <a:pt x="1529105" y="783021"/>
                  <a:pt x="1294374" y="1093076"/>
                </a:cubicBezTo>
                <a:cubicBezTo>
                  <a:pt x="1059643" y="1403131"/>
                  <a:pt x="315160" y="1739462"/>
                  <a:pt x="106705" y="1860331"/>
                </a:cubicBezTo>
                <a:cubicBezTo>
                  <a:pt x="-101750" y="1981200"/>
                  <a:pt x="62912" y="1811283"/>
                  <a:pt x="43643" y="1818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36AD6-5A1C-C2FD-C34F-7E1B9C74E0D6}"/>
              </a:ext>
            </a:extLst>
          </p:cNvPr>
          <p:cNvSpPr txBox="1"/>
          <p:nvPr/>
        </p:nvSpPr>
        <p:spPr>
          <a:xfrm>
            <a:off x="7568640" y="3747684"/>
            <a:ext cx="2637687" cy="646331"/>
          </a:xfrm>
          <a:prstGeom prst="rect">
            <a:avLst/>
          </a:prstGeom>
          <a:noFill/>
          <a:ln>
            <a:solidFill>
              <a:srgbClr val="00274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Application Specific diagonal weighted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E6F503-4414-7EEE-5679-17F6EDD7B025}"/>
                  </a:ext>
                </a:extLst>
              </p:cNvPr>
              <p:cNvSpPr txBox="1"/>
              <p:nvPr/>
            </p:nvSpPr>
            <p:spPr>
              <a:xfrm>
                <a:off x="3825765" y="4163589"/>
                <a:ext cx="3132083" cy="461665"/>
              </a:xfrm>
              <a:prstGeom prst="rect">
                <a:avLst/>
              </a:prstGeom>
              <a:noFill/>
              <a:ln>
                <a:solidFill>
                  <a:srgbClr val="00274C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E6F503-4414-7EEE-5679-17F6EDD7B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765" y="4163589"/>
                <a:ext cx="3132083" cy="461665"/>
              </a:xfrm>
              <a:prstGeom prst="rect">
                <a:avLst/>
              </a:prstGeom>
              <a:blipFill>
                <a:blip r:embed="rId3"/>
                <a:stretch>
                  <a:fillRect t="-120513" r="-12233" b="-184615"/>
                </a:stretch>
              </a:blipFill>
              <a:ln>
                <a:solidFill>
                  <a:srgbClr val="00274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020941-1DF2-21C1-B0DF-7803DDB0B3AF}"/>
              </a:ext>
            </a:extLst>
          </p:cNvPr>
          <p:cNvSpPr/>
          <p:nvPr/>
        </p:nvSpPr>
        <p:spPr>
          <a:xfrm>
            <a:off x="6421822" y="4609434"/>
            <a:ext cx="1587062" cy="646331"/>
          </a:xfrm>
          <a:custGeom>
            <a:avLst/>
            <a:gdLst>
              <a:gd name="connsiteX0" fmla="*/ 21845 w 1409211"/>
              <a:gd name="connsiteY0" fmla="*/ 0 h 757338"/>
              <a:gd name="connsiteX1" fmla="*/ 190011 w 1409211"/>
              <a:gd name="connsiteY1" fmla="*/ 693682 h 757338"/>
              <a:gd name="connsiteX2" fmla="*/ 1409211 w 1409211"/>
              <a:gd name="connsiteY2" fmla="*/ 746234 h 7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211" h="757338">
                <a:moveTo>
                  <a:pt x="21845" y="0"/>
                </a:moveTo>
                <a:cubicBezTo>
                  <a:pt x="-9686" y="284655"/>
                  <a:pt x="-41217" y="569310"/>
                  <a:pt x="190011" y="693682"/>
                </a:cubicBezTo>
                <a:cubicBezTo>
                  <a:pt x="421239" y="818054"/>
                  <a:pt x="1148204" y="716455"/>
                  <a:pt x="1409211" y="746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773F7-F95C-371D-2A8F-01EEA5752558}"/>
              </a:ext>
            </a:extLst>
          </p:cNvPr>
          <p:cNvSpPr txBox="1"/>
          <p:nvPr/>
        </p:nvSpPr>
        <p:spPr>
          <a:xfrm>
            <a:off x="8061437" y="5131325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Discretization time-step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363176-5D9D-D5B1-16B7-986FE6635666}"/>
                  </a:ext>
                </a:extLst>
              </p:cNvPr>
              <p:cNvSpPr txBox="1"/>
              <p:nvPr/>
            </p:nvSpPr>
            <p:spPr>
              <a:xfrm>
                <a:off x="1250222" y="2543502"/>
                <a:ext cx="2838301" cy="17489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0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𝑗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363176-5D9D-D5B1-16B7-986FE6635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22" y="2543502"/>
                <a:ext cx="2838301" cy="174894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C0724F-C3E0-D8A9-9A7B-63EB6CAB8D05}"/>
              </a:ext>
            </a:extLst>
          </p:cNvPr>
          <p:cNvSpPr/>
          <p:nvPr/>
        </p:nvSpPr>
        <p:spPr>
          <a:xfrm>
            <a:off x="3037490" y="2942897"/>
            <a:ext cx="735724" cy="1807779"/>
          </a:xfrm>
          <a:custGeom>
            <a:avLst/>
            <a:gdLst>
              <a:gd name="connsiteX0" fmla="*/ 735724 w 735724"/>
              <a:gd name="connsiteY0" fmla="*/ 0 h 1807779"/>
              <a:gd name="connsiteX1" fmla="*/ 0 w 735724"/>
              <a:gd name="connsiteY1" fmla="*/ 1807779 h 18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5724" h="1807779">
                <a:moveTo>
                  <a:pt x="735724" y="0"/>
                </a:moveTo>
                <a:lnTo>
                  <a:pt x="0" y="180777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3303C-6DD7-F14B-78FF-11A1835F0436}"/>
              </a:ext>
            </a:extLst>
          </p:cNvPr>
          <p:cNvSpPr txBox="1"/>
          <p:nvPr/>
        </p:nvSpPr>
        <p:spPr>
          <a:xfrm>
            <a:off x="1765738" y="4734176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Discretization Horizon</a:t>
            </a:r>
          </a:p>
        </p:txBody>
      </p:sp>
    </p:spTree>
    <p:extLst>
      <p:ext uri="{BB962C8B-B14F-4D97-AF65-F5344CB8AC3E}">
        <p14:creationId xmlns:p14="http://schemas.microsoft.com/office/powerpoint/2010/main" val="5327141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71B3-84AE-D555-93D5-2EE3B960D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J-GOMP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dirty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limLow>
                            <m:limLowPr>
                              <m:ctrlPr>
                                <a:rPr lang="en-US" sz="3200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lim>
                          </m:limLow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b="0" i="1" dirty="0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  <a:blipFill>
                <a:blip r:embed="rId2"/>
                <a:stretch>
                  <a:fillRect t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AB7E61EF-4C6C-CEF4-2737-0A79DA1E67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950" y="3335665"/>
            <a:ext cx="2941789" cy="19803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20A6A0-65C3-CBD4-946D-D77510A8E3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4165" y="3335665"/>
            <a:ext cx="5634297" cy="182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81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668D-156C-0316-A312-A6C9C74A4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Constraint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54DC3-A966-A4F7-55F5-ED124F4480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9" y="1542009"/>
            <a:ext cx="6390291" cy="4596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Obstacle Constraint</a:t>
            </a:r>
            <a:r>
              <a:rPr lang="en-US" dirty="0"/>
              <a:t> on a Depth map are nonconvex, and it is handled by linearizing and creating trust region.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DAE17-C48B-E2E0-E8BF-23AD90D4E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850" y="2348916"/>
            <a:ext cx="4508936" cy="11368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AB24FB-EE5F-0AFB-3242-D9D69C13EE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0841" y="2865302"/>
            <a:ext cx="4866291" cy="28401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2B28B8-E7FA-6134-20FB-7D706474C3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83284" y="3740176"/>
            <a:ext cx="5220611" cy="10851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5CE2868-F4F7-07F5-900D-E8CDF83B90FC}"/>
              </a:ext>
            </a:extLst>
          </p:cNvPr>
          <p:cNvSpPr txBox="1"/>
          <p:nvPr/>
        </p:nvSpPr>
        <p:spPr>
          <a:xfrm>
            <a:off x="815367" y="5917323"/>
            <a:ext cx="774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https://www.nvidia.com/en-us/on-demand/session/gtcspring21-s31905/</a:t>
            </a:r>
          </a:p>
        </p:txBody>
      </p:sp>
    </p:spTree>
    <p:extLst>
      <p:ext uri="{BB962C8B-B14F-4D97-AF65-F5344CB8AC3E}">
        <p14:creationId xmlns:p14="http://schemas.microsoft.com/office/powerpoint/2010/main" val="12134182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D53E-B1DC-0942-38FB-964BD4B32A6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Constraint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1B958A-2FA3-6AAC-3977-9D2055D58E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09"/>
            <a:ext cx="5843752" cy="459603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Grasp Constraint is also non-convex, and it is handled by Linearization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21E6A9-26C4-F6C2-BF69-4F366388F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366" y="2546578"/>
            <a:ext cx="6957848" cy="3914271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3DFB25F-AA5D-1AF1-295E-C51084D1CF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3" t="19988" r="4590" b="9785"/>
          <a:stretch/>
        </p:blipFill>
        <p:spPr>
          <a:xfrm>
            <a:off x="1591366" y="3189106"/>
            <a:ext cx="6957848" cy="3076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117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26127-828B-DF94-7566-726645D488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268985-8027-B5FA-DCA1-D44B851A41D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8A8E3-75D3-BFC6-52B0-C027A1590F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586" y="260514"/>
            <a:ext cx="10331669" cy="565966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884308-0521-9070-2587-D276D0EBE359}"/>
              </a:ext>
            </a:extLst>
          </p:cNvPr>
          <p:cNvSpPr txBox="1"/>
          <p:nvPr/>
        </p:nvSpPr>
        <p:spPr>
          <a:xfrm>
            <a:off x="815367" y="5917323"/>
            <a:ext cx="774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https://www.nvidia.com/en-us/on-demand/session/gtcspring21-s31905/</a:t>
            </a:r>
          </a:p>
        </p:txBody>
      </p:sp>
    </p:spTree>
    <p:extLst>
      <p:ext uri="{BB962C8B-B14F-4D97-AF65-F5344CB8AC3E}">
        <p14:creationId xmlns:p14="http://schemas.microsoft.com/office/powerpoint/2010/main" val="7873833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3587" y="373885"/>
            <a:ext cx="9144000" cy="864092"/>
          </a:xfrm>
        </p:spPr>
        <p:txBody>
          <a:bodyPr/>
          <a:lstStyle/>
          <a:p>
            <a:r>
              <a:rPr lang="en-US" dirty="0"/>
              <a:t>J-GOMP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EB9DBB-30BA-F526-7AE7-B471B1614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4076" y="1096506"/>
            <a:ext cx="6297966" cy="48926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7E0F10-E518-19D2-8640-F75FDDAD7DD1}"/>
              </a:ext>
            </a:extLst>
          </p:cNvPr>
          <p:cNvSpPr txBox="1"/>
          <p:nvPr/>
        </p:nvSpPr>
        <p:spPr>
          <a:xfrm>
            <a:off x="7777656" y="1751617"/>
            <a:ext cx="3174124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ym typeface="Wingdings" panose="05000000000000000000" pitchFamily="2" charset="2"/>
              </a:rPr>
              <a:t>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Reduced wear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Improved trajectory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Avoid Overshoot</a:t>
            </a:r>
            <a:r>
              <a:rPr lang="en-US" sz="2000" dirty="0">
                <a:sym typeface="Wingdings" panose="05000000000000000000" pitchFamily="2" charset="2"/>
              </a:rPr>
              <a:t></a:t>
            </a: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3600" dirty="0">
                <a:sym typeface="Wingdings" panose="05000000000000000000" pitchFamily="2" charset="2"/>
              </a:rPr>
              <a:t></a:t>
            </a:r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Slightly Slower Motion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Much Slower Computation </a:t>
            </a:r>
          </a:p>
        </p:txBody>
      </p:sp>
    </p:spTree>
    <p:extLst>
      <p:ext uri="{BB962C8B-B14F-4D97-AF65-F5344CB8AC3E}">
        <p14:creationId xmlns:p14="http://schemas.microsoft.com/office/powerpoint/2010/main" val="3941739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1468" y="331844"/>
            <a:ext cx="9144000" cy="864092"/>
          </a:xfrm>
        </p:spPr>
        <p:txBody>
          <a:bodyPr/>
          <a:lstStyle/>
          <a:p>
            <a:r>
              <a:rPr lang="en-US" dirty="0"/>
              <a:t>About Author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01261" y="1555498"/>
            <a:ext cx="7591098" cy="290085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i="0" dirty="0">
                <a:solidFill>
                  <a:srgbClr val="0F1419"/>
                </a:solidFill>
                <a:effectLst/>
                <a:latin typeface="TwitterChirp"/>
              </a:rPr>
              <a:t>Jeff </a:t>
            </a:r>
            <a:r>
              <a:rPr lang="en-US" b="1" i="0" dirty="0" err="1">
                <a:solidFill>
                  <a:srgbClr val="0F1419"/>
                </a:solidFill>
                <a:effectLst/>
                <a:latin typeface="TwitterChirp"/>
              </a:rPr>
              <a:t>Ichnowski</a:t>
            </a:r>
            <a:r>
              <a:rPr lang="en-US" b="1" i="0" dirty="0">
                <a:solidFill>
                  <a:srgbClr val="0F1419"/>
                </a:solidFill>
                <a:effectLst/>
                <a:latin typeface="TwitterChirp"/>
              </a:rPr>
              <a:t> </a:t>
            </a:r>
            <a:r>
              <a:rPr lang="en-US" dirty="0">
                <a:solidFill>
                  <a:srgbClr val="0F1419"/>
                </a:solidFill>
                <a:latin typeface="TwitterChirp"/>
              </a:rPr>
              <a:t>is currently assistant professor at </a:t>
            </a:r>
            <a:r>
              <a:rPr lang="en-US" b="0" i="0" dirty="0">
                <a:solidFill>
                  <a:srgbClr val="212529"/>
                </a:solidFill>
                <a:effectLst/>
                <a:latin typeface="-apple-system"/>
              </a:rPr>
              <a:t>Carnegie</a:t>
            </a:r>
            <a:r>
              <a:rPr lang="en-US" dirty="0">
                <a:solidFill>
                  <a:srgbClr val="0F1419"/>
                </a:solidFill>
                <a:latin typeface="TwitterChirp"/>
              </a:rPr>
              <a:t> Mellon University (CMU).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419"/>
                </a:solidFill>
                <a:latin typeface="TwitterChirp"/>
              </a:rPr>
              <a:t>Before that, Post-doctoral researcher at UC Berkeley.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419"/>
                </a:solidFill>
                <a:latin typeface="TwitterChirp"/>
              </a:rPr>
              <a:t>PhD from University of North Carolina.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F1419"/>
                </a:solidFill>
                <a:latin typeface="TwitterChirp"/>
              </a:rPr>
              <a:t>Research: Robot grasp, Motion Planning, Optimization, Deep Learning.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1026" name="Picture 2" descr="Image">
            <a:extLst>
              <a:ext uri="{FF2B5EF4-FFF2-40B4-BE49-F238E27FC236}">
                <a16:creationId xmlns:a16="http://schemas.microsoft.com/office/drawing/2014/main" id="{ED7FF623-CF2B-D6D7-D478-23414548F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041" y="1219200"/>
            <a:ext cx="2900855" cy="290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848CA8B-9649-AC65-A5BE-28C8FB8B03D5}"/>
              </a:ext>
            </a:extLst>
          </p:cNvPr>
          <p:cNvSpPr txBox="1"/>
          <p:nvPr/>
        </p:nvSpPr>
        <p:spPr>
          <a:xfrm>
            <a:off x="9538137" y="4250666"/>
            <a:ext cx="20284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i="0" dirty="0">
                <a:solidFill>
                  <a:srgbClr val="536471"/>
                </a:solidFill>
                <a:effectLst/>
                <a:latin typeface="TwitterChirp"/>
              </a:rPr>
              <a:t>@jeff_ichnowski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08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9492-576D-62AC-5C9B-B30326074D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03283" y="287914"/>
            <a:ext cx="9144000" cy="864092"/>
          </a:xfrm>
        </p:spPr>
        <p:txBody>
          <a:bodyPr/>
          <a:lstStyle/>
          <a:p>
            <a:r>
              <a:rPr lang="en-US" dirty="0"/>
              <a:t>Shortcoming with J-GOMP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82F360-6DD2-9F4C-F002-DC4A409A8E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504" y="1343073"/>
            <a:ext cx="9240831" cy="341811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05B3389-07B1-5988-FDEC-30C116AAEE72}"/>
              </a:ext>
            </a:extLst>
          </p:cNvPr>
          <p:cNvCxnSpPr/>
          <p:nvPr/>
        </p:nvCxnSpPr>
        <p:spPr>
          <a:xfrm>
            <a:off x="5475890" y="4939862"/>
            <a:ext cx="2701158" cy="536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9F9B35-98B1-DECB-E254-B9D816B46E78}"/>
              </a:ext>
            </a:extLst>
          </p:cNvPr>
          <p:cNvSpPr txBox="1"/>
          <p:nvPr/>
        </p:nvSpPr>
        <p:spPr>
          <a:xfrm>
            <a:off x="8177048" y="5207876"/>
            <a:ext cx="198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Compute Time: 29 Sec</a:t>
            </a:r>
          </a:p>
        </p:txBody>
      </p:sp>
    </p:spTree>
    <p:extLst>
      <p:ext uri="{BB962C8B-B14F-4D97-AF65-F5344CB8AC3E}">
        <p14:creationId xmlns:p14="http://schemas.microsoft.com/office/powerpoint/2010/main" val="17082208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2C7FF-E2FF-9A80-6FFB-56012AFC6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Pipeline Before</a:t>
            </a:r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F492E4AA-89CC-8042-81EA-801B220E55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686400"/>
            <a:ext cx="10905066" cy="237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5163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2C7FF-E2FF-9A80-6FFB-56012AFC6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Deep Learning Pipeline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82A275-7A5F-EE65-5FDF-0DA9E2D33B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2618244"/>
            <a:ext cx="10905066" cy="2508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684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12C7FF-E2FF-9A80-6FFB-56012AFC6C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Deep Learning Pipeline</a:t>
            </a:r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F99DCD7-6F37-BFF9-D8FE-5EA15AFC1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6754" y="1801351"/>
            <a:ext cx="9876763" cy="41482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C75242-EDDF-B137-7AB5-DD2A9D09E7E2}"/>
              </a:ext>
            </a:extLst>
          </p:cNvPr>
          <p:cNvSpPr txBox="1"/>
          <p:nvPr/>
        </p:nvSpPr>
        <p:spPr>
          <a:xfrm>
            <a:off x="2961" y="2011557"/>
            <a:ext cx="1313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Data Generation</a:t>
            </a:r>
          </a:p>
          <a:p>
            <a:r>
              <a:rPr lang="en-US" dirty="0"/>
              <a:t>Phase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725FD25-F2AF-3AB9-2FB9-868087B6D14E}"/>
              </a:ext>
            </a:extLst>
          </p:cNvPr>
          <p:cNvSpPr txBox="1"/>
          <p:nvPr/>
        </p:nvSpPr>
        <p:spPr>
          <a:xfrm>
            <a:off x="2961" y="4434191"/>
            <a:ext cx="13137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Deep Learning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3C332E6-2AD9-559D-14DD-9DF63A0EEF5B}"/>
              </a:ext>
            </a:extLst>
          </p:cNvPr>
          <p:cNvSpPr/>
          <p:nvPr/>
        </p:nvSpPr>
        <p:spPr>
          <a:xfrm>
            <a:off x="5569212" y="3090041"/>
            <a:ext cx="4972543" cy="1008993"/>
          </a:xfrm>
          <a:custGeom>
            <a:avLst/>
            <a:gdLst>
              <a:gd name="connsiteX0" fmla="*/ 4962154 w 4972543"/>
              <a:gd name="connsiteY0" fmla="*/ 0 h 1008993"/>
              <a:gd name="connsiteX1" fmla="*/ 4489188 w 4972543"/>
              <a:gd name="connsiteY1" fmla="*/ 378373 h 1008993"/>
              <a:gd name="connsiteX2" fmla="*/ 1830071 w 4972543"/>
              <a:gd name="connsiteY2" fmla="*/ 315311 h 1008993"/>
              <a:gd name="connsiteX3" fmla="*/ 264029 w 4972543"/>
              <a:gd name="connsiteY3" fmla="*/ 378373 h 1008993"/>
              <a:gd name="connsiteX4" fmla="*/ 1271 w 4972543"/>
              <a:gd name="connsiteY4" fmla="*/ 1008993 h 100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2543" h="1008993">
                <a:moveTo>
                  <a:pt x="4962154" y="0"/>
                </a:moveTo>
                <a:cubicBezTo>
                  <a:pt x="4986678" y="162910"/>
                  <a:pt x="5011202" y="325821"/>
                  <a:pt x="4489188" y="378373"/>
                </a:cubicBezTo>
                <a:cubicBezTo>
                  <a:pt x="3967174" y="430925"/>
                  <a:pt x="2534264" y="315311"/>
                  <a:pt x="1830071" y="315311"/>
                </a:cubicBezTo>
                <a:cubicBezTo>
                  <a:pt x="1125878" y="315311"/>
                  <a:pt x="568829" y="262759"/>
                  <a:pt x="264029" y="378373"/>
                </a:cubicBezTo>
                <a:cubicBezTo>
                  <a:pt x="-40771" y="493987"/>
                  <a:pt x="3023" y="895131"/>
                  <a:pt x="1271" y="10089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904A623-FB48-0273-A472-39CACFDD00C5}"/>
              </a:ext>
            </a:extLst>
          </p:cNvPr>
          <p:cNvSpPr txBox="1"/>
          <p:nvPr/>
        </p:nvSpPr>
        <p:spPr>
          <a:xfrm>
            <a:off x="7893270" y="3090041"/>
            <a:ext cx="133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 Offline</a:t>
            </a:r>
          </a:p>
        </p:txBody>
      </p:sp>
    </p:spTree>
    <p:extLst>
      <p:ext uri="{BB962C8B-B14F-4D97-AF65-F5344CB8AC3E}">
        <p14:creationId xmlns:p14="http://schemas.microsoft.com/office/powerpoint/2010/main" val="27950304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DA2B2E3-2512-5A79-9178-7C7E5BAA74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Loss Function</a:t>
            </a:r>
          </a:p>
        </p:txBody>
      </p:sp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15AB1B1D-1B59-B098-3C0E-5828C6345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663" y="1601655"/>
            <a:ext cx="5651705" cy="43941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E03BB0-A9C9-AF7B-0DD8-0B2E44EED4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215" y="3271345"/>
            <a:ext cx="4434630" cy="143752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71D8FB-6AF5-9420-EB1E-E02354053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867" y="1601655"/>
            <a:ext cx="2371813" cy="15966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C2D0CA-C445-AB29-E9EF-D0C8083D04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5900" y="5608420"/>
            <a:ext cx="6231945" cy="46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874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88E67-7D85-280D-CA50-72997FD399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Pipeline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916C51-F892-7968-0E38-84CF8F6AC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99" y="1994502"/>
            <a:ext cx="9238101" cy="3564784"/>
          </a:xfrm>
          <a:prstGeom prst="rect">
            <a:avLst/>
          </a:prstGeom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3E4C583-3158-598B-C4D8-B7995F5BEDEC}"/>
              </a:ext>
            </a:extLst>
          </p:cNvPr>
          <p:cNvSpPr/>
          <p:nvPr/>
        </p:nvSpPr>
        <p:spPr>
          <a:xfrm>
            <a:off x="5381297" y="3090042"/>
            <a:ext cx="4078014" cy="893380"/>
          </a:xfrm>
          <a:custGeom>
            <a:avLst/>
            <a:gdLst>
              <a:gd name="connsiteX0" fmla="*/ 4962154 w 4972543"/>
              <a:gd name="connsiteY0" fmla="*/ 0 h 1008993"/>
              <a:gd name="connsiteX1" fmla="*/ 4489188 w 4972543"/>
              <a:gd name="connsiteY1" fmla="*/ 378373 h 1008993"/>
              <a:gd name="connsiteX2" fmla="*/ 1830071 w 4972543"/>
              <a:gd name="connsiteY2" fmla="*/ 315311 h 1008993"/>
              <a:gd name="connsiteX3" fmla="*/ 264029 w 4972543"/>
              <a:gd name="connsiteY3" fmla="*/ 378373 h 1008993"/>
              <a:gd name="connsiteX4" fmla="*/ 1271 w 4972543"/>
              <a:gd name="connsiteY4" fmla="*/ 1008993 h 1008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72543" h="1008993">
                <a:moveTo>
                  <a:pt x="4962154" y="0"/>
                </a:moveTo>
                <a:cubicBezTo>
                  <a:pt x="4986678" y="162910"/>
                  <a:pt x="5011202" y="325821"/>
                  <a:pt x="4489188" y="378373"/>
                </a:cubicBezTo>
                <a:cubicBezTo>
                  <a:pt x="3967174" y="430925"/>
                  <a:pt x="2534264" y="315311"/>
                  <a:pt x="1830071" y="315311"/>
                </a:cubicBezTo>
                <a:cubicBezTo>
                  <a:pt x="1125878" y="315311"/>
                  <a:pt x="568829" y="262759"/>
                  <a:pt x="264029" y="378373"/>
                </a:cubicBezTo>
                <a:cubicBezTo>
                  <a:pt x="-40771" y="493987"/>
                  <a:pt x="3023" y="895131"/>
                  <a:pt x="1271" y="1008993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74AE5-8CA9-9495-F9A7-1910E73B187D}"/>
              </a:ext>
            </a:extLst>
          </p:cNvPr>
          <p:cNvSpPr txBox="1"/>
          <p:nvPr/>
        </p:nvSpPr>
        <p:spPr>
          <a:xfrm>
            <a:off x="6968360" y="3352066"/>
            <a:ext cx="1330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Train Offline</a:t>
            </a:r>
          </a:p>
        </p:txBody>
      </p:sp>
    </p:spTree>
    <p:extLst>
      <p:ext uri="{BB962C8B-B14F-4D97-AF65-F5344CB8AC3E}">
        <p14:creationId xmlns:p14="http://schemas.microsoft.com/office/powerpoint/2010/main" val="25497068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CFE2F-8400-A4B6-3B8F-41A3A4545A1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 Pipeline</a:t>
            </a:r>
          </a:p>
        </p:txBody>
      </p:sp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7D52927-CAD8-7263-D8C7-1EF7D210D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6067" y="1819685"/>
            <a:ext cx="9506977" cy="3496306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C8CDBFC-5A85-B7EF-5FA5-CDD058C10CA2}"/>
              </a:ext>
            </a:extLst>
          </p:cNvPr>
          <p:cNvCxnSpPr/>
          <p:nvPr/>
        </p:nvCxnSpPr>
        <p:spPr>
          <a:xfrm>
            <a:off x="5696607" y="2879834"/>
            <a:ext cx="1702676" cy="819807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E3B72A3-2AF6-5C23-EE4C-C884608D579A}"/>
              </a:ext>
            </a:extLst>
          </p:cNvPr>
          <p:cNvSpPr txBox="1"/>
          <p:nvPr/>
        </p:nvSpPr>
        <p:spPr>
          <a:xfrm>
            <a:off x="6547945" y="3028136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Same SQP</a:t>
            </a:r>
          </a:p>
        </p:txBody>
      </p:sp>
    </p:spTree>
    <p:extLst>
      <p:ext uri="{BB962C8B-B14F-4D97-AF65-F5344CB8AC3E}">
        <p14:creationId xmlns:p14="http://schemas.microsoft.com/office/powerpoint/2010/main" val="2751179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8350-3B31-9347-7339-1872FF00E70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Network Architecture</a:t>
            </a:r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5592BBAD-0D2A-8244-948A-B7A6AF9012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825" y="2006752"/>
            <a:ext cx="11290349" cy="259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72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668D-156C-0316-A312-A6C9C74A4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Classifier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54DC3-A966-A4F7-55F5-ED124F448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Horizon time to select?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Which trajectory to select? </a:t>
            </a:r>
          </a:p>
        </p:txBody>
      </p:sp>
    </p:spTree>
    <p:extLst>
      <p:ext uri="{BB962C8B-B14F-4D97-AF65-F5344CB8AC3E}">
        <p14:creationId xmlns:p14="http://schemas.microsoft.com/office/powerpoint/2010/main" val="28896983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8668D-156C-0316-A312-A6C9C74A42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Classifier Network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6C54DC3-A966-A4F7-55F5-ED124F4480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What Horizon time to select?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Which trajectory to select?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DA717-897F-164D-DD25-F1CCBE930D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5282" y="3074042"/>
            <a:ext cx="5408268" cy="1802757"/>
          </a:xfrm>
          <a:prstGeom prst="rect">
            <a:avLst/>
          </a:prstGeom>
        </p:spPr>
      </p:pic>
      <p:sp>
        <p:nvSpPr>
          <p:cNvPr id="6" name="Right Brace 5">
            <a:extLst>
              <a:ext uri="{FF2B5EF4-FFF2-40B4-BE49-F238E27FC236}">
                <a16:creationId xmlns:a16="http://schemas.microsoft.com/office/drawing/2014/main" id="{39B21610-4AB7-A763-0AE6-CF00BD6C4888}"/>
              </a:ext>
            </a:extLst>
          </p:cNvPr>
          <p:cNvSpPr/>
          <p:nvPr/>
        </p:nvSpPr>
        <p:spPr>
          <a:xfrm>
            <a:off x="5875283" y="1450428"/>
            <a:ext cx="441434" cy="1061544"/>
          </a:xfrm>
          <a:prstGeom prst="rightBrac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F1D3E6-485E-60F4-3B28-BF43CBF8D094}"/>
              </a:ext>
            </a:extLst>
          </p:cNvPr>
          <p:cNvSpPr txBox="1"/>
          <p:nvPr/>
        </p:nvSpPr>
        <p:spPr>
          <a:xfrm>
            <a:off x="6474371" y="1560037"/>
            <a:ext cx="24804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Classification Network</a:t>
            </a:r>
          </a:p>
        </p:txBody>
      </p:sp>
    </p:spTree>
    <p:extLst>
      <p:ext uri="{BB962C8B-B14F-4D97-AF65-F5344CB8AC3E}">
        <p14:creationId xmlns:p14="http://schemas.microsoft.com/office/powerpoint/2010/main" val="38762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Content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542010"/>
            <a:ext cx="9144000" cy="3051012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Motivation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Problem Statement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Background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Author Solution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Results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Discussion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1045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6F6D4-C995-EBDD-7888-8198FD7C428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Finally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D2617-F771-2608-8608-7B3EAD8909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6153" y="1964558"/>
            <a:ext cx="9061243" cy="226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0881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DD25F-531C-BC34-78E9-176EFA3C90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6DB5C5-1047-8D34-CA32-206DD566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1243" y="984452"/>
            <a:ext cx="6015613" cy="5141344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1F24036-FB29-A8C2-D54F-3A81761F4747}"/>
              </a:ext>
            </a:extLst>
          </p:cNvPr>
          <p:cNvCxnSpPr/>
          <p:nvPr/>
        </p:nvCxnSpPr>
        <p:spPr>
          <a:xfrm>
            <a:off x="7231118" y="1492524"/>
            <a:ext cx="2701158" cy="536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59EFE78-605B-264C-2619-AC7F1E702F97}"/>
              </a:ext>
            </a:extLst>
          </p:cNvPr>
          <p:cNvSpPr txBox="1"/>
          <p:nvPr/>
        </p:nvSpPr>
        <p:spPr>
          <a:xfrm>
            <a:off x="9932276" y="1760538"/>
            <a:ext cx="198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Compute Time: 29 Sec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90C4611-A519-41D1-5ECE-B6D4D02CF09E}"/>
              </a:ext>
            </a:extLst>
          </p:cNvPr>
          <p:cNvCxnSpPr/>
          <p:nvPr/>
        </p:nvCxnSpPr>
        <p:spPr>
          <a:xfrm>
            <a:off x="6972495" y="5097462"/>
            <a:ext cx="2701158" cy="5360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07F656-703D-641F-5AC8-03945296E322}"/>
              </a:ext>
            </a:extLst>
          </p:cNvPr>
          <p:cNvSpPr txBox="1"/>
          <p:nvPr/>
        </p:nvSpPr>
        <p:spPr>
          <a:xfrm>
            <a:off x="9673653" y="5365476"/>
            <a:ext cx="19886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Median Compute Time: 80 </a:t>
            </a:r>
            <a:r>
              <a:rPr lang="en-US" dirty="0" err="1"/>
              <a:t>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6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C3813-5341-184A-8C36-36FB90EDC84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A2B239-56DC-1D64-6D3F-945042CD2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676" y="1450328"/>
            <a:ext cx="9991590" cy="39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40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- 1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Currently, the amount of training data needed is huge and the choice of network is also a bottleneck considering one must predict for every head, is their any better design choice? </a:t>
            </a:r>
          </a:p>
        </p:txBody>
      </p:sp>
    </p:spTree>
    <p:extLst>
      <p:ext uri="{BB962C8B-B14F-4D97-AF65-F5344CB8AC3E}">
        <p14:creationId xmlns:p14="http://schemas.microsoft.com/office/powerpoint/2010/main" val="41165194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Discussion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Can the deep learning approach be optimized in any way to reconsider for additional SQM iteration. Can deep learning give us Physics driven solution which satisfy the constraint in hand?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Neural ODE? PDE based modelling? Or some sort of other head in Neural network to account for correctness check of solution? How would you go about it?  </a:t>
            </a:r>
          </a:p>
        </p:txBody>
      </p:sp>
    </p:spTree>
    <p:extLst>
      <p:ext uri="{BB962C8B-B14F-4D97-AF65-F5344CB8AC3E}">
        <p14:creationId xmlns:p14="http://schemas.microsoft.com/office/powerpoint/2010/main" val="24103386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45AD7-2AF6-8957-A4DA-76682A1084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583685"/>
            <a:ext cx="9144000" cy="864092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828788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53B475F8-50AE-46A0-9943-B2B63183D5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2648" y="365125"/>
            <a:ext cx="6986015" cy="177648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Motivation</a:t>
            </a:r>
          </a:p>
        </p:txBody>
      </p:sp>
      <p:pic>
        <p:nvPicPr>
          <p:cNvPr id="2050" name="Picture 2" descr="Warehouse robotics: Fast forward | UBS Global">
            <a:extLst>
              <a:ext uri="{FF2B5EF4-FFF2-40B4-BE49-F238E27FC236}">
                <a16:creationId xmlns:a16="http://schemas.microsoft.com/office/drawing/2014/main" id="{A214601A-3DB9-3407-9146-74C673DF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7899" y="3358064"/>
            <a:ext cx="2511642" cy="1255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sketch line">
            <a:extLst>
              <a:ext uri="{FF2B5EF4-FFF2-40B4-BE49-F238E27FC236}">
                <a16:creationId xmlns:a16="http://schemas.microsoft.com/office/drawing/2014/main" id="{75F6FDB4-2351-48C2-A863-2364A02343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2315691"/>
            <a:ext cx="4343400" cy="18288"/>
          </a:xfrm>
          <a:custGeom>
            <a:avLst/>
            <a:gdLst>
              <a:gd name="connsiteX0" fmla="*/ 0 w 4343400"/>
              <a:gd name="connsiteY0" fmla="*/ 0 h 18288"/>
              <a:gd name="connsiteX1" fmla="*/ 577052 w 4343400"/>
              <a:gd name="connsiteY1" fmla="*/ 0 h 18288"/>
              <a:gd name="connsiteX2" fmla="*/ 1067235 w 4343400"/>
              <a:gd name="connsiteY2" fmla="*/ 0 h 18288"/>
              <a:gd name="connsiteX3" fmla="*/ 1600853 w 4343400"/>
              <a:gd name="connsiteY3" fmla="*/ 0 h 18288"/>
              <a:gd name="connsiteX4" fmla="*/ 2264773 w 4343400"/>
              <a:gd name="connsiteY4" fmla="*/ 0 h 18288"/>
              <a:gd name="connsiteX5" fmla="*/ 2841825 w 4343400"/>
              <a:gd name="connsiteY5" fmla="*/ 0 h 18288"/>
              <a:gd name="connsiteX6" fmla="*/ 3375442 w 4343400"/>
              <a:gd name="connsiteY6" fmla="*/ 0 h 18288"/>
              <a:gd name="connsiteX7" fmla="*/ 4343400 w 4343400"/>
              <a:gd name="connsiteY7" fmla="*/ 0 h 18288"/>
              <a:gd name="connsiteX8" fmla="*/ 4343400 w 4343400"/>
              <a:gd name="connsiteY8" fmla="*/ 18288 h 18288"/>
              <a:gd name="connsiteX9" fmla="*/ 3722914 w 4343400"/>
              <a:gd name="connsiteY9" fmla="*/ 18288 h 18288"/>
              <a:gd name="connsiteX10" fmla="*/ 3189297 w 4343400"/>
              <a:gd name="connsiteY10" fmla="*/ 18288 h 18288"/>
              <a:gd name="connsiteX11" fmla="*/ 2481943 w 4343400"/>
              <a:gd name="connsiteY11" fmla="*/ 18288 h 18288"/>
              <a:gd name="connsiteX12" fmla="*/ 1904891 w 4343400"/>
              <a:gd name="connsiteY12" fmla="*/ 18288 h 18288"/>
              <a:gd name="connsiteX13" fmla="*/ 1414707 w 4343400"/>
              <a:gd name="connsiteY13" fmla="*/ 18288 h 18288"/>
              <a:gd name="connsiteX14" fmla="*/ 750788 w 4343400"/>
              <a:gd name="connsiteY14" fmla="*/ 18288 h 18288"/>
              <a:gd name="connsiteX15" fmla="*/ 0 w 4343400"/>
              <a:gd name="connsiteY15" fmla="*/ 18288 h 18288"/>
              <a:gd name="connsiteX16" fmla="*/ 0 w 43434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343400" h="18288" fill="none" extrusionOk="0">
                <a:moveTo>
                  <a:pt x="0" y="0"/>
                </a:moveTo>
                <a:cubicBezTo>
                  <a:pt x="233209" y="-19550"/>
                  <a:pt x="330816" y="19068"/>
                  <a:pt x="577052" y="0"/>
                </a:cubicBezTo>
                <a:cubicBezTo>
                  <a:pt x="823288" y="-19068"/>
                  <a:pt x="875077" y="10360"/>
                  <a:pt x="1067235" y="0"/>
                </a:cubicBezTo>
                <a:cubicBezTo>
                  <a:pt x="1259393" y="-10360"/>
                  <a:pt x="1410699" y="2939"/>
                  <a:pt x="1600853" y="0"/>
                </a:cubicBezTo>
                <a:cubicBezTo>
                  <a:pt x="1791007" y="-2939"/>
                  <a:pt x="2101644" y="-26225"/>
                  <a:pt x="2264773" y="0"/>
                </a:cubicBezTo>
                <a:cubicBezTo>
                  <a:pt x="2427902" y="26225"/>
                  <a:pt x="2690426" y="-27726"/>
                  <a:pt x="2841825" y="0"/>
                </a:cubicBezTo>
                <a:cubicBezTo>
                  <a:pt x="2993224" y="27726"/>
                  <a:pt x="3172320" y="-18569"/>
                  <a:pt x="3375442" y="0"/>
                </a:cubicBezTo>
                <a:cubicBezTo>
                  <a:pt x="3578564" y="18569"/>
                  <a:pt x="4003119" y="21909"/>
                  <a:pt x="4343400" y="0"/>
                </a:cubicBezTo>
                <a:cubicBezTo>
                  <a:pt x="4343798" y="7429"/>
                  <a:pt x="4343380" y="10822"/>
                  <a:pt x="4343400" y="18288"/>
                </a:cubicBezTo>
                <a:cubicBezTo>
                  <a:pt x="4109047" y="14709"/>
                  <a:pt x="3996986" y="7919"/>
                  <a:pt x="3722914" y="18288"/>
                </a:cubicBezTo>
                <a:cubicBezTo>
                  <a:pt x="3448842" y="28657"/>
                  <a:pt x="3340973" y="29252"/>
                  <a:pt x="3189297" y="18288"/>
                </a:cubicBezTo>
                <a:cubicBezTo>
                  <a:pt x="3037621" y="7324"/>
                  <a:pt x="2636891" y="-9539"/>
                  <a:pt x="2481943" y="18288"/>
                </a:cubicBezTo>
                <a:cubicBezTo>
                  <a:pt x="2326995" y="46115"/>
                  <a:pt x="2131632" y="740"/>
                  <a:pt x="1904891" y="18288"/>
                </a:cubicBezTo>
                <a:cubicBezTo>
                  <a:pt x="1678150" y="35836"/>
                  <a:pt x="1575362" y="-3381"/>
                  <a:pt x="1414707" y="18288"/>
                </a:cubicBezTo>
                <a:cubicBezTo>
                  <a:pt x="1254052" y="39957"/>
                  <a:pt x="1051093" y="-335"/>
                  <a:pt x="750788" y="18288"/>
                </a:cubicBezTo>
                <a:cubicBezTo>
                  <a:pt x="450483" y="36911"/>
                  <a:pt x="293781" y="22900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343400" h="18288" stroke="0" extrusionOk="0">
                <a:moveTo>
                  <a:pt x="0" y="0"/>
                </a:moveTo>
                <a:cubicBezTo>
                  <a:pt x="212719" y="-28531"/>
                  <a:pt x="340561" y="-1164"/>
                  <a:pt x="577052" y="0"/>
                </a:cubicBezTo>
                <a:cubicBezTo>
                  <a:pt x="813543" y="1164"/>
                  <a:pt x="866967" y="-9376"/>
                  <a:pt x="1067235" y="0"/>
                </a:cubicBezTo>
                <a:cubicBezTo>
                  <a:pt x="1267503" y="9376"/>
                  <a:pt x="1485778" y="-20470"/>
                  <a:pt x="1774589" y="0"/>
                </a:cubicBezTo>
                <a:cubicBezTo>
                  <a:pt x="2063400" y="20470"/>
                  <a:pt x="2090152" y="-14502"/>
                  <a:pt x="2351641" y="0"/>
                </a:cubicBezTo>
                <a:cubicBezTo>
                  <a:pt x="2613130" y="14502"/>
                  <a:pt x="2802864" y="19125"/>
                  <a:pt x="2928693" y="0"/>
                </a:cubicBezTo>
                <a:cubicBezTo>
                  <a:pt x="3054522" y="-19125"/>
                  <a:pt x="3482611" y="-2038"/>
                  <a:pt x="3636046" y="0"/>
                </a:cubicBezTo>
                <a:cubicBezTo>
                  <a:pt x="3789481" y="2038"/>
                  <a:pt x="4012363" y="973"/>
                  <a:pt x="4343400" y="0"/>
                </a:cubicBezTo>
                <a:cubicBezTo>
                  <a:pt x="4342514" y="5429"/>
                  <a:pt x="4344221" y="14046"/>
                  <a:pt x="4343400" y="18288"/>
                </a:cubicBezTo>
                <a:cubicBezTo>
                  <a:pt x="4078870" y="-6138"/>
                  <a:pt x="4015967" y="29658"/>
                  <a:pt x="3809782" y="18288"/>
                </a:cubicBezTo>
                <a:cubicBezTo>
                  <a:pt x="3603597" y="6918"/>
                  <a:pt x="3495552" y="24439"/>
                  <a:pt x="3189297" y="18288"/>
                </a:cubicBezTo>
                <a:cubicBezTo>
                  <a:pt x="2883042" y="12137"/>
                  <a:pt x="2850610" y="32583"/>
                  <a:pt x="2568811" y="18288"/>
                </a:cubicBezTo>
                <a:cubicBezTo>
                  <a:pt x="2287012" y="3993"/>
                  <a:pt x="2279820" y="23580"/>
                  <a:pt x="1991759" y="18288"/>
                </a:cubicBezTo>
                <a:cubicBezTo>
                  <a:pt x="1703698" y="12996"/>
                  <a:pt x="1616455" y="23157"/>
                  <a:pt x="1284405" y="18288"/>
                </a:cubicBezTo>
                <a:cubicBezTo>
                  <a:pt x="952355" y="13419"/>
                  <a:pt x="783530" y="16053"/>
                  <a:pt x="577052" y="18288"/>
                </a:cubicBezTo>
                <a:cubicBezTo>
                  <a:pt x="370574" y="20523"/>
                  <a:pt x="173929" y="519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48" y="2504819"/>
            <a:ext cx="6986016" cy="3672144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/>
              <a:t>Grasp arbitrary object application in factories, warehouses, and home.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228600">
              <a:buFont typeface="Arial" panose="020B0604020202020204" pitchFamily="34" charset="0"/>
              <a:buChar char="•"/>
            </a:pPr>
            <a:r>
              <a:rPr lang="en-US" sz="2200" dirty="0"/>
              <a:t>Running time v/s Accuracy tradeoff</a:t>
            </a:r>
          </a:p>
          <a:p>
            <a:pPr marL="342900" indent="-228600">
              <a:buFont typeface="Arial" panose="020B0604020202020204" pitchFamily="34" charset="0"/>
              <a:buChar char="•"/>
            </a:pPr>
            <a:endParaRPr lang="en-US" sz="22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A6A931-7481-0717-BF03-AA2D52643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394" y="3370268"/>
            <a:ext cx="2184038" cy="12558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F76D55-6FD8-7982-A394-B21B7D6080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3371" y="2683436"/>
            <a:ext cx="5683542" cy="30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5853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D3A81E61-0B26-A219-738F-B719720B25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367" y="254583"/>
            <a:ext cx="10561265" cy="55710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01177D-6A52-B1D6-B0A6-437B08D1AC88}"/>
              </a:ext>
            </a:extLst>
          </p:cNvPr>
          <p:cNvSpPr txBox="1"/>
          <p:nvPr/>
        </p:nvSpPr>
        <p:spPr>
          <a:xfrm>
            <a:off x="815367" y="5917323"/>
            <a:ext cx="7740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Credit: https://www.nvidia.com/en-us/on-demand/session/gtcspring21-s31905/</a:t>
            </a:r>
          </a:p>
        </p:txBody>
      </p:sp>
    </p:spTree>
    <p:extLst>
      <p:ext uri="{BB962C8B-B14F-4D97-AF65-F5344CB8AC3E}">
        <p14:creationId xmlns:p14="http://schemas.microsoft.com/office/powerpoint/2010/main" val="235823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Problem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22145A-2433-8346-A3E8-7AE9FFB001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18897" y="2067910"/>
            <a:ext cx="6201104" cy="2722179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Scenario</a:t>
            </a:r>
            <a:r>
              <a:rPr lang="en-US" dirty="0"/>
              <a:t>: Pick up and Place object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Given</a:t>
            </a:r>
            <a:r>
              <a:rPr lang="en-US" dirty="0"/>
              <a:t>: Initial(</a:t>
            </a:r>
            <a:r>
              <a:rPr lang="en-US" dirty="0" err="1"/>
              <a:t>g_o</a:t>
            </a:r>
            <a:r>
              <a:rPr lang="en-US" dirty="0"/>
              <a:t>) and Final Grasp Position(</a:t>
            </a:r>
            <a:r>
              <a:rPr lang="en-US" dirty="0" err="1"/>
              <a:t>g_h</a:t>
            </a:r>
            <a:r>
              <a:rPr lang="en-US" dirty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Task</a:t>
            </a:r>
            <a:r>
              <a:rPr lang="en-US" dirty="0"/>
              <a:t>: Optimal trajectory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/>
              <a:t>Constraint</a:t>
            </a:r>
            <a:r>
              <a:rPr lang="en-US" dirty="0"/>
              <a:t>: Faster pick-and-place with fast and smooth trajectory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4CD7A8-E43F-6924-4934-BFF502D95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5614" y="1573540"/>
            <a:ext cx="4056994" cy="2219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83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848" y="355108"/>
            <a:ext cx="9806152" cy="864092"/>
          </a:xfrm>
        </p:spPr>
        <p:txBody>
          <a:bodyPr/>
          <a:lstStyle/>
          <a:p>
            <a:r>
              <a:rPr lang="en-US" dirty="0"/>
              <a:t>Mathematical Formulation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DD22145A-2433-8346-A3E8-7AE9FFB0010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50731" y="1247719"/>
                <a:ext cx="9144000" cy="4596031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argmin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s.t.</a:t>
                </a:r>
                <a:r>
                  <a:rPr lang="en-US" dirty="0"/>
                  <a:t>     grasp analysis</a:t>
                </a:r>
              </a:p>
              <a:p>
                <a:r>
                  <a:rPr lang="en-US" dirty="0"/>
                  <a:t>		          obstacle avoidance</a:t>
                </a:r>
              </a:p>
              <a:p>
                <a:r>
                  <a:rPr lang="en-US" dirty="0"/>
                  <a:t>                                     joints limit  (e.g. velocity, torque)</a:t>
                </a:r>
              </a:p>
              <a:p>
                <a:r>
                  <a:rPr lang="en-US" dirty="0"/>
                  <a:t>	where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give duration of a given trajectory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sequence of joint configuration.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DD22145A-2433-8346-A3E8-7AE9FFB00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50731" y="1247719"/>
                <a:ext cx="9144000" cy="4596031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5734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F1326-B352-5F41-A5B6-442B2BC615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61848" y="355108"/>
            <a:ext cx="9806152" cy="864092"/>
          </a:xfrm>
        </p:spPr>
        <p:txBody>
          <a:bodyPr/>
          <a:lstStyle/>
          <a:p>
            <a:r>
              <a:rPr lang="en-US" dirty="0"/>
              <a:t>Mathematical Formulation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DD22145A-2433-8346-A3E8-7AE9FFB0010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1250731" y="1247719"/>
                <a:ext cx="9144000" cy="4596031"/>
              </a:xfr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		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argmin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</m:d>
                  </m:oMath>
                </a14:m>
                <a:endParaRPr lang="en-US" dirty="0"/>
              </a:p>
              <a:p>
                <a:r>
                  <a:rPr lang="en-US" dirty="0"/>
                  <a:t>		</a:t>
                </a:r>
                <a:r>
                  <a:rPr lang="en-US" dirty="0" err="1"/>
                  <a:t>s.t.</a:t>
                </a:r>
                <a:r>
                  <a:rPr lang="en-US" dirty="0"/>
                  <a:t>     grasp analysis</a:t>
                </a:r>
              </a:p>
              <a:p>
                <a:r>
                  <a:rPr lang="en-US" dirty="0"/>
                  <a:t>		          obstacle avoidance</a:t>
                </a:r>
              </a:p>
              <a:p>
                <a:r>
                  <a:rPr lang="en-US" dirty="0"/>
                  <a:t>                                     joints limit  (e.g. velocity, torque)</a:t>
                </a:r>
              </a:p>
              <a:p>
                <a:r>
                  <a:rPr lang="en-US" dirty="0"/>
                  <a:t>	where function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give duration of a given trajectory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</m:oMath>
                </a14:m>
                <a:endParaRPr lang="en-US" dirty="0"/>
              </a:p>
              <a:p>
                <a:r>
                  <a:rPr lang="en-US" dirty="0"/>
                  <a:t>            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𝐻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sequence of joint configuration.</a:t>
                </a:r>
              </a:p>
              <a:p>
                <a:endParaRPr lang="en-US" dirty="0"/>
              </a:p>
              <a:p>
                <a:r>
                  <a:rPr lang="en-US" dirty="0"/>
                  <a:t>IF Multiple Trajectory Satisfy the above Minimization, How we pick?</a:t>
                </a:r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DD22145A-2433-8346-A3E8-7AE9FFB001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1250731" y="1247719"/>
                <a:ext cx="9144000" cy="4596031"/>
              </a:xfrm>
              <a:blipFill>
                <a:blip r:embed="rId2"/>
                <a:stretch>
                  <a:fillRect l="-932" b="-13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ight Brace 3">
            <a:extLst>
              <a:ext uri="{FF2B5EF4-FFF2-40B4-BE49-F238E27FC236}">
                <a16:creationId xmlns:a16="http://schemas.microsoft.com/office/drawing/2014/main" id="{588E60EF-0D0C-3CAE-6748-AFDF3999A47B}"/>
              </a:ext>
            </a:extLst>
          </p:cNvPr>
          <p:cNvSpPr/>
          <p:nvPr/>
        </p:nvSpPr>
        <p:spPr>
          <a:xfrm>
            <a:off x="6505903" y="2543503"/>
            <a:ext cx="388883" cy="88549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DE483E-3218-7A47-9C88-4960E66099F7}"/>
              </a:ext>
            </a:extLst>
          </p:cNvPr>
          <p:cNvSpPr txBox="1"/>
          <p:nvPr/>
        </p:nvSpPr>
        <p:spPr>
          <a:xfrm>
            <a:off x="7010400" y="2693863"/>
            <a:ext cx="26065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Not Convex!</a:t>
            </a:r>
          </a:p>
        </p:txBody>
      </p:sp>
    </p:spTree>
    <p:extLst>
      <p:ext uri="{BB962C8B-B14F-4D97-AF65-F5344CB8AC3E}">
        <p14:creationId xmlns:p14="http://schemas.microsoft.com/office/powerpoint/2010/main" val="825725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971B3-84AE-D555-93D5-2EE3B960D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GOMP (Author Pre work)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</p:spPr>
            <p:txBody>
              <a:bodyPr/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dirty="0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200" dirty="0">
                              <a:latin typeface="Cambria Math" panose="02040503050406030204" pitchFamily="18" charset="0"/>
                            </a:rPr>
                            <m:t>arg</m:t>
                          </m:r>
                        </m:fName>
                        <m:e>
                          <m:limLow>
                            <m:limLowPr>
                              <m:ctrlPr>
                                <a:rPr lang="en-US" sz="3200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lim>
                          </m:limLow>
                          <m:nary>
                            <m:naryPr>
                              <m:chr m:val="∑"/>
                              <m:limLoc m:val="undOvr"/>
                              <m:grow m:val="on"/>
                              <m:ctrlP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  <m:r>
                                <a:rPr lang="en-US" sz="3200" i="0" dirty="0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  <m:e>
                              <m:sSubSup>
                                <m:sSubSup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bSup>
                              <m:r>
                                <a:rPr lang="en-US" sz="3200" i="1" dirty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sSub>
                                <m:sSubPr>
                                  <m:ctrlPr>
                                    <a:rPr lang="en-US" sz="3200" i="1" dirty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3200" i="1" dirty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nary>
                        </m:e>
                      </m:func>
                    </m:oMath>
                  </m:oMathPara>
                </a14:m>
                <a:endParaRPr lang="en-US" sz="3200" dirty="0"/>
              </a:p>
            </p:txBody>
          </p:sp>
        </mc:Choice>
        <mc:Fallback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CC816B6E-C993-315C-46AC-E91CA62C9AD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956441" y="1542009"/>
                <a:ext cx="9985337" cy="4238681"/>
              </a:xfrm>
              <a:blipFill>
                <a:blip r:embed="rId2"/>
                <a:stretch>
                  <a:fillRect t="-1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ctor: Curved 5">
            <a:extLst>
              <a:ext uri="{FF2B5EF4-FFF2-40B4-BE49-F238E27FC236}">
                <a16:creationId xmlns:a16="http://schemas.microsoft.com/office/drawing/2014/main" id="{B9106455-A12D-8338-DEA0-F2AA35B69526}"/>
              </a:ext>
            </a:extLst>
          </p:cNvPr>
          <p:cNvCxnSpPr>
            <a:cxnSpLocks/>
          </p:cNvCxnSpPr>
          <p:nvPr/>
        </p:nvCxnSpPr>
        <p:spPr>
          <a:xfrm rot="16200000" flipH="1">
            <a:off x="6915807" y="2617076"/>
            <a:ext cx="1229710" cy="809296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CF9CB06-42A4-0F00-3F75-EF931C8DD618}"/>
              </a:ext>
            </a:extLst>
          </p:cNvPr>
          <p:cNvSpPr/>
          <p:nvPr/>
        </p:nvSpPr>
        <p:spPr>
          <a:xfrm>
            <a:off x="5106425" y="2406868"/>
            <a:ext cx="1587061" cy="1756721"/>
          </a:xfrm>
          <a:custGeom>
            <a:avLst/>
            <a:gdLst>
              <a:gd name="connsiteX0" fmla="*/ 1515091 w 1517476"/>
              <a:gd name="connsiteY0" fmla="*/ 0 h 1903865"/>
              <a:gd name="connsiteX1" fmla="*/ 1294374 w 1517476"/>
              <a:gd name="connsiteY1" fmla="*/ 1093076 h 1903865"/>
              <a:gd name="connsiteX2" fmla="*/ 106705 w 1517476"/>
              <a:gd name="connsiteY2" fmla="*/ 1860331 h 1903865"/>
              <a:gd name="connsiteX3" fmla="*/ 43643 w 1517476"/>
              <a:gd name="connsiteY3" fmla="*/ 1818290 h 19038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7476" h="1903865">
                <a:moveTo>
                  <a:pt x="1515091" y="0"/>
                </a:moveTo>
                <a:cubicBezTo>
                  <a:pt x="1522098" y="391510"/>
                  <a:pt x="1529105" y="783021"/>
                  <a:pt x="1294374" y="1093076"/>
                </a:cubicBezTo>
                <a:cubicBezTo>
                  <a:pt x="1059643" y="1403131"/>
                  <a:pt x="315160" y="1739462"/>
                  <a:pt x="106705" y="1860331"/>
                </a:cubicBezTo>
                <a:cubicBezTo>
                  <a:pt x="-101750" y="1981200"/>
                  <a:pt x="62912" y="1811283"/>
                  <a:pt x="43643" y="181829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336AD6-5A1C-C2FD-C34F-7E1B9C74E0D6}"/>
              </a:ext>
            </a:extLst>
          </p:cNvPr>
          <p:cNvSpPr txBox="1"/>
          <p:nvPr/>
        </p:nvSpPr>
        <p:spPr>
          <a:xfrm>
            <a:off x="7568640" y="3747684"/>
            <a:ext cx="2637687" cy="646331"/>
          </a:xfrm>
          <a:prstGeom prst="rect">
            <a:avLst/>
          </a:prstGeom>
          <a:noFill/>
          <a:ln>
            <a:solidFill>
              <a:srgbClr val="00274C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Application Specific diagonal weighted matrix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E6F503-4414-7EEE-5679-17F6EDD7B025}"/>
                  </a:ext>
                </a:extLst>
              </p:cNvPr>
              <p:cNvSpPr txBox="1"/>
              <p:nvPr/>
            </p:nvSpPr>
            <p:spPr>
              <a:xfrm>
                <a:off x="3825765" y="4163589"/>
                <a:ext cx="3132083" cy="461665"/>
              </a:xfrm>
              <a:prstGeom prst="rect">
                <a:avLst/>
              </a:prstGeom>
              <a:noFill/>
              <a:ln>
                <a:solidFill>
                  <a:srgbClr val="00274C"/>
                </a:solidFill>
              </a:ln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400" i="1" smtClean="0">
                                      <a:solidFill>
                                        <a:srgbClr val="836967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  <m:sub>
                                  <m: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2400" i="1" smtClean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AE6F503-4414-7EEE-5679-17F6EDD7B0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5765" y="4163589"/>
                <a:ext cx="3132083" cy="461665"/>
              </a:xfrm>
              <a:prstGeom prst="rect">
                <a:avLst/>
              </a:prstGeom>
              <a:blipFill>
                <a:blip r:embed="rId3"/>
                <a:stretch>
                  <a:fillRect t="-120513" r="-13010" b="-184615"/>
                </a:stretch>
              </a:blipFill>
              <a:ln>
                <a:solidFill>
                  <a:srgbClr val="00274C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9020941-1DF2-21C1-B0DF-7803DDB0B3AF}"/>
              </a:ext>
            </a:extLst>
          </p:cNvPr>
          <p:cNvSpPr/>
          <p:nvPr/>
        </p:nvSpPr>
        <p:spPr>
          <a:xfrm>
            <a:off x="6421822" y="4609434"/>
            <a:ext cx="1587062" cy="646331"/>
          </a:xfrm>
          <a:custGeom>
            <a:avLst/>
            <a:gdLst>
              <a:gd name="connsiteX0" fmla="*/ 21845 w 1409211"/>
              <a:gd name="connsiteY0" fmla="*/ 0 h 757338"/>
              <a:gd name="connsiteX1" fmla="*/ 190011 w 1409211"/>
              <a:gd name="connsiteY1" fmla="*/ 693682 h 757338"/>
              <a:gd name="connsiteX2" fmla="*/ 1409211 w 1409211"/>
              <a:gd name="connsiteY2" fmla="*/ 746234 h 7573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09211" h="757338">
                <a:moveTo>
                  <a:pt x="21845" y="0"/>
                </a:moveTo>
                <a:cubicBezTo>
                  <a:pt x="-9686" y="284655"/>
                  <a:pt x="-41217" y="569310"/>
                  <a:pt x="190011" y="693682"/>
                </a:cubicBezTo>
                <a:cubicBezTo>
                  <a:pt x="421239" y="818054"/>
                  <a:pt x="1148204" y="716455"/>
                  <a:pt x="1409211" y="74623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CF773F7-F95C-371D-2A8F-01EEA5752558}"/>
              </a:ext>
            </a:extLst>
          </p:cNvPr>
          <p:cNvSpPr txBox="1"/>
          <p:nvPr/>
        </p:nvSpPr>
        <p:spPr>
          <a:xfrm>
            <a:off x="8061437" y="5131325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Discretization time-step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363176-5D9D-D5B1-16B7-986FE6635666}"/>
                  </a:ext>
                </a:extLst>
              </p:cNvPr>
              <p:cNvSpPr txBox="1"/>
              <p:nvPr/>
            </p:nvSpPr>
            <p:spPr>
              <a:xfrm>
                <a:off x="1250222" y="2543502"/>
                <a:ext cx="2838301" cy="13470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𝜏</m:t>
                      </m:r>
                      <m:r>
                        <a:rPr lang="en-US" sz="2400" i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i="0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dirty="0" smtClean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lang="en-US" sz="2400" i="1" dirty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400" i="0" dirty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400" i="1" dirty="0">
                              <a:solidFill>
                                <a:srgbClr val="836967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plcHide m:val="on"/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 dirty="0">
                                  <a:solidFill>
                                    <a:srgbClr val="836967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𝑞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 dirty="0">
                                        <a:solidFill>
                                          <a:srgbClr val="836967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𝑎</m:t>
                                    </m:r>
                                  </m:e>
                                  <m:sub>
                                    <m:r>
                                      <a:rPr lang="en-US" sz="2400" i="1" dirty="0">
                                        <a:latin typeface="Cambria Math" panose="02040503050406030204" pitchFamily="18" charset="0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74363176-5D9D-D5B1-16B7-986FE66356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0222" y="2543502"/>
                <a:ext cx="2838301" cy="134703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DBC0724F-C3E0-D8A9-9A7B-63EB6CAB8D05}"/>
              </a:ext>
            </a:extLst>
          </p:cNvPr>
          <p:cNvSpPr/>
          <p:nvPr/>
        </p:nvSpPr>
        <p:spPr>
          <a:xfrm>
            <a:off x="3037490" y="2942897"/>
            <a:ext cx="735724" cy="1807779"/>
          </a:xfrm>
          <a:custGeom>
            <a:avLst/>
            <a:gdLst>
              <a:gd name="connsiteX0" fmla="*/ 735724 w 735724"/>
              <a:gd name="connsiteY0" fmla="*/ 0 h 1807779"/>
              <a:gd name="connsiteX1" fmla="*/ 0 w 735724"/>
              <a:gd name="connsiteY1" fmla="*/ 1807779 h 18077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35724" h="1807779">
                <a:moveTo>
                  <a:pt x="735724" y="0"/>
                </a:moveTo>
                <a:lnTo>
                  <a:pt x="0" y="1807779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B3303C-6DD7-F14B-78FF-11A1835F0436}"/>
              </a:ext>
            </a:extLst>
          </p:cNvPr>
          <p:cNvSpPr txBox="1"/>
          <p:nvPr/>
        </p:nvSpPr>
        <p:spPr>
          <a:xfrm>
            <a:off x="1765738" y="4734176"/>
            <a:ext cx="2543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Discretization Horizon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2871DD-0710-34E8-52A5-F22799913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2355" y="1806121"/>
            <a:ext cx="3049469" cy="161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87931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Content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Content Slide 6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le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itle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itle Slide 5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ontent Slid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Content Slide 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Content Slide 3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ontent Slide 4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895</TotalTime>
  <Words>663</Words>
  <Application>Microsoft Office PowerPoint</Application>
  <PresentationFormat>Widescreen</PresentationFormat>
  <Paragraphs>133</Paragraphs>
  <Slides>35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35</vt:i4>
      </vt:variant>
    </vt:vector>
  </HeadingPairs>
  <TitlesOfParts>
    <vt:vector size="52" baseType="lpstr">
      <vt:lpstr>-apple-system</vt:lpstr>
      <vt:lpstr>Arial</vt:lpstr>
      <vt:lpstr>Calibri</vt:lpstr>
      <vt:lpstr>Calibri Light</vt:lpstr>
      <vt:lpstr>Cambria Math</vt:lpstr>
      <vt:lpstr>TwitterChirp</vt:lpstr>
      <vt:lpstr>Title Slide 1</vt:lpstr>
      <vt:lpstr>Title Slide 2</vt:lpstr>
      <vt:lpstr>Title Slide 3</vt:lpstr>
      <vt:lpstr>Title Slide 4</vt:lpstr>
      <vt:lpstr>Title Slide 5</vt:lpstr>
      <vt:lpstr>Content Slide 1</vt:lpstr>
      <vt:lpstr>Content Slide 2</vt:lpstr>
      <vt:lpstr>Content Slide 3</vt:lpstr>
      <vt:lpstr>Content Slide 4</vt:lpstr>
      <vt:lpstr>Content Slide 5</vt:lpstr>
      <vt:lpstr>Content Slide 6</vt:lpstr>
      <vt:lpstr>Deep learning can accelerate grasp-optimized motion planning</vt:lpstr>
      <vt:lpstr>About Author</vt:lpstr>
      <vt:lpstr>Content</vt:lpstr>
      <vt:lpstr>Motivation</vt:lpstr>
      <vt:lpstr>PowerPoint Presentation</vt:lpstr>
      <vt:lpstr>Problem Statement</vt:lpstr>
      <vt:lpstr>Mathematical Formulation</vt:lpstr>
      <vt:lpstr>Mathematical Formulation</vt:lpstr>
      <vt:lpstr>GOMP (Author Pre work)</vt:lpstr>
      <vt:lpstr>Two Step Solution</vt:lpstr>
      <vt:lpstr>GOMP Cont.</vt:lpstr>
      <vt:lpstr>GOMP Cont.</vt:lpstr>
      <vt:lpstr>Video</vt:lpstr>
      <vt:lpstr>J-GOMP</vt:lpstr>
      <vt:lpstr>J-GOMP</vt:lpstr>
      <vt:lpstr>Additional Constraint</vt:lpstr>
      <vt:lpstr>Additional Constraint </vt:lpstr>
      <vt:lpstr>PowerPoint Presentation</vt:lpstr>
      <vt:lpstr>J-GOMP</vt:lpstr>
      <vt:lpstr>Shortcoming with J-GOMP</vt:lpstr>
      <vt:lpstr>Pipeline Before</vt:lpstr>
      <vt:lpstr>Deep Learning Pipeline</vt:lpstr>
      <vt:lpstr>Deep Learning Pipeline</vt:lpstr>
      <vt:lpstr>Loss Function</vt:lpstr>
      <vt:lpstr>Deep Learning Pipeline</vt:lpstr>
      <vt:lpstr>Deep Learning Pipeline</vt:lpstr>
      <vt:lpstr>Network Architecture</vt:lpstr>
      <vt:lpstr>Classifier Network</vt:lpstr>
      <vt:lpstr>Classifier Network</vt:lpstr>
      <vt:lpstr>Finally</vt:lpstr>
      <vt:lpstr>Result</vt:lpstr>
      <vt:lpstr>Comparison</vt:lpstr>
      <vt:lpstr>Discussion - 1</vt:lpstr>
      <vt:lpstr>Discussion 2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Microsoft Office User</dc:creator>
  <cp:lastModifiedBy>Gupta, Shashank</cp:lastModifiedBy>
  <cp:revision>12</cp:revision>
  <dcterms:created xsi:type="dcterms:W3CDTF">2019-11-08T16:47:49Z</dcterms:created>
  <dcterms:modified xsi:type="dcterms:W3CDTF">2023-03-22T15:26:33Z</dcterms:modified>
</cp:coreProperties>
</file>