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5143500" cx="9144000"/>
  <p:notesSz cx="6858000" cy="9144000"/>
  <p:embeddedFontLst>
    <p:embeddedFont>
      <p:font typeface="Raleway"/>
      <p:regular r:id="rId77"/>
      <p:bold r:id="rId78"/>
      <p:italic r:id="rId79"/>
      <p:boldItalic r:id="rId80"/>
    </p:embeddedFont>
    <p:embeddedFont>
      <p:font typeface="Lato"/>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Lato-boldItalic.fntdata"/><Relationship Id="rId83" Type="http://schemas.openxmlformats.org/officeDocument/2006/relationships/font" Target="fonts/Lato-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Raleway-boldItalic.fntdata"/><Relationship Id="rId82" Type="http://schemas.openxmlformats.org/officeDocument/2006/relationships/font" Target="fonts/Lato-bold.fntdata"/><Relationship Id="rId81"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Raleway-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Raleway-italic.fntdata"/><Relationship Id="rId34" Type="http://schemas.openxmlformats.org/officeDocument/2006/relationships/slide" Target="slides/slide29.xml"/><Relationship Id="rId78" Type="http://schemas.openxmlformats.org/officeDocument/2006/relationships/font" Target="fonts/Raleway-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2uAviOmsjO7zqgP7qMBz6ytjdewHkARYyVO-aO-O5N4/edit?usp=share_link"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View original slides at </a:t>
            </a:r>
            <a:r>
              <a:rPr lang="en" u="sng">
                <a:solidFill>
                  <a:schemeClr val="hlink"/>
                </a:solidFill>
                <a:hlinkClick r:id="rId2"/>
              </a:rPr>
              <a:t>https://docs.google.com/presentation/d/12uAviOmsjO7zqgP7qMBz6ytjdewHkARYyVO-aO-O5N4/edit?usp=share_link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2e8f8b566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2e8f8b566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Vast array of sensory systems - vision, audition, touch, smell, proprioception, balance (and gustatory included here)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2e8f8b5669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2e8f8b5669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Vast array of sensory systems - vision, audition, touch, smell, proprioception, balance (and gustatory included here)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2e8f8b566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2e8f8b566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Vast array of sensory systems - vision, audition, touch, smell, proprioception, balance (and gustatory included here)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2e8f8b566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2e8f8b566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Degeneracy means there are multiple </a:t>
            </a:r>
            <a:r>
              <a:rPr lang="en"/>
              <a:t>pathways</a:t>
            </a:r>
            <a:r>
              <a:rPr lang="en"/>
              <a:t> to </a:t>
            </a:r>
            <a:r>
              <a:rPr lang="en"/>
              <a:t>achieve</a:t>
            </a:r>
            <a:r>
              <a:rPr lang="en"/>
              <a:t> the same ideas</a:t>
            </a:r>
            <a:endParaRPr/>
          </a:p>
          <a:p>
            <a:pPr indent="0" lvl="0" marL="0" rtl="0" algn="l">
              <a:spcBef>
                <a:spcPts val="0"/>
              </a:spcBef>
              <a:spcAft>
                <a:spcPts val="0"/>
              </a:spcAft>
              <a:buNone/>
            </a:pPr>
            <a:r>
              <a:rPr lang="en"/>
              <a:t>Even if born completely blind, children still grow up to </a:t>
            </a:r>
            <a:r>
              <a:rPr lang="en"/>
              <a:t>have</a:t>
            </a:r>
            <a:r>
              <a:rPr lang="en"/>
              <a:t> a sense of space despite lacking vision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2e8f8b5669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2e8f8b566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Mapping between the smoother surface of the apple</a:t>
            </a:r>
            <a:endParaRPr/>
          </a:p>
          <a:p>
            <a:pPr indent="0" lvl="0" marL="0" rtl="0" algn="l">
              <a:spcBef>
                <a:spcPts val="0"/>
              </a:spcBef>
              <a:spcAft>
                <a:spcPts val="0"/>
              </a:spcAft>
              <a:buNone/>
            </a:pPr>
            <a:r>
              <a:rPr lang="en"/>
              <a:t>Mapping between the red color of the apple</a:t>
            </a:r>
            <a:endParaRPr/>
          </a:p>
          <a:p>
            <a:pPr indent="0" lvl="0" marL="0" rtl="0" algn="l">
              <a:spcBef>
                <a:spcPts val="0"/>
              </a:spcBef>
              <a:spcAft>
                <a:spcPts val="0"/>
              </a:spcAft>
              <a:buNone/>
            </a:pPr>
            <a:r>
              <a:rPr lang="en"/>
              <a:t>Mapping between the time-correlated signals of the two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2e8603d66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2e8603d66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Transparency experiment for 9mo babies. If we have a container, one transparent and one opaque, we can task the baby with obtaining the object in the container and see how it handles transparency.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2e8f8b5669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2e8f8b5669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case of the opaque box, the baby know to remove the box first, then access the object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2e8f8b5669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2e8f8b5669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the case of the opaque box, the baby know to remove the box first, then access the object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2e8f8b566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2e8f8b566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many babies that are 9mo and haven’t had many experiences with transparent objects, they will try to get to the object through the box, which doesn’t work.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2e8f8b5669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2e8f8b5669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many babies that are 9mo and haven’t had many experiences with transparent objects, they will try to get to the object through the box, which doesn’t work.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0a10dfc9c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0a10dfc9c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2e8f8b5669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2e8f8b5669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another group, parents were asked to leave a transparent container in the box of toys for their 8mo babies to play with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2e8f8b5669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2e8f8b5669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when faced </a:t>
            </a:r>
            <a:r>
              <a:rPr lang="en"/>
              <a:t>with</a:t>
            </a:r>
            <a:r>
              <a:rPr lang="en"/>
              <a:t> the same task at 9mo like the earlier control experiment, the babies this time know to remove the box to get to the object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2e8f8b5669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2e8f8b5669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when faced with the same task at 9mo like the earlier control experiment, the babies this time know to remove the box to get to the object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Through play, with reentrant self-informing senses, the babies were able to learn the subtle details that show the transparent container being present and learn how to interact with it.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2e8f8b5669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2e8f8b5669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Multiple overlapping and timelocked sensor systems enable the developing system to educate itself just by perceiving and </a:t>
            </a:r>
            <a:r>
              <a:rPr lang="en"/>
              <a:t>acting</a:t>
            </a:r>
            <a:r>
              <a:rPr lang="en"/>
              <a:t> in the world.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0a10dfc9c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0a10dfc9c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2e8f8b566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2e8f8b566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Systematic changes to the input - in range and kind of experience - matter and determine developmental outcome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2e8f8b5669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2e8f8b5669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First, audition and vision are available, but visual focus is driven by sound until correlations start becoming apparent</a:t>
            </a:r>
            <a:endParaRPr/>
          </a:p>
          <a:p>
            <a:pPr indent="0" lvl="0" marL="0" rtl="0" algn="l">
              <a:spcBef>
                <a:spcPts val="0"/>
              </a:spcBef>
              <a:spcAft>
                <a:spcPts val="0"/>
              </a:spcAft>
              <a:buClr>
                <a:schemeClr val="dk1"/>
              </a:buClr>
              <a:buSzPts val="1100"/>
              <a:buFont typeface="Arial"/>
              <a:buNone/>
            </a:pPr>
            <a:r>
              <a:rPr lang="en"/>
              <a:t>4mo’s look at the ball in temporal synchrony with the sound if presented with pair</a:t>
            </a:r>
            <a:endParaRPr/>
          </a:p>
          <a:p>
            <a:pPr indent="0" lvl="0" marL="0" rtl="0" algn="l">
              <a:spcBef>
                <a:spcPts val="0"/>
              </a:spcBef>
              <a:spcAft>
                <a:spcPts val="0"/>
              </a:spcAft>
              <a:buNone/>
            </a:pPr>
            <a:r>
              <a:rPr lang="en"/>
              <a:t>Deaf children show altered and more disorganized visual attention - like us right now, do you focus on any one ball in this animation?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 to play the audio after a flip. What do you focus on now?</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2e8f8b5669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2e8f8b5669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passive listening and vision, infants begin to reach for objects and these correlations change at 3-4mo. Now, they can provide themselves with new multimodal experiences involving vision, haptic exploration, proprioceptive input, and audition.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they don’t have self-locomotion, so in this a-not-b task, they still relate past locations to where an object should be. Self-locomotion appears to be a key change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2e8f8b566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2e8f8b566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Development occurs incrementally.</a:t>
            </a:r>
            <a:endParaRPr/>
          </a:p>
          <a:p>
            <a:pPr indent="0" lvl="0" marL="0" rtl="0" algn="l">
              <a:spcBef>
                <a:spcPts val="0"/>
              </a:spcBef>
              <a:spcAft>
                <a:spcPts val="0"/>
              </a:spcAft>
              <a:buNone/>
            </a:pPr>
            <a:r>
              <a:rPr lang="en"/>
              <a:t>The initial prematurity and exploration path a baby takes is crucial to their development of intelligence.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0a10dfc9c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0a10dfc9c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0a10dfc9c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0a10dfc9c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2e8f8b5669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2e8f8b5669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intelligence appears to reside in the interface between body and world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2e8f8b5669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2e8f8b5669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Some intelligence appears to reside in the interface between body and world</a:t>
            </a:r>
            <a:endParaRPr/>
          </a:p>
          <a:p>
            <a:pPr indent="0" lvl="0" marL="0" rtl="0" algn="l">
              <a:spcBef>
                <a:spcPts val="0"/>
              </a:spcBef>
              <a:spcAft>
                <a:spcPts val="0"/>
              </a:spcAft>
              <a:buClr>
                <a:schemeClr val="dk1"/>
              </a:buClr>
              <a:buSzPts val="1100"/>
              <a:buFont typeface="Arial"/>
              <a:buNone/>
            </a:pPr>
            <a:r>
              <a:rPr lang="en"/>
              <a:t>Change blindness is often conceptualized this way - people don’t need to remember the details of what is right before their eyes because they do not need to remember what they can merely look at and see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2e8f8b5669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2e8f8b5669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Some intelligence appears to reside in the interface between body and world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Change blindness is often conceptualized this way - people don’t need to remember the details of what is right before their eyes because they do not need to remember what they can merely look at and see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2e8f8b5669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2e8f8b5669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Some intelligence appears to reside in the interface between body and world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Change blindness is often conceptualized this way - people don’t need to remember the details of what is right before their eyes because they do not need to remember what they can merely look at and see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Did you catch the differences?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2e8f8b5669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2e8f8b5669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Some intelligence appears to reside in the interface between body and world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Change blindness is often conceptualized this way - people don’t need to remember the details of what is right before their eyes because they do not need to remember what they can merely look at and see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Did you catch the differences?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2e8f8b5669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2e8f8b5669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Offloading interface between body and world appears to be pervasive and may be critical to development</a:t>
            </a:r>
            <a:endParaRPr/>
          </a:p>
          <a:p>
            <a:pPr indent="0" lvl="0" marL="0" rtl="0" algn="l">
              <a:spcBef>
                <a:spcPts val="0"/>
              </a:spcBef>
              <a:spcAft>
                <a:spcPts val="0"/>
              </a:spcAft>
              <a:buClr>
                <a:schemeClr val="dk1"/>
              </a:buClr>
              <a:buSzPts val="1100"/>
              <a:buFont typeface="Arial"/>
              <a:buNone/>
            </a:pPr>
            <a:r>
              <a:rPr lang="en"/>
              <a:t>Two object container task - “dax”</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Even beyond this task…</a:t>
            </a:r>
            <a:endParaRPr/>
          </a:p>
          <a:p>
            <a:pPr indent="0" lvl="0" marL="0" rtl="0" algn="l">
              <a:spcBef>
                <a:spcPts val="0"/>
              </a:spcBef>
              <a:spcAft>
                <a:spcPts val="0"/>
              </a:spcAft>
              <a:buClr>
                <a:schemeClr val="dk1"/>
              </a:buClr>
              <a:buSzPts val="1100"/>
              <a:buFont typeface="Arial"/>
              <a:buNone/>
            </a:pPr>
            <a:r>
              <a:rPr lang="en"/>
              <a:t>People routinely and unconsciously gesture with one hand when speaking of one protagonist and another when speaking of a different protagonist.</a:t>
            </a:r>
            <a:endParaRPr/>
          </a:p>
          <a:p>
            <a:pPr indent="0" lvl="0" marL="0" rtl="0" algn="l">
              <a:spcBef>
                <a:spcPts val="0"/>
              </a:spcBef>
              <a:spcAft>
                <a:spcPts val="0"/>
              </a:spcAft>
              <a:buClr>
                <a:schemeClr val="dk1"/>
              </a:buClr>
              <a:buSzPts val="1100"/>
              <a:buFont typeface="Arial"/>
              <a:buNone/>
            </a:pPr>
            <a:r>
              <a:rPr lang="en"/>
              <a:t>Links separate events in a story to the same individual through hand gestures and direction of attention - </a:t>
            </a:r>
            <a:r>
              <a:rPr lang="en">
                <a:solidFill>
                  <a:schemeClr val="dk1"/>
                </a:solidFill>
              </a:rPr>
              <a:t>Deictic pointers.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2e8f8b5669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2e8f8b5669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physical world is full of rich regularities that organize perception, action, and ultimately thought.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Intelligence is distributed across interactions and experiences in the physical world.</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0a10dfc9c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0a10dfc9c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2e8f8b5669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2e8f8b5669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2e8f8b5669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2e8f8b5669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How can a learner who does not know what there is to learn manage to learn anyway?</a:t>
            </a:r>
            <a:endParaRPr/>
          </a:p>
          <a:p>
            <a:pPr indent="0" lvl="0" marL="0" rtl="0" algn="l">
              <a:spcBef>
                <a:spcPts val="0"/>
              </a:spcBef>
              <a:spcAft>
                <a:spcPts val="0"/>
              </a:spcAft>
              <a:buClr>
                <a:schemeClr val="dk1"/>
              </a:buClr>
              <a:buSzPts val="1100"/>
              <a:buFont typeface="Arial"/>
              <a:buNone/>
            </a:pPr>
            <a:r>
              <a:rPr lang="en"/>
              <a:t>Babies can discover both the tasks to be learned and the solution to those tasks through exploration / non-goal-directed action.</a:t>
            </a:r>
            <a:endParaRPr/>
          </a:p>
          <a:p>
            <a:pPr indent="0" lvl="0" marL="0" rtl="0" algn="l">
              <a:spcBef>
                <a:spcPts val="0"/>
              </a:spcBef>
              <a:spcAft>
                <a:spcPts val="0"/>
              </a:spcAft>
              <a:buClr>
                <a:schemeClr val="dk1"/>
              </a:buClr>
              <a:buSzPts val="1100"/>
              <a:buFont typeface="Arial"/>
              <a:buNone/>
            </a:pPr>
            <a:r>
              <a:rPr lang="en"/>
              <a:t>Spontaneous movement creates both tasks and opportunities for learning.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Here, we have the foot attached to a mobile with a ribbon, but as the control, nothing happens. We see the baby make a kick or two, but explore and find the mobile off to the side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2e8f8b566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2e8f8b566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2e8f8b5669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2e8f8b5669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If the mobile is attached, the infant quickly learn the link between a kick and the jiggling of the mobile.</a:t>
            </a:r>
            <a:endParaRPr/>
          </a:p>
          <a:p>
            <a:pPr indent="0" lvl="0" marL="0" rtl="0" algn="l">
              <a:spcBef>
                <a:spcPts val="0"/>
              </a:spcBef>
              <a:spcAft>
                <a:spcPts val="0"/>
              </a:spcAft>
              <a:buClr>
                <a:schemeClr val="dk1"/>
              </a:buClr>
              <a:buSzPts val="1100"/>
              <a:buFont typeface="Arial"/>
              <a:buNone/>
            </a:pPr>
            <a:r>
              <a:rPr lang="en"/>
              <a:t>Children spend a lot of time in behavior with no apparent goal. This behavior, called play, is essential to building inventive forms of intelligence that are open to new solutions</a:t>
            </a:r>
            <a:endParaRPr/>
          </a:p>
          <a:p>
            <a:pPr indent="0" lvl="0" marL="0" rtl="0" algn="l">
              <a:spcBef>
                <a:spcPts val="0"/>
              </a:spcBef>
              <a:spcAft>
                <a:spcPts val="0"/>
              </a:spcAft>
              <a:buClr>
                <a:schemeClr val="dk1"/>
              </a:buClr>
              <a:buSzPts val="1100"/>
              <a:buFont typeface="Arial"/>
              <a:buNone/>
            </a:pPr>
            <a:r>
              <a:rPr lang="en"/>
              <a:t>This is also known as infant conjugate reinforcement.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multimodal system that builds reentrant maps from time-locked correlations, such as a baby, only needs to be set in motion, to move about broadly, or even randomly, in order to learn. Through such exploration, this system discovers both tasks and solutions.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2e8f8b5669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2e8f8b5669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Babies move and act in highly variable and playful ways.</a:t>
            </a:r>
            <a:endParaRPr/>
          </a:p>
          <a:p>
            <a:pPr indent="0" lvl="0" marL="0" rtl="0" algn="l">
              <a:spcBef>
                <a:spcPts val="0"/>
              </a:spcBef>
              <a:spcAft>
                <a:spcPts val="0"/>
              </a:spcAft>
              <a:buClr>
                <a:schemeClr val="dk1"/>
              </a:buClr>
              <a:buSzPts val="1100"/>
              <a:buFont typeface="Arial"/>
              <a:buNone/>
            </a:pPr>
            <a:r>
              <a:rPr lang="en"/>
              <a:t>By exploring, they discover new problems and solutions.</a:t>
            </a:r>
            <a:endParaRPr/>
          </a:p>
          <a:p>
            <a:pPr indent="0" lvl="0" marL="0" rtl="0" algn="l">
              <a:spcBef>
                <a:spcPts val="0"/>
              </a:spcBef>
              <a:spcAft>
                <a:spcPts val="0"/>
              </a:spcAft>
              <a:buNone/>
            </a:pPr>
            <a:r>
              <a:rPr lang="en"/>
              <a:t>Exploration makes intelligence open-ended and inventive.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0a10dfc9c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0a10dfc9c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2e8f8b5669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2e8f8b5669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2e8f8b5669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2e8f8b5669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Reimagine the infant conjugate reinforcement paradigm, except this time the infant’s face is coupled to a mature partner by mutual gaze.</a:t>
            </a:r>
            <a:endParaRPr/>
          </a:p>
          <a:p>
            <a:pPr indent="0" lvl="0" marL="0" rtl="0" algn="l">
              <a:spcBef>
                <a:spcPts val="0"/>
              </a:spcBef>
              <a:spcAft>
                <a:spcPts val="0"/>
              </a:spcAft>
              <a:buNone/>
            </a:pPr>
            <a:r>
              <a:rPr lang="en"/>
              <a:t>Mature social partners don’t just react conjugately to infants’ behavior; they build on it and provide scaffolding to support and transform it into conventionally shared patterns</a:t>
            </a:r>
            <a:endParaRPr>
              <a:solidFill>
                <a:schemeClr val="dk1"/>
              </a:solidFill>
            </a:endParaRPr>
          </a:p>
          <a:p>
            <a:pPr indent="0" lvl="0" marL="0" rtl="0" algn="l">
              <a:spcBef>
                <a:spcPts val="0"/>
              </a:spcBef>
              <a:spcAft>
                <a:spcPts val="0"/>
              </a:spcAft>
              <a:buNone/>
            </a:pPr>
            <a:r>
              <a:rPr lang="en">
                <a:solidFill>
                  <a:schemeClr val="dk1"/>
                </a:solidFill>
              </a:rPr>
              <a:t>Here, babbling with mature feedback results in what almost appears to be like a conversation.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Parents don’t just respond to infant smiles and vocalizations; they imitated them, and parents naturally select those they take to be meaningful -&gt; naturally learning and fine-tuning infant facial and vocal gestures to match the adult model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2e8f8b5669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2e8f8b5669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Mature social partners also provide multimodal supports to help ground early language learning</a:t>
            </a:r>
            <a:endParaRPr/>
          </a:p>
          <a:p>
            <a:pPr indent="0" lvl="0" marL="0" rtl="0" algn="l">
              <a:spcBef>
                <a:spcPts val="0"/>
              </a:spcBef>
              <a:spcAft>
                <a:spcPts val="0"/>
              </a:spcAft>
              <a:buClr>
                <a:schemeClr val="dk1"/>
              </a:buClr>
              <a:buSzPts val="1100"/>
              <a:buFont typeface="Arial"/>
              <a:buNone/>
            </a:pPr>
            <a:r>
              <a:rPr lang="en"/>
              <a:t>When a parent introduces an object to a toddler and names it, the parent musters a whole array of sensorimotor supports to bring the child’s attention to the object and to bind that object to the word.</a:t>
            </a:r>
            <a:endParaRPr/>
          </a:p>
          <a:p>
            <a:pPr indent="0" lvl="0" marL="0" rtl="0" algn="l">
              <a:spcBef>
                <a:spcPts val="0"/>
              </a:spcBef>
              <a:spcAft>
                <a:spcPts val="0"/>
              </a:spcAft>
              <a:buClr>
                <a:schemeClr val="dk1"/>
              </a:buClr>
              <a:buSzPts val="1100"/>
              <a:buFont typeface="Arial"/>
              <a:buNone/>
            </a:pPr>
            <a:r>
              <a:rPr lang="en"/>
              <a:t>They routinely couple action and sound when talking to young children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2e8f8b5669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2e8f8b5669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Mature social partners also provide multimodal supports to help ground early language learning</a:t>
            </a:r>
            <a:endParaRPr/>
          </a:p>
          <a:p>
            <a:pPr indent="0" lvl="0" marL="0" rtl="0" algn="l">
              <a:spcBef>
                <a:spcPts val="0"/>
              </a:spcBef>
              <a:spcAft>
                <a:spcPts val="0"/>
              </a:spcAft>
              <a:buClr>
                <a:schemeClr val="dk1"/>
              </a:buClr>
              <a:buSzPts val="1100"/>
              <a:buFont typeface="Arial"/>
              <a:buNone/>
            </a:pPr>
            <a:r>
              <a:rPr lang="en"/>
              <a:t>When a parent introduces an object to a toddler and names it, the parent musters a whole array of sensorimotor supports to bring the child’s attention to the object and to bind that object to the word.</a:t>
            </a:r>
            <a:endParaRPr/>
          </a:p>
          <a:p>
            <a:pPr indent="0" lvl="0" marL="0" rtl="0" algn="l">
              <a:spcBef>
                <a:spcPts val="0"/>
              </a:spcBef>
              <a:spcAft>
                <a:spcPts val="0"/>
              </a:spcAft>
              <a:buClr>
                <a:schemeClr val="dk1"/>
              </a:buClr>
              <a:buSzPts val="1100"/>
              <a:buFont typeface="Arial"/>
              <a:buNone/>
            </a:pPr>
            <a:r>
              <a:rPr lang="en"/>
              <a:t>They routinely couple action and sound when talking to young children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2e8f8b5669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2e8f8b5669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Babies act and learn in a social world where more mature partners guide learning and add supporting structure to </a:t>
            </a:r>
            <a:r>
              <a:rPr lang="en"/>
              <a:t>t</a:t>
            </a:r>
            <a:r>
              <a:rPr lang="en"/>
              <a:t>hat learning.</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0a10dfc9c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0a10dfc9c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2e8f8b5669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2e8f8b5669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Language is a very special form of regularity in the world and one that profoundly changes the learner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2e8f8b566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2e8f8b566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Vast array of sensory systems - vision, audition, touch, smell, proprioception, balance (and gustatory included here)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2e8f8b5669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2e8f8b5669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1st - It is a shared communicative system</a:t>
            </a:r>
            <a:endParaRPr/>
          </a:p>
          <a:p>
            <a:pPr indent="0" lvl="0" marL="0" rtl="0" algn="l">
              <a:spcBef>
                <a:spcPts val="0"/>
              </a:spcBef>
              <a:spcAft>
                <a:spcPts val="0"/>
              </a:spcAft>
              <a:buClr>
                <a:schemeClr val="dk1"/>
              </a:buClr>
              <a:buSzPts val="1100"/>
              <a:buFont typeface="Arial"/>
              <a:buNone/>
            </a:pPr>
            <a:r>
              <a:rPr lang="en"/>
              <a:t>It is very stable and continually constrained by many local communicative acts</a:t>
            </a:r>
            <a:endParaRPr/>
          </a:p>
          <a:p>
            <a:pPr indent="0" lvl="0" marL="0" rtl="0" algn="l">
              <a:spcBef>
                <a:spcPts val="0"/>
              </a:spcBef>
              <a:spcAft>
                <a:spcPts val="0"/>
              </a:spcAft>
              <a:buClr>
                <a:schemeClr val="dk1"/>
              </a:buClr>
              <a:buSzPts val="1100"/>
              <a:buFont typeface="Arial"/>
              <a:buNone/>
            </a:pPr>
            <a:r>
              <a:rPr lang="en"/>
              <a:t>Emergent product of many individual communicative encounters - may be nearly perfectly adapted to the learning community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This diagram shows indo-european migrations, but the colors also closely resemble cultural spreads. If we take this as an analog for shared language, it shows how relatively stable it is over the span of centuries and millenia.</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2e8f8b5669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2e8f8b5669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2nd - It is a symbol system</a:t>
            </a:r>
            <a:endParaRPr/>
          </a:p>
          <a:p>
            <a:pPr indent="0" lvl="0" marL="0" rtl="0" algn="l">
              <a:spcBef>
                <a:spcPts val="0"/>
              </a:spcBef>
              <a:spcAft>
                <a:spcPts val="0"/>
              </a:spcAft>
              <a:buNone/>
            </a:pPr>
            <a:r>
              <a:rPr lang="en"/>
              <a:t>Chinese demonstrates this rather well. There are base symbols on the left, which aren’t perfect analogs, and as chinese developed, phono-semantic </a:t>
            </a:r>
            <a:r>
              <a:rPr lang="en"/>
              <a:t>compounds</a:t>
            </a:r>
            <a:r>
              <a:rPr lang="en"/>
              <a:t> develop to generate later characters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But even spoken, like english, at the level of individual words (morphemes), the relation between events in the world and the linguistic forms that refer to them is mainly arbitrary (dig v dog)</a:t>
            </a:r>
            <a:endParaRPr/>
          </a:p>
          <a:p>
            <a:pPr indent="0" lvl="0" marL="0" rtl="0" algn="l">
              <a:spcBef>
                <a:spcPts val="0"/>
              </a:spcBef>
              <a:spcAft>
                <a:spcPts val="0"/>
              </a:spcAft>
              <a:buClr>
                <a:schemeClr val="dk1"/>
              </a:buClr>
              <a:buSzPts val="1100"/>
              <a:buFont typeface="Arial"/>
              <a:buNone/>
            </a:pPr>
            <a:r>
              <a:rPr lang="en"/>
              <a:t>—(drop) One might expect a more iconic language would be better due to multimodality, evidence suggests that they fail if there is too much iconicity - Scale model experiment by DeLoach [12]</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2e8f8b5669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2e8f8b5669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Given this mapping, the power of arbitrary symbols might lie in the property of orthogonality - they enable children to form second-order rule-like generalizations and pull apart overlapping regularities that create perceptual categories apart.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for the most part, individual words pick out or point to unique categories. At the very least, this is true in the lexicons of 2- to 3-year-olds [42]. We also know that young children act as if it were true, a phenomenon sometimes referred to as the mutual exclusivity constraint [8, 28]. More specifically, children act as if each object in the world received one and only one name. For example, shown two novel objects and told the name of one (e.g., ‘‘This is a dax’’), children will assume that any new name (e.g., ‘‘wug’’) refers to the second previously unnamed object.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2e8f8b5669_1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2e8f8b5669_1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the most part, individual words pick out or point to unique categories. At the very least, this is true in the lexicons of 2- to 3-year-olds [42]. We also know that young children act as if it were true, a phenomenon sometimes referred to as the mutual exclusivity constraint [8, 28]. More specifically, children act as if each object in the world received one and only one name. For example, shown two novel objects and told the name of one (e.g., ‘‘This is a dax’’), children will assume that any new name (e.g., ‘‘wug’’) refers to the second previously unnamed object.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2e8f8b5669_1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2e8f8b5669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Language also enables systems with the domain of grammar.</a:t>
            </a:r>
            <a:endParaRPr/>
          </a:p>
          <a:p>
            <a:pPr indent="0" lvl="0" marL="0" rtl="0" algn="l">
              <a:spcBef>
                <a:spcPts val="0"/>
              </a:spcBef>
              <a:spcAft>
                <a:spcPts val="0"/>
              </a:spcAft>
              <a:buClr>
                <a:schemeClr val="dk1"/>
              </a:buClr>
              <a:buSzPts val="1100"/>
              <a:buFont typeface="Arial"/>
              <a:buNone/>
            </a:pPr>
            <a:r>
              <a:rPr lang="en"/>
              <a:t>They are at least approximately compositional</a:t>
            </a:r>
            <a:endParaRPr/>
          </a:p>
          <a:p>
            <a:pPr indent="0" lvl="0" marL="0" rtl="0" algn="l">
              <a:spcBef>
                <a:spcPts val="0"/>
              </a:spcBef>
              <a:spcAft>
                <a:spcPts val="0"/>
              </a:spcAft>
              <a:buClr>
                <a:schemeClr val="dk1"/>
              </a:buClr>
              <a:buSzPts val="1100"/>
              <a:buFont typeface="Arial"/>
              <a:buNone/>
            </a:pPr>
            <a:r>
              <a:rPr lang="en"/>
              <a:t>They permit structured representations - in particular those with embedding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English has many ways to structure like this.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2e8f8b5669_1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2e8f8b5669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Paper then describes the learning progress / milestones</a:t>
            </a:r>
            <a:endParaRPr/>
          </a:p>
          <a:p>
            <a:pPr indent="0" lvl="0" marL="0" rtl="0" algn="l">
              <a:spcBef>
                <a:spcPts val="0"/>
              </a:spcBef>
              <a:spcAft>
                <a:spcPts val="0"/>
              </a:spcAft>
              <a:buClr>
                <a:schemeClr val="dk1"/>
              </a:buClr>
              <a:buSzPts val="1100"/>
              <a:buFont typeface="Arial"/>
              <a:buNone/>
            </a:pPr>
            <a:r>
              <a:rPr lang="en"/>
              <a:t>First individual items</a:t>
            </a:r>
            <a:endParaRPr/>
          </a:p>
          <a:p>
            <a:pPr indent="0" lvl="0" marL="0" rtl="0" algn="l">
              <a:spcBef>
                <a:spcPts val="0"/>
              </a:spcBef>
              <a:spcAft>
                <a:spcPts val="0"/>
              </a:spcAft>
              <a:buClr>
                <a:schemeClr val="dk1"/>
              </a:buClr>
              <a:buSzPts val="1100"/>
              <a:buFont typeface="Arial"/>
              <a:buNone/>
            </a:pPr>
            <a:r>
              <a:rPr lang="en"/>
              <a:t>Then, First order generalizations about the structure of individual categories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2e8f8b5669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2e8f8b5669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First order generalizations about the structure of individual categories</a:t>
            </a:r>
            <a:endParaRPr/>
          </a:p>
          <a:p>
            <a:pPr indent="0" lvl="0" marL="0" rtl="0" algn="l">
              <a:spcBef>
                <a:spcPts val="0"/>
              </a:spcBef>
              <a:spcAft>
                <a:spcPts val="0"/>
              </a:spcAft>
              <a:buClr>
                <a:schemeClr val="dk1"/>
              </a:buClr>
              <a:buSzPts val="1100"/>
              <a:buFont typeface="Arial"/>
              <a:buNone/>
            </a:pPr>
            <a:r>
              <a:rPr lang="en"/>
              <a:t>Then second-order generalizations over names and category structures</a:t>
            </a:r>
            <a:endParaRPr/>
          </a:p>
          <a:p>
            <a:pPr indent="0" lvl="0" marL="0" rtl="0" algn="l">
              <a:spcBef>
                <a:spcPts val="0"/>
              </a:spcBef>
              <a:spcAft>
                <a:spcPts val="0"/>
              </a:spcAft>
              <a:buNone/>
            </a:pPr>
            <a:r>
              <a:rPr lang="en"/>
              <a:t>Then there is potential for higher order generalizations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2e8f8b5669_1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2e8f8b5669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Then there is potential for higher order generalizations, extending off the second order generalization</a:t>
            </a:r>
            <a:endParaRPr>
              <a:solidFill>
                <a:schemeClr val="dk1"/>
              </a:solidFill>
            </a:endParaRPr>
          </a:p>
          <a:p>
            <a:pPr indent="0" lvl="0" marL="0" rtl="0" algn="l">
              <a:spcBef>
                <a:spcPts val="0"/>
              </a:spcBef>
              <a:spcAft>
                <a:spcPts val="0"/>
              </a:spcAft>
              <a:buNone/>
            </a:pPr>
            <a:r>
              <a:t/>
            </a:r>
            <a:endParaRPr b="1"/>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2e8f8b5669_1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2e8f8b5669_1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Then there is potential for higher order generalizations, extending off the second order generalization</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en">
                <a:solidFill>
                  <a:schemeClr val="dk1"/>
                </a:solidFill>
              </a:rPr>
              <a:t>Such as here where the bably learns general shaped things are specific items / categories</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2e8f8b5669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2e8f8b5669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Generative pretrained transformer - we can see the symbolic aspect of language, along with in the transformer architecture how it creates “attention” over the “symbols” or words of the sentence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Language may have a special role in enabling the formation of second-order generalizations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2e8603d6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2e8603d6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Vast array of sensory systems - vision, audition, touch, smell, proprioception, balance (and gustatory included here)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2e8f8b5669_1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2e8f8b5669_1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Bidirectional Encoder Representations from Transformers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not the same, this demonstrates the broad generalizations that language also enables by showing how different words in a sentence may be more or less related to other words in the same sentence.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2e8f8b5669_1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2e8f8b5669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Why Language Matters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Developing in a linguistic world makes children smarter in at least 3 ways:</a:t>
            </a:r>
            <a:endParaRPr/>
          </a:p>
          <a:p>
            <a:pPr indent="0" lvl="0" marL="0" rtl="0" algn="l">
              <a:spcBef>
                <a:spcPts val="0"/>
              </a:spcBef>
              <a:spcAft>
                <a:spcPts val="0"/>
              </a:spcAft>
              <a:buClr>
                <a:schemeClr val="dk1"/>
              </a:buClr>
              <a:buSzPts val="1100"/>
              <a:buFont typeface="Arial"/>
              <a:buNone/>
            </a:pPr>
            <a:r>
              <a:rPr lang="en"/>
              <a:t>Direct access to knowledge that other have</a:t>
            </a:r>
            <a:endParaRPr/>
          </a:p>
          <a:p>
            <a:pPr indent="0" lvl="0" marL="0" rtl="0" algn="l">
              <a:spcBef>
                <a:spcPts val="0"/>
              </a:spcBef>
              <a:spcAft>
                <a:spcPts val="0"/>
              </a:spcAft>
              <a:buClr>
                <a:schemeClr val="dk1"/>
              </a:buClr>
              <a:buSzPts val="1100"/>
              <a:buFont typeface="Arial"/>
              <a:buNone/>
            </a:pPr>
            <a:r>
              <a:rPr lang="en"/>
              <a:t>Explicit categorization of objects, attributes, and relations in the world</a:t>
            </a:r>
            <a:endParaRPr/>
          </a:p>
          <a:p>
            <a:pPr indent="0" lvl="0" marL="0" rtl="0" algn="l">
              <a:spcBef>
                <a:spcPts val="0"/>
              </a:spcBef>
              <a:spcAft>
                <a:spcPts val="0"/>
              </a:spcAft>
              <a:buClr>
                <a:schemeClr val="dk1"/>
              </a:buClr>
              <a:buSzPts val="1100"/>
              <a:buFont typeface="Arial"/>
              <a:buNone/>
            </a:pPr>
            <a:r>
              <a:rPr lang="en"/>
              <a:t>May be the key to becoming symbolic and by its nature change the computational power of the learner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2e8f8b5669_1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2e8f8b5669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2e8f8b5669_1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2e8f8b5669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Artificial life attempts to model living biological systems through complex algorithms (this publication)</a:t>
            </a:r>
            <a:endParaRPr/>
          </a:p>
          <a:p>
            <a:pPr indent="0" lvl="0" marL="0" rtl="0" algn="l">
              <a:spcBef>
                <a:spcPts val="0"/>
              </a:spcBef>
              <a:spcAft>
                <a:spcPts val="0"/>
              </a:spcAft>
              <a:buClr>
                <a:schemeClr val="dk1"/>
              </a:buClr>
              <a:buSzPts val="1100"/>
              <a:buFont typeface="Arial"/>
              <a:buNone/>
            </a:pPr>
            <a:r>
              <a:rPr lang="en"/>
              <a:t>The article suggests that developmental psychology offers usable lessons for creating the intelligence that lives in the real world, is connected to it, and knows about that world.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2e8f8b5669_1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2e8f8b5669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2e8f8b5669_1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2e8f8b5669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0f3637812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0f3637812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2f3c31e2e0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22f3c31e2e0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2f3c31e2e0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2f3c31e2e0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679527b920479aaa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679527b920479aaa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Reentry was a key topic in this paper. It discusses how mappings between senses can be made. Social interaction can help an embodied agent further create this mapping, and symbolics might be useful not being as iconic </a:t>
            </a:r>
            <a:r>
              <a:rPr lang="en"/>
              <a:t>because</a:t>
            </a:r>
            <a:r>
              <a:rPr lang="en"/>
              <a:t> to more iconic they are, perhaps the harder they are to distinguish from reality?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e8f8b566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e8f8b566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Vast array of sensory systems - vision, audition, touch, smell, proprioception, balance (and gustatory included here)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2f3c31e2e0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2f3c31e2e0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2e8f8b5669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2e8f8b5669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e8f8b566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2e8f8b566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Vast array of sensory systems - vision, audition, touch, smell, proprioception, balance (and gustatory included here)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2e8f8b5669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2e8f8b5669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Vast array of sensory systems - vision, audition, touch, smell, proprioception, balance (and gustatory included here)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464820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7340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865250"/>
            <a:ext cx="7688100" cy="1985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072455"/>
            <a:ext cx="7688100" cy="645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2023/04/17</a:t>
            </a:r>
            <a:endParaRPr sz="1000">
              <a:solidFill>
                <a:schemeClr val="accent1"/>
              </a:solidFill>
              <a:latin typeface="Lato"/>
              <a:ea typeface="Lato"/>
              <a:cs typeface="Lato"/>
              <a:sym typeface="La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83" name="Shape 83"/>
        <p:cNvGrpSpPr/>
        <p:nvPr/>
      </p:nvGrpSpPr>
      <p:grpSpPr>
        <a:xfrm>
          <a:off x="0" y="0"/>
          <a:ext cx="0" cy="0"/>
          <a:chOff x="0" y="0"/>
          <a:chExt cx="0" cy="0"/>
        </a:xfrm>
      </p:grpSpPr>
      <p:grpSp>
        <p:nvGrpSpPr>
          <p:cNvPr id="84" name="Google Shape;84;p11"/>
          <p:cNvGrpSpPr/>
          <p:nvPr/>
        </p:nvGrpSpPr>
        <p:grpSpPr>
          <a:xfrm>
            <a:off x="830392" y="4169130"/>
            <a:ext cx="745763" cy="45826"/>
            <a:chOff x="4580561" y="2589004"/>
            <a:chExt cx="1064464" cy="25200"/>
          </a:xfrm>
        </p:grpSpPr>
        <p:sp>
          <p:nvSpPr>
            <p:cNvPr id="85" name="Google Shape;8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11"/>
          <p:cNvSpPr txBox="1"/>
          <p:nvPr>
            <p:ph hasCustomPrompt="1" type="title"/>
          </p:nvPr>
        </p:nvSpPr>
        <p:spPr>
          <a:xfrm>
            <a:off x="729450" y="505350"/>
            <a:ext cx="7688400" cy="1374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8" name="Google Shape;88;p11"/>
          <p:cNvSpPr txBox="1"/>
          <p:nvPr>
            <p:ph idx="1" type="body"/>
          </p:nvPr>
        </p:nvSpPr>
        <p:spPr>
          <a:xfrm>
            <a:off x="729450" y="2205288"/>
            <a:ext cx="7688400" cy="17457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chemeClr val="lt1"/>
              </a:buClr>
              <a:buSzPts val="16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89" name="Google Shape;8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 name="Shape 18"/>
        <p:cNvGrpSpPr/>
        <p:nvPr/>
      </p:nvGrpSpPr>
      <p:grpSpPr>
        <a:xfrm>
          <a:off x="0" y="0"/>
          <a:ext cx="0" cy="0"/>
          <a:chOff x="0" y="0"/>
          <a:chExt cx="0" cy="0"/>
        </a:xfrm>
      </p:grpSpPr>
      <p:grpSp>
        <p:nvGrpSpPr>
          <p:cNvPr id="19" name="Google Shape;19;p3"/>
          <p:cNvGrpSpPr/>
          <p:nvPr/>
        </p:nvGrpSpPr>
        <p:grpSpPr>
          <a:xfrm>
            <a:off x="830392" y="734056"/>
            <a:ext cx="745763" cy="45826"/>
            <a:chOff x="4580561" y="2589004"/>
            <a:chExt cx="1064464" cy="25200"/>
          </a:xfrm>
        </p:grpSpPr>
        <p:sp>
          <p:nvSpPr>
            <p:cNvPr id="20" name="Google Shape;20;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 name="Google Shape;22;p3"/>
          <p:cNvSpPr txBox="1"/>
          <p:nvPr>
            <p:ph type="title"/>
          </p:nvPr>
        </p:nvSpPr>
        <p:spPr>
          <a:xfrm>
            <a:off x="729450" y="8652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3" name="Google Shape;23;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p:nvPr/>
        </p:nvSpPr>
        <p:spPr>
          <a:xfrm>
            <a:off x="0" y="464820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 name="Google Shape;26;p4"/>
          <p:cNvGrpSpPr/>
          <p:nvPr/>
        </p:nvGrpSpPr>
        <p:grpSpPr>
          <a:xfrm>
            <a:off x="830392" y="734056"/>
            <a:ext cx="745763" cy="45826"/>
            <a:chOff x="4580561" y="2589004"/>
            <a:chExt cx="1064464" cy="25200"/>
          </a:xfrm>
        </p:grpSpPr>
        <p:sp>
          <p:nvSpPr>
            <p:cNvPr id="27" name="Google Shape;27;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 name="Google Shape;29;p4"/>
          <p:cNvSpPr txBox="1"/>
          <p:nvPr>
            <p:ph type="title"/>
          </p:nvPr>
        </p:nvSpPr>
        <p:spPr>
          <a:xfrm>
            <a:off x="729450" y="138262"/>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0" name="Google Shape;30;p4"/>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4"/>
          <p:cNvSpPr txBox="1"/>
          <p:nvPr/>
        </p:nvSpPr>
        <p:spPr>
          <a:xfrm>
            <a:off x="2191425" y="4645525"/>
            <a:ext cx="4761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Raleway"/>
                <a:ea typeface="Raleway"/>
                <a:cs typeface="Raleway"/>
                <a:sym typeface="Raleway"/>
              </a:rPr>
              <a:t>The Development of Embodied Cognition: Six Lessons from Babies</a:t>
            </a:r>
            <a:br>
              <a:rPr b="1" lang="en" sz="1100">
                <a:solidFill>
                  <a:schemeClr val="dk2"/>
                </a:solidFill>
                <a:latin typeface="Raleway"/>
                <a:ea typeface="Raleway"/>
                <a:cs typeface="Raleway"/>
                <a:sym typeface="Raleway"/>
              </a:rPr>
            </a:br>
            <a:r>
              <a:rPr lang="en" sz="1000">
                <a:solidFill>
                  <a:schemeClr val="dk2"/>
                </a:solidFill>
                <a:latin typeface="Raleway"/>
                <a:ea typeface="Raleway"/>
                <a:cs typeface="Raleway"/>
                <a:sym typeface="Raleway"/>
              </a:rPr>
              <a:t>L Smith and M Gasser</a:t>
            </a:r>
            <a:endParaRPr sz="1000">
              <a:solidFill>
                <a:schemeClr val="dk2"/>
              </a:solidFill>
              <a:latin typeface="Raleway"/>
              <a:ea typeface="Raleway"/>
              <a:cs typeface="Raleway"/>
              <a:sym typeface="Raleway"/>
            </a:endParaRPr>
          </a:p>
        </p:txBody>
      </p:sp>
      <p:sp>
        <p:nvSpPr>
          <p:cNvPr id="33" name="Google Shape;33;p4"/>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2023/04/17</a:t>
            </a:r>
            <a:endParaRPr sz="1000">
              <a:solidFill>
                <a:schemeClr val="accent1"/>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5"/>
          <p:cNvSpPr/>
          <p:nvPr/>
        </p:nvSpPr>
        <p:spPr>
          <a:xfrm>
            <a:off x="0" y="464820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 name="Google Shape;36;p5"/>
          <p:cNvGrpSpPr/>
          <p:nvPr/>
        </p:nvGrpSpPr>
        <p:grpSpPr>
          <a:xfrm>
            <a:off x="830392" y="734056"/>
            <a:ext cx="745763" cy="45826"/>
            <a:chOff x="4580561" y="2589004"/>
            <a:chExt cx="1064464" cy="25200"/>
          </a:xfrm>
        </p:grpSpPr>
        <p:sp>
          <p:nvSpPr>
            <p:cNvPr id="37" name="Google Shape;3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5"/>
          <p:cNvSpPr txBox="1"/>
          <p:nvPr>
            <p:ph type="title"/>
          </p:nvPr>
        </p:nvSpPr>
        <p:spPr>
          <a:xfrm>
            <a:off x="729450" y="138262"/>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0" name="Google Shape;40;p5"/>
          <p:cNvSpPr txBox="1"/>
          <p:nvPr>
            <p:ph idx="1" type="body"/>
          </p:nvPr>
        </p:nvSpPr>
        <p:spPr>
          <a:xfrm>
            <a:off x="729325" y="865250"/>
            <a:ext cx="3774300" cy="34746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5"/>
          <p:cNvSpPr txBox="1"/>
          <p:nvPr>
            <p:ph idx="2" type="body"/>
          </p:nvPr>
        </p:nvSpPr>
        <p:spPr>
          <a:xfrm>
            <a:off x="4643600" y="865375"/>
            <a:ext cx="3774300" cy="34746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5"/>
          <p:cNvSpPr txBox="1"/>
          <p:nvPr/>
        </p:nvSpPr>
        <p:spPr>
          <a:xfrm>
            <a:off x="2191425" y="4645525"/>
            <a:ext cx="4761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Raleway"/>
                <a:ea typeface="Raleway"/>
                <a:cs typeface="Raleway"/>
                <a:sym typeface="Raleway"/>
              </a:rPr>
              <a:t>The Development of Embodied Cognition: Six Lessons from Babies</a:t>
            </a:r>
            <a:br>
              <a:rPr b="1" lang="en" sz="1100">
                <a:solidFill>
                  <a:schemeClr val="dk2"/>
                </a:solidFill>
                <a:latin typeface="Raleway"/>
                <a:ea typeface="Raleway"/>
                <a:cs typeface="Raleway"/>
                <a:sym typeface="Raleway"/>
              </a:rPr>
            </a:br>
            <a:r>
              <a:rPr lang="en" sz="1000">
                <a:solidFill>
                  <a:schemeClr val="dk2"/>
                </a:solidFill>
                <a:latin typeface="Raleway"/>
                <a:ea typeface="Raleway"/>
                <a:cs typeface="Raleway"/>
                <a:sym typeface="Raleway"/>
              </a:rPr>
              <a:t>L Smith and M Gasser</a:t>
            </a:r>
            <a:endParaRPr sz="1000">
              <a:solidFill>
                <a:schemeClr val="dk2"/>
              </a:solidFill>
              <a:latin typeface="Raleway"/>
              <a:ea typeface="Raleway"/>
              <a:cs typeface="Raleway"/>
              <a:sym typeface="Raleway"/>
            </a:endParaRPr>
          </a:p>
        </p:txBody>
      </p:sp>
      <p:sp>
        <p:nvSpPr>
          <p:cNvPr id="44" name="Google Shape;44;p5"/>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2023/04/17</a:t>
            </a:r>
            <a:endParaRPr sz="1000">
              <a:solidFill>
                <a:schemeClr val="accent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p:nvPr/>
        </p:nvSpPr>
        <p:spPr>
          <a:xfrm>
            <a:off x="0" y="464820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 name="Google Shape;47;p6"/>
          <p:cNvGrpSpPr/>
          <p:nvPr/>
        </p:nvGrpSpPr>
        <p:grpSpPr>
          <a:xfrm>
            <a:off x="830392" y="734056"/>
            <a:ext cx="745763" cy="45826"/>
            <a:chOff x="4580561" y="2589004"/>
            <a:chExt cx="1064464" cy="25200"/>
          </a:xfrm>
        </p:grpSpPr>
        <p:sp>
          <p:nvSpPr>
            <p:cNvPr id="48" name="Google Shape;48;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 name="Google Shape;50;p6"/>
          <p:cNvSpPr txBox="1"/>
          <p:nvPr>
            <p:ph type="title"/>
          </p:nvPr>
        </p:nvSpPr>
        <p:spPr>
          <a:xfrm>
            <a:off x="729450" y="138262"/>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1" name="Google Shape;51;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6"/>
          <p:cNvSpPr txBox="1"/>
          <p:nvPr/>
        </p:nvSpPr>
        <p:spPr>
          <a:xfrm>
            <a:off x="2191425" y="4645525"/>
            <a:ext cx="4761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Raleway"/>
                <a:ea typeface="Raleway"/>
                <a:cs typeface="Raleway"/>
                <a:sym typeface="Raleway"/>
              </a:rPr>
              <a:t>The Development of Embodied Cognition: Six Lessons from Babies</a:t>
            </a:r>
            <a:br>
              <a:rPr b="1" lang="en" sz="1100">
                <a:solidFill>
                  <a:schemeClr val="dk2"/>
                </a:solidFill>
                <a:latin typeface="Raleway"/>
                <a:ea typeface="Raleway"/>
                <a:cs typeface="Raleway"/>
                <a:sym typeface="Raleway"/>
              </a:rPr>
            </a:br>
            <a:r>
              <a:rPr lang="en" sz="1000">
                <a:solidFill>
                  <a:schemeClr val="dk2"/>
                </a:solidFill>
                <a:latin typeface="Raleway"/>
                <a:ea typeface="Raleway"/>
                <a:cs typeface="Raleway"/>
                <a:sym typeface="Raleway"/>
              </a:rPr>
              <a:t>L Smith and M Gasser</a:t>
            </a:r>
            <a:endParaRPr sz="1000">
              <a:solidFill>
                <a:schemeClr val="dk2"/>
              </a:solidFill>
              <a:latin typeface="Raleway"/>
              <a:ea typeface="Raleway"/>
              <a:cs typeface="Raleway"/>
              <a:sym typeface="Raleway"/>
            </a:endParaRPr>
          </a:p>
        </p:txBody>
      </p:sp>
      <p:sp>
        <p:nvSpPr>
          <p:cNvPr id="53" name="Google Shape;53;p6"/>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2023/04/17</a:t>
            </a:r>
            <a:endParaRPr sz="1000">
              <a:solidFill>
                <a:schemeClr val="accen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 name="Shape 54"/>
        <p:cNvGrpSpPr/>
        <p:nvPr/>
      </p:nvGrpSpPr>
      <p:grpSpPr>
        <a:xfrm>
          <a:off x="0" y="0"/>
          <a:ext cx="0" cy="0"/>
          <a:chOff x="0" y="0"/>
          <a:chExt cx="0" cy="0"/>
        </a:xfrm>
      </p:grpSpPr>
      <p:sp>
        <p:nvSpPr>
          <p:cNvPr id="55" name="Google Shape;55;p7"/>
          <p:cNvSpPr/>
          <p:nvPr/>
        </p:nvSpPr>
        <p:spPr>
          <a:xfrm>
            <a:off x="0" y="464820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7"/>
          <p:cNvGrpSpPr/>
          <p:nvPr/>
        </p:nvGrpSpPr>
        <p:grpSpPr>
          <a:xfrm>
            <a:off x="830392" y="734056"/>
            <a:ext cx="745763" cy="45826"/>
            <a:chOff x="4580561" y="2589004"/>
            <a:chExt cx="1064464" cy="25200"/>
          </a:xfrm>
        </p:grpSpPr>
        <p:sp>
          <p:nvSpPr>
            <p:cNvPr id="57" name="Google Shape;57;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7"/>
          <p:cNvSpPr txBox="1"/>
          <p:nvPr>
            <p:ph type="title"/>
          </p:nvPr>
        </p:nvSpPr>
        <p:spPr>
          <a:xfrm>
            <a:off x="730000" y="138262"/>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0" name="Google Shape;60;p7"/>
          <p:cNvSpPr txBox="1"/>
          <p:nvPr>
            <p:ph idx="1" type="body"/>
          </p:nvPr>
        </p:nvSpPr>
        <p:spPr>
          <a:xfrm>
            <a:off x="721225" y="865250"/>
            <a:ext cx="3300900" cy="34746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1" name="Google Shape;61;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7"/>
          <p:cNvSpPr txBox="1"/>
          <p:nvPr/>
        </p:nvSpPr>
        <p:spPr>
          <a:xfrm>
            <a:off x="2191425" y="4645525"/>
            <a:ext cx="4761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Raleway"/>
                <a:ea typeface="Raleway"/>
                <a:cs typeface="Raleway"/>
                <a:sym typeface="Raleway"/>
              </a:rPr>
              <a:t>The Development of Embodied Cognition: Six Lessons from Babies</a:t>
            </a:r>
            <a:br>
              <a:rPr b="1" lang="en" sz="1100">
                <a:solidFill>
                  <a:schemeClr val="dk2"/>
                </a:solidFill>
                <a:latin typeface="Raleway"/>
                <a:ea typeface="Raleway"/>
                <a:cs typeface="Raleway"/>
                <a:sym typeface="Raleway"/>
              </a:rPr>
            </a:br>
            <a:r>
              <a:rPr lang="en" sz="1000">
                <a:solidFill>
                  <a:schemeClr val="dk2"/>
                </a:solidFill>
                <a:latin typeface="Raleway"/>
                <a:ea typeface="Raleway"/>
                <a:cs typeface="Raleway"/>
                <a:sym typeface="Raleway"/>
              </a:rPr>
              <a:t>L Smith and M Gasser</a:t>
            </a:r>
            <a:endParaRPr sz="1000">
              <a:solidFill>
                <a:schemeClr val="dk2"/>
              </a:solidFill>
              <a:latin typeface="Raleway"/>
              <a:ea typeface="Raleway"/>
              <a:cs typeface="Raleway"/>
              <a:sym typeface="Raleway"/>
            </a:endParaRPr>
          </a:p>
        </p:txBody>
      </p:sp>
      <p:sp>
        <p:nvSpPr>
          <p:cNvPr id="63" name="Google Shape;63;p7"/>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2023/04/17</a:t>
            </a:r>
            <a:endParaRPr sz="1000">
              <a:solidFill>
                <a:schemeClr val="accent1"/>
              </a:solidFill>
              <a:latin typeface="Lato"/>
              <a:ea typeface="Lato"/>
              <a:cs typeface="Lato"/>
              <a:sym typeface="La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64" name="Shape 64"/>
        <p:cNvGrpSpPr/>
        <p:nvPr/>
      </p:nvGrpSpPr>
      <p:grpSpPr>
        <a:xfrm>
          <a:off x="0" y="0"/>
          <a:ext cx="0" cy="0"/>
          <a:chOff x="0" y="0"/>
          <a:chExt cx="0" cy="0"/>
        </a:xfrm>
      </p:grpSpPr>
      <p:grpSp>
        <p:nvGrpSpPr>
          <p:cNvPr id="65" name="Google Shape;65;p8"/>
          <p:cNvGrpSpPr/>
          <p:nvPr/>
        </p:nvGrpSpPr>
        <p:grpSpPr>
          <a:xfrm>
            <a:off x="830392" y="4169130"/>
            <a:ext cx="745763" cy="45826"/>
            <a:chOff x="4580561" y="2589004"/>
            <a:chExt cx="1064464" cy="25200"/>
          </a:xfrm>
        </p:grpSpPr>
        <p:sp>
          <p:nvSpPr>
            <p:cNvPr id="66" name="Google Shape;66;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9" name="Google Shape;69;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sp>
        <p:nvSpPr>
          <p:cNvPr id="71" name="Google Shape;71;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9"/>
          <p:cNvGrpSpPr/>
          <p:nvPr/>
        </p:nvGrpSpPr>
        <p:grpSpPr>
          <a:xfrm>
            <a:off x="830392" y="734056"/>
            <a:ext cx="745763" cy="45826"/>
            <a:chOff x="4580561" y="2589004"/>
            <a:chExt cx="1064464" cy="25200"/>
          </a:xfrm>
        </p:grpSpPr>
        <p:sp>
          <p:nvSpPr>
            <p:cNvPr id="73" name="Google Shape;73;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9"/>
          <p:cNvSpPr txBox="1"/>
          <p:nvPr>
            <p:ph type="title"/>
          </p:nvPr>
        </p:nvSpPr>
        <p:spPr>
          <a:xfrm>
            <a:off x="730000" y="861450"/>
            <a:ext cx="3300900" cy="19983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6" name="Google Shape;76;p9"/>
          <p:cNvSpPr txBox="1"/>
          <p:nvPr>
            <p:ph idx="1" type="subTitle"/>
          </p:nvPr>
        </p:nvSpPr>
        <p:spPr>
          <a:xfrm>
            <a:off x="724950" y="3044250"/>
            <a:ext cx="3300900" cy="899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77" name="Google Shape;77;p9"/>
          <p:cNvSpPr txBox="1"/>
          <p:nvPr>
            <p:ph idx="2" type="body"/>
          </p:nvPr>
        </p:nvSpPr>
        <p:spPr>
          <a:xfrm>
            <a:off x="5174225" y="895425"/>
            <a:ext cx="3374400" cy="34827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8" name="Google Shape;78;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9"/>
          <p:cNvSpPr txBox="1"/>
          <p:nvPr/>
        </p:nvSpPr>
        <p:spPr>
          <a:xfrm>
            <a:off x="0" y="4777300"/>
            <a:ext cx="1172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2023/04/17</a:t>
            </a:r>
            <a:endParaRPr sz="1000">
              <a:solidFill>
                <a:schemeClr val="accen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0" name="Shape 80"/>
        <p:cNvGrpSpPr/>
        <p:nvPr/>
      </p:nvGrpSpPr>
      <p:grpSpPr>
        <a:xfrm>
          <a:off x="0" y="0"/>
          <a:ext cx="0" cy="0"/>
          <a:chOff x="0" y="0"/>
          <a:chExt cx="0" cy="0"/>
        </a:xfrm>
      </p:grpSpPr>
      <p:sp>
        <p:nvSpPr>
          <p:cNvPr id="81" name="Google Shape;8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600"/>
              <a:buNone/>
              <a:defRPr/>
            </a:lvl1pPr>
          </a:lstStyle>
          <a:p/>
        </p:txBody>
      </p:sp>
      <p:sp>
        <p:nvSpPr>
          <p:cNvPr id="82" name="Google Shape;8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Clr>
                <a:schemeClr val="accent1"/>
              </a:buClr>
              <a:buSzPts val="1600"/>
              <a:buFont typeface="Lato"/>
              <a:buChar char="●"/>
              <a:defRPr sz="1600">
                <a:solidFill>
                  <a:schemeClr val="accent1"/>
                </a:solidFill>
                <a:latin typeface="Lato"/>
                <a:ea typeface="Lato"/>
                <a:cs typeface="Lato"/>
                <a:sym typeface="Lato"/>
              </a:defRPr>
            </a:lvl1pPr>
            <a:lvl2pPr indent="-317500" lvl="1" marL="9144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indent="-317500" lvl="2" marL="13716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indent="-317500" lvl="3" marL="18288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indent="-317500" lvl="4" marL="22860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indent="-317500" lvl="5" marL="27432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indent="-317500" lvl="6" marL="32004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indent="-317500" lvl="7" marL="36576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indent="-317500" lvl="8" marL="41148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9.gif"/><Relationship Id="rId4" Type="http://schemas.openxmlformats.org/officeDocument/2006/relationships/hyperlink" Target="http://drive.google.com/file/d/1X52O8gDi6RBLOdPg_xV6pE_rt_7ehnlb/view" TargetMode="External"/><Relationship Id="rId5" Type="http://schemas.openxmlformats.org/officeDocument/2006/relationships/image" Target="../media/image3.png"/><Relationship Id="rId6" Type="http://schemas.openxmlformats.org/officeDocument/2006/relationships/hyperlink" Target="https://dribbble.com/shots/2327065-Bouncing-Ball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www.youtube.com/watch?v=4jW668F7HdA" TargetMode="External"/><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en.wikipedia.org/wiki/Change_blindness" TargetMode="Externa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en.wikipedia.org/wiki/Change_blindness" TargetMode="Externa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hyperlink" Target="https://en.wikipedia.org/wiki/Change_blindnes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youtube.com/watch?v=5aSSM89ivJw" TargetMode="Externa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www.youtube.com/watch?v=5aSSM89ivJw" TargetMode="External"/><Relationship Id="rId4" Type="http://schemas.openxmlformats.org/officeDocument/2006/relationships/image" Target="../media/image1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www.youtube.com/watch?v=BxAkJmgd504" TargetMode="External"/><Relationship Id="rId4" Type="http://schemas.openxmlformats.org/officeDocument/2006/relationships/image" Target="../media/image1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youtube.com/watch?v=7DPhIQh91Mw" TargetMode="External"/><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youtube.com/watch?v=7DPhIQh91Mw" TargetMode="External"/><Relationship Id="rId4" Type="http://schemas.openxmlformats.org/officeDocument/2006/relationships/image" Target="../media/image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5.gif"/><Relationship Id="rId4" Type="http://schemas.openxmlformats.org/officeDocument/2006/relationships/hyperlink" Target="http://capitan-mas-ideas.blogspot.com/2015/03/indo-european-migrations.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hyperlink" Target="https://www.slideshare.net/Haibiao/05-phonosemantic-compound-characters" TargetMode="External"/><Relationship Id="rId6" Type="http://schemas.openxmlformats.org/officeDocument/2006/relationships/hyperlink" Target="https://www.ocf.berkeley.edu/~wwu/chinese/handout.htm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2.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1.png"/><Relationship Id="rId4" Type="http://schemas.openxmlformats.org/officeDocument/2006/relationships/image" Target="../media/image20.png"/><Relationship Id="rId5" Type="http://schemas.openxmlformats.org/officeDocument/2006/relationships/hyperlink" Target="https://en.wikipedia.org/wiki/Philosophy_of_language" TargetMode="External"/><Relationship Id="rId6" Type="http://schemas.openxmlformats.org/officeDocument/2006/relationships/hyperlink" Target="https://grammar.yourdictionary.com/sentences/diagramming-sentences.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1.png"/><Relationship Id="rId4" Type="http://schemas.openxmlformats.org/officeDocument/2006/relationships/hyperlink" Target="https://medium.com/machine-intelligence-and-deep-learning-lab/transformer-the-self-attention-mechanism-d7d853c2c62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2.png"/><Relationship Id="rId4" Type="http://schemas.openxmlformats.org/officeDocument/2006/relationships/hyperlink" Target="http://aclanthology.lst.uni-saarland.de/D19-1361.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3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hyperlink" Target="https://www.technologyreview.com/2016/10/14/156968/context-language-and-reasoning-in-ai-three-key-challenges/" TargetMode="External"/><Relationship Id="rId7" Type="http://schemas.openxmlformats.org/officeDocument/2006/relationships/hyperlink" Target="https://analyticsindiamag.com/openai-language-models-vision-gpt-neural-network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medium.com/machinevision/overview-of-embodied-artificial-intelligence-b7f19d18022" TargetMode="External"/><Relationship Id="rId4" Type="http://schemas.openxmlformats.org/officeDocument/2006/relationships/image" Target="../media/image27.png"/><Relationship Id="rId5"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26.png"/><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s://en.wikipedia.org/wiki/Feral_child" TargetMode="External"/><Relationship Id="rId4" Type="http://schemas.openxmlformats.org/officeDocument/2006/relationships/hyperlink" Target="https://en.wikipedia.org/wiki/Anna_(feral_child)" TargetMode="External"/><Relationship Id="rId5" Type="http://schemas.openxmlformats.org/officeDocument/2006/relationships/hyperlink" Target="https://www.aacap.org/App_Themes/AACAP/Docs/resource_centers/cultural_diversity/competency_curriculum%20_cap_training/cases_supporting_materials/clinics/Pumariega_Joshi-culture_and_development_in_children_and_youth.pdf" TargetMode="External"/><Relationship Id="rId6" Type="http://schemas.openxmlformats.org/officeDocument/2006/relationships/hyperlink" Target="https://arxiv.org/abs/2103.05247"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hyperlink" Target="https://uplifttherapycenter.com/7-senses-of-the-sensory-syste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3"/>
          <p:cNvSpPr txBox="1"/>
          <p:nvPr>
            <p:ph type="ctrTitle"/>
          </p:nvPr>
        </p:nvSpPr>
        <p:spPr>
          <a:xfrm>
            <a:off x="729450" y="865250"/>
            <a:ext cx="8297400" cy="1985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Development of Embodied Cognition: Six Lessons from Babies</a:t>
            </a:r>
            <a:endParaRPr/>
          </a:p>
          <a:p>
            <a:pPr indent="0" lvl="0" marL="0" rtl="0" algn="l">
              <a:spcBef>
                <a:spcPts val="0"/>
              </a:spcBef>
              <a:spcAft>
                <a:spcPts val="0"/>
              </a:spcAft>
              <a:buNone/>
            </a:pPr>
            <a:r>
              <a:t/>
            </a:r>
            <a:endParaRPr sz="1750"/>
          </a:p>
          <a:p>
            <a:pPr indent="0" lvl="0" marL="0" rtl="0" algn="l">
              <a:spcBef>
                <a:spcPts val="0"/>
              </a:spcBef>
              <a:spcAft>
                <a:spcPts val="0"/>
              </a:spcAft>
              <a:buNone/>
            </a:pPr>
            <a:r>
              <a:rPr lang="en" sz="1750"/>
              <a:t>By Linda Smith and Michael Gasser</a:t>
            </a:r>
            <a:br>
              <a:rPr lang="en" sz="1750"/>
            </a:br>
            <a:r>
              <a:rPr lang="en" sz="1416"/>
              <a:t>Published 2005 in Artificial Life, Vol. 11 Iss. 1-2</a:t>
            </a:r>
            <a:br>
              <a:rPr lang="en" sz="1416"/>
            </a:br>
            <a:br>
              <a:rPr lang="en" sz="1416"/>
            </a:br>
            <a:br>
              <a:rPr lang="en" sz="1416"/>
            </a:br>
            <a:r>
              <a:rPr lang="en" sz="1416"/>
              <a:t>Presented by Adam Li</a:t>
            </a:r>
            <a:endParaRPr sz="1416"/>
          </a:p>
        </p:txBody>
      </p:sp>
      <p:sp>
        <p:nvSpPr>
          <p:cNvPr id="97" name="Google Shape;97;p1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2"/>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a:t>
            </a:r>
            <a:endParaRPr/>
          </a:p>
        </p:txBody>
      </p:sp>
      <p:sp>
        <p:nvSpPr>
          <p:cNvPr id="175" name="Google Shape;175;p22"/>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76" name="Google Shape;176;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7" name="Google Shape;177;p22"/>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178" name="Google Shape;178;p22"/>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
        <p:nvSpPr>
          <p:cNvPr id="179" name="Google Shape;179;p22"/>
          <p:cNvSpPr/>
          <p:nvPr/>
        </p:nvSpPr>
        <p:spPr>
          <a:xfrm>
            <a:off x="-2201150" y="-4972944"/>
            <a:ext cx="16265100" cy="16265100"/>
          </a:xfrm>
          <a:prstGeom prst="donut">
            <a:avLst>
              <a:gd fmla="val 45564" name="adj"/>
            </a:avLst>
          </a:prstGeom>
          <a:solidFill>
            <a:srgbClr val="000000">
              <a:alpha val="503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4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3"/>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a:t>
            </a:r>
            <a:endParaRPr/>
          </a:p>
        </p:txBody>
      </p:sp>
      <p:sp>
        <p:nvSpPr>
          <p:cNvPr id="185" name="Google Shape;185;p23"/>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6" name="Google Shape;186;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7" name="Google Shape;187;p23"/>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188" name="Google Shape;188;p23"/>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
        <p:nvSpPr>
          <p:cNvPr id="189" name="Google Shape;189;p23"/>
          <p:cNvSpPr/>
          <p:nvPr/>
        </p:nvSpPr>
        <p:spPr>
          <a:xfrm>
            <a:off x="-2963150" y="-4287144"/>
            <a:ext cx="16265100" cy="16265100"/>
          </a:xfrm>
          <a:prstGeom prst="donut">
            <a:avLst>
              <a:gd fmla="val 45564" name="adj"/>
            </a:avLst>
          </a:prstGeom>
          <a:solidFill>
            <a:srgbClr val="000000">
              <a:alpha val="503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4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4"/>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a:t>
            </a:r>
            <a:endParaRPr/>
          </a:p>
        </p:txBody>
      </p:sp>
      <p:sp>
        <p:nvSpPr>
          <p:cNvPr id="195" name="Google Shape;195;p24"/>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96" name="Google Shape;19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7" name="Google Shape;197;p24"/>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198" name="Google Shape;198;p24"/>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
        <p:nvSpPr>
          <p:cNvPr id="199" name="Google Shape;199;p24"/>
          <p:cNvSpPr/>
          <p:nvPr/>
        </p:nvSpPr>
        <p:spPr>
          <a:xfrm>
            <a:off x="-4258550" y="-4287144"/>
            <a:ext cx="16265100" cy="16265100"/>
          </a:xfrm>
          <a:prstGeom prst="donut">
            <a:avLst>
              <a:gd fmla="val 46150" name="adj"/>
            </a:avLst>
          </a:prstGeom>
          <a:solidFill>
            <a:srgbClr val="000000">
              <a:alpha val="503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4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5"/>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 - Degeneracy</a:t>
            </a:r>
            <a:endParaRPr/>
          </a:p>
        </p:txBody>
      </p:sp>
      <p:sp>
        <p:nvSpPr>
          <p:cNvPr id="205" name="Google Shape;205;p25"/>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06" name="Google Shape;206;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7" name="Google Shape;207;p25"/>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208" name="Google Shape;208;p25"/>
          <p:cNvSpPr/>
          <p:nvPr/>
        </p:nvSpPr>
        <p:spPr>
          <a:xfrm>
            <a:off x="2609199" y="2271307"/>
            <a:ext cx="1305900" cy="1305900"/>
          </a:xfrm>
          <a:prstGeom prst="mathMultiply">
            <a:avLst>
              <a:gd fmla="val 23520" name="adj1"/>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5"/>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
        <p:nvSpPr>
          <p:cNvPr id="210" name="Google Shape;210;p25"/>
          <p:cNvSpPr txBox="1"/>
          <p:nvPr/>
        </p:nvSpPr>
        <p:spPr>
          <a:xfrm>
            <a:off x="1199900" y="3577200"/>
            <a:ext cx="218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ato"/>
                <a:ea typeface="Lato"/>
                <a:cs typeface="Lato"/>
                <a:sym typeface="Lato"/>
              </a:rPr>
              <a:t>Still have sense of space!</a:t>
            </a:r>
            <a:endParaRPr b="1">
              <a:latin typeface="Lato"/>
              <a:ea typeface="Lato"/>
              <a:cs typeface="Lato"/>
              <a:sym typeface="Lato"/>
            </a:endParaRPr>
          </a:p>
        </p:txBody>
      </p:sp>
    </p:spTree>
  </p:cSld>
  <p:clrMapOvr>
    <a:masterClrMapping/>
  </p:clrMapOvr>
  <mc:AlternateContent>
    <mc:Choice Requires="p14">
      <p:transition p14:dur="40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2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6"/>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 - R</a:t>
            </a:r>
            <a:r>
              <a:rPr lang="en"/>
              <a:t>eentry</a:t>
            </a:r>
            <a:endParaRPr/>
          </a:p>
        </p:txBody>
      </p:sp>
      <p:sp>
        <p:nvSpPr>
          <p:cNvPr id="216" name="Google Shape;216;p26"/>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17" name="Google Shape;217;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8" name="Google Shape;218;p26"/>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219" name="Google Shape;219;p26"/>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pic>
        <p:nvPicPr>
          <p:cNvPr id="220" name="Google Shape;220;p26"/>
          <p:cNvPicPr preferRelativeResize="0"/>
          <p:nvPr/>
        </p:nvPicPr>
        <p:blipFill>
          <a:blip r:embed="rId5">
            <a:alphaModFix/>
          </a:blip>
          <a:stretch>
            <a:fillRect/>
          </a:stretch>
        </p:blipFill>
        <p:spPr>
          <a:xfrm>
            <a:off x="3888443" y="2063250"/>
            <a:ext cx="1293950" cy="1017002"/>
          </a:xfrm>
          <a:prstGeom prst="rect">
            <a:avLst/>
          </a:prstGeom>
          <a:noFill/>
          <a:ln>
            <a:noFill/>
          </a:ln>
        </p:spPr>
      </p:pic>
      <p:cxnSp>
        <p:nvCxnSpPr>
          <p:cNvPr id="221" name="Google Shape;221;p26"/>
          <p:cNvCxnSpPr/>
          <p:nvPr/>
        </p:nvCxnSpPr>
        <p:spPr>
          <a:xfrm flipH="1" rot="10800000">
            <a:off x="3687525" y="2642525"/>
            <a:ext cx="432000" cy="115800"/>
          </a:xfrm>
          <a:prstGeom prst="straightConnector1">
            <a:avLst/>
          </a:prstGeom>
          <a:noFill/>
          <a:ln cap="flat" cmpd="sng" w="9525">
            <a:solidFill>
              <a:schemeClr val="dk2"/>
            </a:solidFill>
            <a:prstDash val="solid"/>
            <a:round/>
            <a:headEnd len="med" w="med" type="triangle"/>
            <a:tailEnd len="med" w="med" type="triangle"/>
          </a:ln>
        </p:spPr>
      </p:cxnSp>
      <p:cxnSp>
        <p:nvCxnSpPr>
          <p:cNvPr id="222" name="Google Shape;222;p26"/>
          <p:cNvCxnSpPr/>
          <p:nvPr/>
        </p:nvCxnSpPr>
        <p:spPr>
          <a:xfrm>
            <a:off x="4535400" y="1835200"/>
            <a:ext cx="0" cy="345000"/>
          </a:xfrm>
          <a:prstGeom prst="straightConnector1">
            <a:avLst/>
          </a:prstGeom>
          <a:noFill/>
          <a:ln cap="flat" cmpd="sng" w="9525">
            <a:solidFill>
              <a:schemeClr val="dk2"/>
            </a:solidFill>
            <a:prstDash val="solid"/>
            <a:round/>
            <a:headEnd len="med" w="med" type="triangle"/>
            <a:tailEnd len="med" w="med" type="triangle"/>
          </a:ln>
        </p:spPr>
      </p:cxnSp>
      <p:cxnSp>
        <p:nvCxnSpPr>
          <p:cNvPr id="223" name="Google Shape;223;p26"/>
          <p:cNvCxnSpPr/>
          <p:nvPr/>
        </p:nvCxnSpPr>
        <p:spPr>
          <a:xfrm flipH="1" rot="10800000">
            <a:off x="3468025" y="1752450"/>
            <a:ext cx="801300" cy="801000"/>
          </a:xfrm>
          <a:prstGeom prst="straightConnector1">
            <a:avLst/>
          </a:prstGeom>
          <a:noFill/>
          <a:ln cap="flat" cmpd="sng" w="9525">
            <a:solidFill>
              <a:schemeClr val="dk2"/>
            </a:solidFill>
            <a:prstDash val="solid"/>
            <a:round/>
            <a:headEnd len="med" w="med" type="triangle"/>
            <a:tailEnd len="med" w="med" type="none"/>
          </a:ln>
        </p:spPr>
      </p:cxnSp>
      <p:cxnSp>
        <p:nvCxnSpPr>
          <p:cNvPr id="224" name="Google Shape;224;p26"/>
          <p:cNvCxnSpPr/>
          <p:nvPr/>
        </p:nvCxnSpPr>
        <p:spPr>
          <a:xfrm flipH="1" rot="10800000">
            <a:off x="3424126" y="1708551"/>
            <a:ext cx="801300" cy="801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7"/>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Transparency</a:t>
            </a:r>
            <a:endParaRPr/>
          </a:p>
        </p:txBody>
      </p:sp>
      <p:sp>
        <p:nvSpPr>
          <p:cNvPr id="230" name="Google Shape;230;p27"/>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1" name="Google Shape;231;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232" name="Google Shape;232;p27"/>
          <p:cNvGrpSpPr/>
          <p:nvPr/>
        </p:nvGrpSpPr>
        <p:grpSpPr>
          <a:xfrm>
            <a:off x="2218625" y="2191750"/>
            <a:ext cx="1502825" cy="1282000"/>
            <a:chOff x="1990025" y="1963150"/>
            <a:chExt cx="1502825" cy="1282000"/>
          </a:xfrm>
        </p:grpSpPr>
        <p:sp>
          <p:nvSpPr>
            <p:cNvPr id="233" name="Google Shape;233;p27"/>
            <p:cNvSpPr/>
            <p:nvPr/>
          </p:nvSpPr>
          <p:spPr>
            <a:xfrm flipH="1" rot="5400000">
              <a:off x="1508675" y="2444500"/>
              <a:ext cx="1281300" cy="318600"/>
            </a:xfrm>
            <a:prstGeom prst="parallelogram">
              <a:avLst>
                <a:gd fmla="val 101271"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7"/>
            <p:cNvSpPr/>
            <p:nvPr/>
          </p:nvSpPr>
          <p:spPr>
            <a:xfrm>
              <a:off x="1990138" y="2923850"/>
              <a:ext cx="1502700" cy="321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5" name="Google Shape;235;p27"/>
            <p:cNvGrpSpPr/>
            <p:nvPr/>
          </p:nvGrpSpPr>
          <p:grpSpPr>
            <a:xfrm>
              <a:off x="1990150" y="1964275"/>
              <a:ext cx="1502700" cy="1280875"/>
              <a:chOff x="1990150" y="1964275"/>
              <a:chExt cx="1502700" cy="1280875"/>
            </a:xfrm>
          </p:grpSpPr>
          <p:sp>
            <p:nvSpPr>
              <p:cNvPr id="236" name="Google Shape;236;p27"/>
              <p:cNvSpPr/>
              <p:nvPr/>
            </p:nvSpPr>
            <p:spPr>
              <a:xfrm>
                <a:off x="2308150" y="1964275"/>
                <a:ext cx="1184700" cy="9588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p:nvPr/>
            </p:nvSpPr>
            <p:spPr>
              <a:xfrm>
                <a:off x="1990150" y="2286350"/>
                <a:ext cx="1184700" cy="9588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 name="Google Shape;238;p27"/>
            <p:cNvSpPr/>
            <p:nvPr/>
          </p:nvSpPr>
          <p:spPr>
            <a:xfrm>
              <a:off x="1990138" y="1965050"/>
              <a:ext cx="1502700" cy="321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27"/>
          <p:cNvGrpSpPr/>
          <p:nvPr/>
        </p:nvGrpSpPr>
        <p:grpSpPr>
          <a:xfrm>
            <a:off x="5676163" y="2159350"/>
            <a:ext cx="1502825" cy="1282000"/>
            <a:chOff x="1990025" y="1963150"/>
            <a:chExt cx="1502825" cy="1282000"/>
          </a:xfrm>
        </p:grpSpPr>
        <p:sp>
          <p:nvSpPr>
            <p:cNvPr id="240" name="Google Shape;240;p27"/>
            <p:cNvSpPr/>
            <p:nvPr/>
          </p:nvSpPr>
          <p:spPr>
            <a:xfrm flipH="1" rot="5400000">
              <a:off x="1508675" y="2444500"/>
              <a:ext cx="1281300" cy="318600"/>
            </a:xfrm>
            <a:prstGeom prst="parallelogram">
              <a:avLst>
                <a:gd fmla="val 101271"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7"/>
            <p:cNvSpPr/>
            <p:nvPr/>
          </p:nvSpPr>
          <p:spPr>
            <a:xfrm>
              <a:off x="1990138" y="2923850"/>
              <a:ext cx="1502700" cy="321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2" name="Google Shape;242;p27"/>
            <p:cNvGrpSpPr/>
            <p:nvPr/>
          </p:nvGrpSpPr>
          <p:grpSpPr>
            <a:xfrm>
              <a:off x="1990150" y="1964275"/>
              <a:ext cx="1502700" cy="1280875"/>
              <a:chOff x="1990150" y="1964275"/>
              <a:chExt cx="1502700" cy="1280875"/>
            </a:xfrm>
          </p:grpSpPr>
          <p:sp>
            <p:nvSpPr>
              <p:cNvPr id="243" name="Google Shape;243;p27"/>
              <p:cNvSpPr/>
              <p:nvPr/>
            </p:nvSpPr>
            <p:spPr>
              <a:xfrm>
                <a:off x="2308150" y="1964275"/>
                <a:ext cx="1184700" cy="9588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7"/>
              <p:cNvSpPr/>
              <p:nvPr/>
            </p:nvSpPr>
            <p:spPr>
              <a:xfrm>
                <a:off x="1990150" y="2286350"/>
                <a:ext cx="1184700" cy="9588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 name="Google Shape;245;p27"/>
            <p:cNvSpPr/>
            <p:nvPr/>
          </p:nvSpPr>
          <p:spPr>
            <a:xfrm>
              <a:off x="1990138" y="1965050"/>
              <a:ext cx="1502700" cy="321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6" name="Google Shape;246;p27"/>
          <p:cNvPicPr preferRelativeResize="0"/>
          <p:nvPr/>
        </p:nvPicPr>
        <p:blipFill>
          <a:blip r:embed="rId3">
            <a:alphaModFix/>
          </a:blip>
          <a:stretch>
            <a:fillRect/>
          </a:stretch>
        </p:blipFill>
        <p:spPr>
          <a:xfrm>
            <a:off x="4044950" y="779550"/>
            <a:ext cx="1057700" cy="1151200"/>
          </a:xfrm>
          <a:prstGeom prst="rect">
            <a:avLst/>
          </a:prstGeom>
          <a:noFill/>
          <a:ln>
            <a:noFill/>
          </a:ln>
        </p:spPr>
      </p:pic>
      <p:sp>
        <p:nvSpPr>
          <p:cNvPr id="247" name="Google Shape;247;p27"/>
          <p:cNvSpPr/>
          <p:nvPr/>
        </p:nvSpPr>
        <p:spPr>
          <a:xfrm>
            <a:off x="4232600" y="280340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8"/>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3" name="Google Shape;253;p28"/>
          <p:cNvPicPr preferRelativeResize="0"/>
          <p:nvPr/>
        </p:nvPicPr>
        <p:blipFill>
          <a:blip r:embed="rId3">
            <a:alphaModFix/>
          </a:blip>
          <a:stretch>
            <a:fillRect/>
          </a:stretch>
        </p:blipFill>
        <p:spPr>
          <a:xfrm>
            <a:off x="5873750" y="779550"/>
            <a:ext cx="1057700" cy="1151200"/>
          </a:xfrm>
          <a:prstGeom prst="rect">
            <a:avLst/>
          </a:prstGeom>
          <a:noFill/>
          <a:ln>
            <a:noFill/>
          </a:ln>
        </p:spPr>
      </p:pic>
      <p:sp>
        <p:nvSpPr>
          <p:cNvPr id="254" name="Google Shape;254;p28"/>
          <p:cNvSpPr/>
          <p:nvPr/>
        </p:nvSpPr>
        <p:spPr>
          <a:xfrm>
            <a:off x="4843550" y="1057575"/>
            <a:ext cx="1682700" cy="14232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8"/>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Transparency</a:t>
            </a:r>
            <a:endParaRPr/>
          </a:p>
        </p:txBody>
      </p:sp>
      <p:sp>
        <p:nvSpPr>
          <p:cNvPr id="256" name="Google Shape;256;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257" name="Google Shape;257;p28"/>
          <p:cNvGrpSpPr/>
          <p:nvPr/>
        </p:nvGrpSpPr>
        <p:grpSpPr>
          <a:xfrm>
            <a:off x="3521759" y="2192915"/>
            <a:ext cx="2045704" cy="1735140"/>
            <a:chOff x="3580180" y="1735668"/>
            <a:chExt cx="1987472" cy="1735140"/>
          </a:xfrm>
        </p:grpSpPr>
        <p:sp>
          <p:nvSpPr>
            <p:cNvPr id="258" name="Google Shape;258;p28"/>
            <p:cNvSpPr/>
            <p:nvPr/>
          </p:nvSpPr>
          <p:spPr>
            <a:xfrm>
              <a:off x="3580180" y="3035508"/>
              <a:ext cx="1987200" cy="435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8"/>
            <p:cNvSpPr/>
            <p:nvPr/>
          </p:nvSpPr>
          <p:spPr>
            <a:xfrm>
              <a:off x="4000752" y="1735668"/>
              <a:ext cx="1566900" cy="12987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 name="Google Shape;260;p28"/>
          <p:cNvSpPr/>
          <p:nvPr/>
        </p:nvSpPr>
        <p:spPr>
          <a:xfrm>
            <a:off x="4232600" y="326060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1" name="Google Shape;261;p28"/>
          <p:cNvGrpSpPr/>
          <p:nvPr/>
        </p:nvGrpSpPr>
        <p:grpSpPr>
          <a:xfrm>
            <a:off x="3521759" y="2191540"/>
            <a:ext cx="2045425" cy="1736358"/>
            <a:chOff x="3580180" y="1734293"/>
            <a:chExt cx="1987200" cy="1736358"/>
          </a:xfrm>
        </p:grpSpPr>
        <p:sp>
          <p:nvSpPr>
            <p:cNvPr id="262" name="Google Shape;262;p28"/>
            <p:cNvSpPr/>
            <p:nvPr/>
          </p:nvSpPr>
          <p:spPr>
            <a:xfrm flipH="1" rot="5400000">
              <a:off x="2923030" y="2391443"/>
              <a:ext cx="1735500" cy="421200"/>
            </a:xfrm>
            <a:prstGeom prst="parallelogram">
              <a:avLst>
                <a:gd fmla="val 101271"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p:nvPr/>
          </p:nvSpPr>
          <p:spPr>
            <a:xfrm>
              <a:off x="3580197" y="2171951"/>
              <a:ext cx="1566900" cy="12987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a:off x="3580180" y="1736718"/>
              <a:ext cx="1987200" cy="435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1"/>
                                        </p:tgtEl>
                                        <p:attrNameLst>
                                          <p:attrName>style.visibility</p:attrName>
                                        </p:attrNameLst>
                                      </p:cBhvr>
                                      <p:to>
                                        <p:strVal val="visible"/>
                                      </p:to>
                                    </p:set>
                                    <p:anim calcmode="lin" valueType="num">
                                      <p:cBhvr additive="base">
                                        <p:cTn dur="1000"/>
                                        <p:tgtEl>
                                          <p:spTgt spid="26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000"/>
                                        <p:tgtEl>
                                          <p:spTgt spid="25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54"/>
                                        </p:tgtEl>
                                      </p:cBhvr>
                                    </p:animEffect>
                                    <p:set>
                                      <p:cBhvr>
                                        <p:cTn dur="1" fill="hold">
                                          <p:stCondLst>
                                            <p:cond delay="500"/>
                                          </p:stCondLst>
                                        </p:cTn>
                                        <p:tgtEl>
                                          <p:spTgt spid="25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9"/>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Transparency</a:t>
            </a:r>
            <a:endParaRPr/>
          </a:p>
        </p:txBody>
      </p:sp>
      <p:sp>
        <p:nvSpPr>
          <p:cNvPr id="270" name="Google Shape;270;p29"/>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1" name="Google Shape;271;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2" name="Google Shape;272;p29"/>
          <p:cNvPicPr preferRelativeResize="0"/>
          <p:nvPr/>
        </p:nvPicPr>
        <p:blipFill>
          <a:blip r:embed="rId3">
            <a:alphaModFix/>
          </a:blip>
          <a:stretch>
            <a:fillRect/>
          </a:stretch>
        </p:blipFill>
        <p:spPr>
          <a:xfrm>
            <a:off x="3818387" y="1177917"/>
            <a:ext cx="1987475" cy="2163166"/>
          </a:xfrm>
          <a:prstGeom prst="rect">
            <a:avLst/>
          </a:prstGeom>
          <a:noFill/>
          <a:ln>
            <a:noFill/>
          </a:ln>
        </p:spPr>
      </p:pic>
      <p:grpSp>
        <p:nvGrpSpPr>
          <p:cNvPr id="273" name="Google Shape;273;p29"/>
          <p:cNvGrpSpPr/>
          <p:nvPr/>
        </p:nvGrpSpPr>
        <p:grpSpPr>
          <a:xfrm>
            <a:off x="3229084" y="2192890"/>
            <a:ext cx="2033780" cy="1735140"/>
            <a:chOff x="3580180" y="1735668"/>
            <a:chExt cx="1987472" cy="1735140"/>
          </a:xfrm>
        </p:grpSpPr>
        <p:sp>
          <p:nvSpPr>
            <p:cNvPr id="274" name="Google Shape;274;p29"/>
            <p:cNvSpPr/>
            <p:nvPr/>
          </p:nvSpPr>
          <p:spPr>
            <a:xfrm>
              <a:off x="3580180" y="3035508"/>
              <a:ext cx="1987200" cy="435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9"/>
            <p:cNvSpPr/>
            <p:nvPr/>
          </p:nvSpPr>
          <p:spPr>
            <a:xfrm>
              <a:off x="4000752" y="1735668"/>
              <a:ext cx="1566900" cy="12987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6" name="Google Shape;276;p29"/>
          <p:cNvSpPr/>
          <p:nvPr/>
        </p:nvSpPr>
        <p:spPr>
          <a:xfrm>
            <a:off x="4232600" y="326060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7" name="Google Shape;277;p29"/>
          <p:cNvGrpSpPr/>
          <p:nvPr/>
        </p:nvGrpSpPr>
        <p:grpSpPr>
          <a:xfrm>
            <a:off x="3229084" y="2191515"/>
            <a:ext cx="2033502" cy="1736358"/>
            <a:chOff x="3580180" y="1734293"/>
            <a:chExt cx="1987200" cy="1736358"/>
          </a:xfrm>
        </p:grpSpPr>
        <p:sp>
          <p:nvSpPr>
            <p:cNvPr id="278" name="Google Shape;278;p29"/>
            <p:cNvSpPr/>
            <p:nvPr/>
          </p:nvSpPr>
          <p:spPr>
            <a:xfrm flipH="1" rot="5400000">
              <a:off x="2923030" y="2391443"/>
              <a:ext cx="1735500" cy="421200"/>
            </a:xfrm>
            <a:prstGeom prst="parallelogram">
              <a:avLst>
                <a:gd fmla="val 101271"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9"/>
            <p:cNvSpPr/>
            <p:nvPr/>
          </p:nvSpPr>
          <p:spPr>
            <a:xfrm>
              <a:off x="3580197" y="2171951"/>
              <a:ext cx="1566900" cy="12987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9"/>
            <p:cNvSpPr/>
            <p:nvPr/>
          </p:nvSpPr>
          <p:spPr>
            <a:xfrm>
              <a:off x="3580180" y="1736718"/>
              <a:ext cx="1987200" cy="435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1" name="Google Shape;281;p29"/>
          <p:cNvPicPr preferRelativeResize="0"/>
          <p:nvPr/>
        </p:nvPicPr>
        <p:blipFill>
          <a:blip r:embed="rId4">
            <a:alphaModFix/>
          </a:blip>
          <a:stretch>
            <a:fillRect/>
          </a:stretch>
        </p:blipFill>
        <p:spPr>
          <a:xfrm>
            <a:off x="6225475" y="1177921"/>
            <a:ext cx="1507250" cy="1155559"/>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273"/>
                                        </p:tgtEl>
                                        <p:attrNameLst>
                                          <p:attrName>ppt_x</p:attrName>
                                        </p:attrNameLst>
                                      </p:cBhvr>
                                      <p:tavLst>
                                        <p:tav fmla="" tm="0">
                                          <p:val>
                                            <p:strVal val="#ppt_x"/>
                                          </p:val>
                                        </p:tav>
                                        <p:tav fmla="" tm="100000">
                                          <p:val>
                                            <p:strVal val="#ppt_x-1"/>
                                          </p:val>
                                        </p:tav>
                                      </p:tavLst>
                                    </p:anim>
                                    <p:set>
                                      <p:cBhvr>
                                        <p:cTn dur="1" fill="hold">
                                          <p:stCondLst>
                                            <p:cond delay="1000"/>
                                          </p:stCondLst>
                                        </p:cTn>
                                        <p:tgtEl>
                                          <p:spTgt spid="273"/>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1000"/>
                                        <p:tgtEl>
                                          <p:spTgt spid="277"/>
                                        </p:tgtEl>
                                        <p:attrNameLst>
                                          <p:attrName>ppt_x</p:attrName>
                                        </p:attrNameLst>
                                      </p:cBhvr>
                                      <p:tavLst>
                                        <p:tav fmla="" tm="0">
                                          <p:val>
                                            <p:strVal val="#ppt_x"/>
                                          </p:val>
                                        </p:tav>
                                        <p:tav fmla="" tm="100000">
                                          <p:val>
                                            <p:strVal val="#ppt_x-1"/>
                                          </p:val>
                                        </p:tav>
                                      </p:tavLst>
                                    </p:anim>
                                    <p:set>
                                      <p:cBhvr>
                                        <p:cTn dur="1" fill="hold">
                                          <p:stCondLst>
                                            <p:cond delay="1000"/>
                                          </p:stCondLst>
                                        </p:cTn>
                                        <p:tgtEl>
                                          <p:spTgt spid="2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0"/>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7" name="Google Shape;287;p30"/>
          <p:cNvPicPr preferRelativeResize="0"/>
          <p:nvPr/>
        </p:nvPicPr>
        <p:blipFill>
          <a:blip r:embed="rId3">
            <a:alphaModFix/>
          </a:blip>
          <a:stretch>
            <a:fillRect/>
          </a:stretch>
        </p:blipFill>
        <p:spPr>
          <a:xfrm>
            <a:off x="5873750" y="779550"/>
            <a:ext cx="1057700" cy="1151200"/>
          </a:xfrm>
          <a:prstGeom prst="rect">
            <a:avLst/>
          </a:prstGeom>
          <a:noFill/>
          <a:ln>
            <a:noFill/>
          </a:ln>
        </p:spPr>
      </p:pic>
      <p:sp>
        <p:nvSpPr>
          <p:cNvPr id="288" name="Google Shape;288;p30"/>
          <p:cNvSpPr/>
          <p:nvPr/>
        </p:nvSpPr>
        <p:spPr>
          <a:xfrm>
            <a:off x="4843550" y="1057575"/>
            <a:ext cx="1682700" cy="14232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0"/>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Transparency - No Play</a:t>
            </a:r>
            <a:endParaRPr/>
          </a:p>
        </p:txBody>
      </p:sp>
      <p:sp>
        <p:nvSpPr>
          <p:cNvPr id="290" name="Google Shape;290;p3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291" name="Google Shape;291;p30"/>
          <p:cNvGrpSpPr/>
          <p:nvPr/>
        </p:nvGrpSpPr>
        <p:grpSpPr>
          <a:xfrm>
            <a:off x="3517150" y="2192940"/>
            <a:ext cx="2050872" cy="1735140"/>
            <a:chOff x="3580180" y="1735668"/>
            <a:chExt cx="1987472" cy="1735140"/>
          </a:xfrm>
        </p:grpSpPr>
        <p:sp>
          <p:nvSpPr>
            <p:cNvPr id="292" name="Google Shape;292;p30"/>
            <p:cNvSpPr/>
            <p:nvPr/>
          </p:nvSpPr>
          <p:spPr>
            <a:xfrm>
              <a:off x="3580180" y="3035508"/>
              <a:ext cx="1987200" cy="435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0"/>
            <p:cNvSpPr/>
            <p:nvPr/>
          </p:nvSpPr>
          <p:spPr>
            <a:xfrm>
              <a:off x="4000752" y="1735668"/>
              <a:ext cx="1566900" cy="12987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30"/>
          <p:cNvSpPr/>
          <p:nvPr/>
        </p:nvSpPr>
        <p:spPr>
          <a:xfrm>
            <a:off x="4232600" y="326060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5" name="Google Shape;295;p30"/>
          <p:cNvGrpSpPr/>
          <p:nvPr/>
        </p:nvGrpSpPr>
        <p:grpSpPr>
          <a:xfrm>
            <a:off x="3517150" y="2191565"/>
            <a:ext cx="2050592" cy="1736358"/>
            <a:chOff x="3580180" y="1734293"/>
            <a:chExt cx="1987200" cy="1736358"/>
          </a:xfrm>
        </p:grpSpPr>
        <p:sp>
          <p:nvSpPr>
            <p:cNvPr id="296" name="Google Shape;296;p30"/>
            <p:cNvSpPr/>
            <p:nvPr/>
          </p:nvSpPr>
          <p:spPr>
            <a:xfrm flipH="1" rot="5400000">
              <a:off x="2923030" y="2391443"/>
              <a:ext cx="1735500" cy="421200"/>
            </a:xfrm>
            <a:prstGeom prst="parallelogram">
              <a:avLst>
                <a:gd fmla="val 101271"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0"/>
            <p:cNvSpPr/>
            <p:nvPr/>
          </p:nvSpPr>
          <p:spPr>
            <a:xfrm>
              <a:off x="3580197" y="2171951"/>
              <a:ext cx="1566900" cy="12987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0"/>
            <p:cNvSpPr/>
            <p:nvPr/>
          </p:nvSpPr>
          <p:spPr>
            <a:xfrm>
              <a:off x="3580180" y="1736718"/>
              <a:ext cx="1987200" cy="435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1000"/>
                                        <p:tgtEl>
                                          <p:spTgt spid="29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1000"/>
                                        <p:tgtEl>
                                          <p:spTgt spid="29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8"/>
                                        </p:tgtEl>
                                      </p:cBhvr>
                                    </p:animEffect>
                                    <p:set>
                                      <p:cBhvr>
                                        <p:cTn dur="1" fill="hold">
                                          <p:stCondLst>
                                            <p:cond delay="500"/>
                                          </p:stCondLst>
                                        </p:cTn>
                                        <p:tgtEl>
                                          <p:spTgt spid="2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1"/>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Transparency - No Play</a:t>
            </a:r>
            <a:endParaRPr/>
          </a:p>
        </p:txBody>
      </p:sp>
      <p:sp>
        <p:nvSpPr>
          <p:cNvPr id="304" name="Google Shape;304;p31"/>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05" name="Google Shape;305;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6" name="Google Shape;306;p31"/>
          <p:cNvPicPr preferRelativeResize="0"/>
          <p:nvPr/>
        </p:nvPicPr>
        <p:blipFill>
          <a:blip r:embed="rId3">
            <a:alphaModFix/>
          </a:blip>
          <a:stretch>
            <a:fillRect/>
          </a:stretch>
        </p:blipFill>
        <p:spPr>
          <a:xfrm>
            <a:off x="3818387" y="1177917"/>
            <a:ext cx="1987475" cy="2163166"/>
          </a:xfrm>
          <a:prstGeom prst="rect">
            <a:avLst/>
          </a:prstGeom>
          <a:noFill/>
          <a:ln>
            <a:noFill/>
          </a:ln>
        </p:spPr>
      </p:pic>
      <p:grpSp>
        <p:nvGrpSpPr>
          <p:cNvPr id="307" name="Google Shape;307;p31"/>
          <p:cNvGrpSpPr/>
          <p:nvPr/>
        </p:nvGrpSpPr>
        <p:grpSpPr>
          <a:xfrm>
            <a:off x="3593596" y="2192990"/>
            <a:ext cx="2049878" cy="1735140"/>
            <a:chOff x="3580180" y="1735668"/>
            <a:chExt cx="1987472" cy="1735140"/>
          </a:xfrm>
        </p:grpSpPr>
        <p:sp>
          <p:nvSpPr>
            <p:cNvPr id="308" name="Google Shape;308;p31"/>
            <p:cNvSpPr/>
            <p:nvPr/>
          </p:nvSpPr>
          <p:spPr>
            <a:xfrm>
              <a:off x="3580180" y="3035508"/>
              <a:ext cx="1987200" cy="435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1"/>
            <p:cNvSpPr/>
            <p:nvPr/>
          </p:nvSpPr>
          <p:spPr>
            <a:xfrm>
              <a:off x="4000752" y="1735668"/>
              <a:ext cx="1566900" cy="12987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31"/>
          <p:cNvSpPr/>
          <p:nvPr/>
        </p:nvSpPr>
        <p:spPr>
          <a:xfrm>
            <a:off x="4232600" y="326060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1" name="Google Shape;311;p31"/>
          <p:cNvGrpSpPr/>
          <p:nvPr/>
        </p:nvGrpSpPr>
        <p:grpSpPr>
          <a:xfrm>
            <a:off x="3593596" y="2191615"/>
            <a:ext cx="2049598" cy="1736358"/>
            <a:chOff x="3580180" y="1734293"/>
            <a:chExt cx="1987200" cy="1736358"/>
          </a:xfrm>
        </p:grpSpPr>
        <p:sp>
          <p:nvSpPr>
            <p:cNvPr id="312" name="Google Shape;312;p31"/>
            <p:cNvSpPr/>
            <p:nvPr/>
          </p:nvSpPr>
          <p:spPr>
            <a:xfrm flipH="1" rot="5400000">
              <a:off x="2923030" y="2391443"/>
              <a:ext cx="1735500" cy="421200"/>
            </a:xfrm>
            <a:prstGeom prst="parallelogram">
              <a:avLst>
                <a:gd fmla="val 101271"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1"/>
            <p:cNvSpPr/>
            <p:nvPr/>
          </p:nvSpPr>
          <p:spPr>
            <a:xfrm>
              <a:off x="3580197" y="2171951"/>
              <a:ext cx="1566900" cy="12987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1"/>
            <p:cNvSpPr/>
            <p:nvPr/>
          </p:nvSpPr>
          <p:spPr>
            <a:xfrm>
              <a:off x="3580180" y="1736718"/>
              <a:ext cx="1987200" cy="435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31"/>
          <p:cNvSpPr/>
          <p:nvPr/>
        </p:nvSpPr>
        <p:spPr>
          <a:xfrm>
            <a:off x="2223275" y="1625575"/>
            <a:ext cx="1595100" cy="1595100"/>
          </a:xfrm>
          <a:prstGeom prst="mathMultiply">
            <a:avLst>
              <a:gd fmla="val 23520" name="adj1"/>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 name="Shape 101"/>
        <p:cNvGrpSpPr/>
        <p:nvPr/>
      </p:nvGrpSpPr>
      <p:grpSpPr>
        <a:xfrm>
          <a:off x="0" y="0"/>
          <a:ext cx="0" cy="0"/>
          <a:chOff x="0" y="0"/>
          <a:chExt cx="0" cy="0"/>
        </a:xfrm>
      </p:grpSpPr>
      <p:sp>
        <p:nvSpPr>
          <p:cNvPr id="102" name="Google Shape;102;p14"/>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Six Lessons</a:t>
            </a:r>
            <a:endParaRPr/>
          </a:p>
        </p:txBody>
      </p:sp>
      <p:sp>
        <p:nvSpPr>
          <p:cNvPr id="103" name="Google Shape;103;p14"/>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AutoNum type="arabicPeriod"/>
            </a:pPr>
            <a:r>
              <a:rPr lang="en"/>
              <a:t>Be Multimodal</a:t>
            </a:r>
            <a:endParaRPr/>
          </a:p>
          <a:p>
            <a:pPr indent="-330200" lvl="0" marL="457200" rtl="0" algn="l">
              <a:spcBef>
                <a:spcPts val="0"/>
              </a:spcBef>
              <a:spcAft>
                <a:spcPts val="0"/>
              </a:spcAft>
              <a:buSzPts val="1600"/>
              <a:buAutoNum type="arabicPeriod"/>
            </a:pPr>
            <a:r>
              <a:rPr lang="en"/>
              <a:t>Be Incremental</a:t>
            </a:r>
            <a:endParaRPr/>
          </a:p>
          <a:p>
            <a:pPr indent="-330200" lvl="0" marL="457200" rtl="0" algn="l">
              <a:spcBef>
                <a:spcPts val="0"/>
              </a:spcBef>
              <a:spcAft>
                <a:spcPts val="0"/>
              </a:spcAft>
              <a:buSzPts val="1600"/>
              <a:buAutoNum type="arabicPeriod"/>
            </a:pPr>
            <a:r>
              <a:rPr lang="en"/>
              <a:t>Be Physical</a:t>
            </a:r>
            <a:endParaRPr/>
          </a:p>
          <a:p>
            <a:pPr indent="-330200" lvl="0" marL="457200" rtl="0" algn="l">
              <a:spcBef>
                <a:spcPts val="0"/>
              </a:spcBef>
              <a:spcAft>
                <a:spcPts val="0"/>
              </a:spcAft>
              <a:buSzPts val="1600"/>
              <a:buAutoNum type="arabicPeriod"/>
            </a:pPr>
            <a:r>
              <a:rPr lang="en"/>
              <a:t>Explore</a:t>
            </a:r>
            <a:endParaRPr/>
          </a:p>
          <a:p>
            <a:pPr indent="-330200" lvl="0" marL="457200" rtl="0" algn="l">
              <a:spcBef>
                <a:spcPts val="0"/>
              </a:spcBef>
              <a:spcAft>
                <a:spcPts val="0"/>
              </a:spcAft>
              <a:buSzPts val="1600"/>
              <a:buAutoNum type="arabicPeriod"/>
            </a:pPr>
            <a:r>
              <a:rPr lang="en"/>
              <a:t>Be Social</a:t>
            </a:r>
            <a:endParaRPr/>
          </a:p>
          <a:p>
            <a:pPr indent="-330200" lvl="0" marL="457200" rtl="0" algn="l">
              <a:spcBef>
                <a:spcPts val="0"/>
              </a:spcBef>
              <a:spcAft>
                <a:spcPts val="0"/>
              </a:spcAft>
              <a:buSzPts val="1600"/>
              <a:buAutoNum type="arabicPeriod"/>
            </a:pPr>
            <a:r>
              <a:rPr lang="en"/>
              <a:t>Learn a Language</a:t>
            </a:r>
            <a:endParaRPr/>
          </a:p>
        </p:txBody>
      </p:sp>
      <p:sp>
        <p:nvSpPr>
          <p:cNvPr id="104" name="Google Shape;104;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2"/>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Transparency - With Play</a:t>
            </a:r>
            <a:endParaRPr/>
          </a:p>
        </p:txBody>
      </p:sp>
      <p:sp>
        <p:nvSpPr>
          <p:cNvPr id="321" name="Google Shape;321;p32"/>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22" name="Google Shape;322;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323" name="Google Shape;323;p32"/>
          <p:cNvGrpSpPr/>
          <p:nvPr/>
        </p:nvGrpSpPr>
        <p:grpSpPr>
          <a:xfrm>
            <a:off x="2218625" y="2191750"/>
            <a:ext cx="1502825" cy="1282000"/>
            <a:chOff x="1990025" y="1963150"/>
            <a:chExt cx="1502825" cy="1282000"/>
          </a:xfrm>
        </p:grpSpPr>
        <p:sp>
          <p:nvSpPr>
            <p:cNvPr id="324" name="Google Shape;324;p32"/>
            <p:cNvSpPr/>
            <p:nvPr/>
          </p:nvSpPr>
          <p:spPr>
            <a:xfrm flipH="1" rot="5400000">
              <a:off x="1508675" y="2444500"/>
              <a:ext cx="1281300" cy="318600"/>
            </a:xfrm>
            <a:prstGeom prst="parallelogram">
              <a:avLst>
                <a:gd fmla="val 101271"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2"/>
            <p:cNvSpPr/>
            <p:nvPr/>
          </p:nvSpPr>
          <p:spPr>
            <a:xfrm>
              <a:off x="1990138" y="2923850"/>
              <a:ext cx="1502700" cy="321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6" name="Google Shape;326;p32"/>
            <p:cNvGrpSpPr/>
            <p:nvPr/>
          </p:nvGrpSpPr>
          <p:grpSpPr>
            <a:xfrm>
              <a:off x="1990150" y="1964275"/>
              <a:ext cx="1502700" cy="1280875"/>
              <a:chOff x="1990150" y="1964275"/>
              <a:chExt cx="1502700" cy="1280875"/>
            </a:xfrm>
          </p:grpSpPr>
          <p:sp>
            <p:nvSpPr>
              <p:cNvPr id="327" name="Google Shape;327;p32"/>
              <p:cNvSpPr/>
              <p:nvPr/>
            </p:nvSpPr>
            <p:spPr>
              <a:xfrm>
                <a:off x="2308150" y="1964275"/>
                <a:ext cx="1184700" cy="9588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2"/>
              <p:cNvSpPr/>
              <p:nvPr/>
            </p:nvSpPr>
            <p:spPr>
              <a:xfrm>
                <a:off x="1990150" y="2286350"/>
                <a:ext cx="1184700" cy="9588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32"/>
            <p:cNvSpPr/>
            <p:nvPr/>
          </p:nvSpPr>
          <p:spPr>
            <a:xfrm>
              <a:off x="1990138" y="1965050"/>
              <a:ext cx="1502700" cy="321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 name="Google Shape;330;p32"/>
          <p:cNvGrpSpPr/>
          <p:nvPr/>
        </p:nvGrpSpPr>
        <p:grpSpPr>
          <a:xfrm>
            <a:off x="5676163" y="2159350"/>
            <a:ext cx="1502825" cy="1282000"/>
            <a:chOff x="1990025" y="1963150"/>
            <a:chExt cx="1502825" cy="1282000"/>
          </a:xfrm>
        </p:grpSpPr>
        <p:sp>
          <p:nvSpPr>
            <p:cNvPr id="331" name="Google Shape;331;p32"/>
            <p:cNvSpPr/>
            <p:nvPr/>
          </p:nvSpPr>
          <p:spPr>
            <a:xfrm flipH="1" rot="5400000">
              <a:off x="1508675" y="2444500"/>
              <a:ext cx="1281300" cy="318600"/>
            </a:xfrm>
            <a:prstGeom prst="parallelogram">
              <a:avLst>
                <a:gd fmla="val 101271"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2"/>
            <p:cNvSpPr/>
            <p:nvPr/>
          </p:nvSpPr>
          <p:spPr>
            <a:xfrm>
              <a:off x="1990138" y="2923850"/>
              <a:ext cx="1502700" cy="321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 name="Google Shape;333;p32"/>
            <p:cNvGrpSpPr/>
            <p:nvPr/>
          </p:nvGrpSpPr>
          <p:grpSpPr>
            <a:xfrm>
              <a:off x="1990150" y="1964275"/>
              <a:ext cx="1502700" cy="1280875"/>
              <a:chOff x="1990150" y="1964275"/>
              <a:chExt cx="1502700" cy="1280875"/>
            </a:xfrm>
          </p:grpSpPr>
          <p:sp>
            <p:nvSpPr>
              <p:cNvPr id="334" name="Google Shape;334;p32"/>
              <p:cNvSpPr/>
              <p:nvPr/>
            </p:nvSpPr>
            <p:spPr>
              <a:xfrm>
                <a:off x="2308150" y="1964275"/>
                <a:ext cx="1184700" cy="9588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2"/>
              <p:cNvSpPr/>
              <p:nvPr/>
            </p:nvSpPr>
            <p:spPr>
              <a:xfrm>
                <a:off x="1990150" y="2286350"/>
                <a:ext cx="1184700" cy="9588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32"/>
            <p:cNvSpPr/>
            <p:nvPr/>
          </p:nvSpPr>
          <p:spPr>
            <a:xfrm>
              <a:off x="1990138" y="1965050"/>
              <a:ext cx="1502700" cy="321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7" name="Google Shape;337;p32"/>
          <p:cNvPicPr preferRelativeResize="0"/>
          <p:nvPr/>
        </p:nvPicPr>
        <p:blipFill>
          <a:blip r:embed="rId3">
            <a:alphaModFix/>
          </a:blip>
          <a:stretch>
            <a:fillRect/>
          </a:stretch>
        </p:blipFill>
        <p:spPr>
          <a:xfrm>
            <a:off x="3748662" y="673450"/>
            <a:ext cx="1900300" cy="2068300"/>
          </a:xfrm>
          <a:prstGeom prst="rect">
            <a:avLst/>
          </a:prstGeom>
          <a:noFill/>
          <a:ln>
            <a:noFill/>
          </a:ln>
        </p:spPr>
      </p:pic>
      <p:sp>
        <p:nvSpPr>
          <p:cNvPr id="338" name="Google Shape;338;p32"/>
          <p:cNvSpPr/>
          <p:nvPr/>
        </p:nvSpPr>
        <p:spPr>
          <a:xfrm>
            <a:off x="4232600" y="280340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3"/>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4" name="Google Shape;344;p33"/>
          <p:cNvPicPr preferRelativeResize="0"/>
          <p:nvPr/>
        </p:nvPicPr>
        <p:blipFill>
          <a:blip r:embed="rId3">
            <a:alphaModFix/>
          </a:blip>
          <a:stretch>
            <a:fillRect/>
          </a:stretch>
        </p:blipFill>
        <p:spPr>
          <a:xfrm>
            <a:off x="5873750" y="779550"/>
            <a:ext cx="1057700" cy="1151200"/>
          </a:xfrm>
          <a:prstGeom prst="rect">
            <a:avLst/>
          </a:prstGeom>
          <a:noFill/>
          <a:ln>
            <a:noFill/>
          </a:ln>
        </p:spPr>
      </p:pic>
      <p:sp>
        <p:nvSpPr>
          <p:cNvPr id="345" name="Google Shape;345;p33"/>
          <p:cNvSpPr/>
          <p:nvPr/>
        </p:nvSpPr>
        <p:spPr>
          <a:xfrm>
            <a:off x="4843550" y="1057575"/>
            <a:ext cx="1682700" cy="14232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3"/>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Transparency - With Play</a:t>
            </a:r>
            <a:endParaRPr/>
          </a:p>
        </p:txBody>
      </p:sp>
      <p:sp>
        <p:nvSpPr>
          <p:cNvPr id="347" name="Google Shape;347;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348" name="Google Shape;348;p33"/>
          <p:cNvGrpSpPr/>
          <p:nvPr/>
        </p:nvGrpSpPr>
        <p:grpSpPr>
          <a:xfrm>
            <a:off x="3526433" y="2192915"/>
            <a:ext cx="2040935" cy="1735140"/>
            <a:chOff x="3580180" y="1735668"/>
            <a:chExt cx="1987472" cy="1735140"/>
          </a:xfrm>
        </p:grpSpPr>
        <p:sp>
          <p:nvSpPr>
            <p:cNvPr id="349" name="Google Shape;349;p33"/>
            <p:cNvSpPr/>
            <p:nvPr/>
          </p:nvSpPr>
          <p:spPr>
            <a:xfrm>
              <a:off x="3580180" y="3035508"/>
              <a:ext cx="1987200" cy="435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3"/>
            <p:cNvSpPr/>
            <p:nvPr/>
          </p:nvSpPr>
          <p:spPr>
            <a:xfrm>
              <a:off x="4000752" y="1735668"/>
              <a:ext cx="1566900" cy="12987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1" name="Google Shape;351;p33"/>
          <p:cNvSpPr/>
          <p:nvPr/>
        </p:nvSpPr>
        <p:spPr>
          <a:xfrm>
            <a:off x="4232600" y="326060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2" name="Google Shape;352;p33"/>
          <p:cNvGrpSpPr/>
          <p:nvPr/>
        </p:nvGrpSpPr>
        <p:grpSpPr>
          <a:xfrm>
            <a:off x="3526433" y="2191540"/>
            <a:ext cx="2040656" cy="1736358"/>
            <a:chOff x="3580180" y="1734293"/>
            <a:chExt cx="1987200" cy="1736358"/>
          </a:xfrm>
        </p:grpSpPr>
        <p:sp>
          <p:nvSpPr>
            <p:cNvPr id="353" name="Google Shape;353;p33"/>
            <p:cNvSpPr/>
            <p:nvPr/>
          </p:nvSpPr>
          <p:spPr>
            <a:xfrm flipH="1" rot="5400000">
              <a:off x="2923030" y="2391443"/>
              <a:ext cx="1735500" cy="421200"/>
            </a:xfrm>
            <a:prstGeom prst="parallelogram">
              <a:avLst>
                <a:gd fmla="val 101271"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3"/>
            <p:cNvSpPr/>
            <p:nvPr/>
          </p:nvSpPr>
          <p:spPr>
            <a:xfrm>
              <a:off x="3580197" y="2171951"/>
              <a:ext cx="1566900" cy="12987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3"/>
            <p:cNvSpPr/>
            <p:nvPr/>
          </p:nvSpPr>
          <p:spPr>
            <a:xfrm>
              <a:off x="3580180" y="1736718"/>
              <a:ext cx="1987200" cy="435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1000"/>
                                        <p:tgtEl>
                                          <p:spTgt spid="3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5"/>
                                        </p:tgtEl>
                                      </p:cBhvr>
                                    </p:animEffect>
                                    <p:set>
                                      <p:cBhvr>
                                        <p:cTn dur="1" fill="hold">
                                          <p:stCondLst>
                                            <p:cond delay="500"/>
                                          </p:stCondLst>
                                        </p:cTn>
                                        <p:tgtEl>
                                          <p:spTgt spid="3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4"/>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Transparency - With Play</a:t>
            </a:r>
            <a:endParaRPr/>
          </a:p>
        </p:txBody>
      </p:sp>
      <p:sp>
        <p:nvSpPr>
          <p:cNvPr id="361" name="Google Shape;361;p34"/>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62" name="Google Shape;362;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3" name="Google Shape;363;p34"/>
          <p:cNvPicPr preferRelativeResize="0"/>
          <p:nvPr/>
        </p:nvPicPr>
        <p:blipFill>
          <a:blip r:embed="rId3">
            <a:alphaModFix/>
          </a:blip>
          <a:stretch>
            <a:fillRect/>
          </a:stretch>
        </p:blipFill>
        <p:spPr>
          <a:xfrm>
            <a:off x="3818387" y="1177917"/>
            <a:ext cx="1987475" cy="2163166"/>
          </a:xfrm>
          <a:prstGeom prst="rect">
            <a:avLst/>
          </a:prstGeom>
          <a:noFill/>
          <a:ln>
            <a:noFill/>
          </a:ln>
        </p:spPr>
      </p:pic>
      <p:grpSp>
        <p:nvGrpSpPr>
          <p:cNvPr id="364" name="Google Shape;364;p34"/>
          <p:cNvGrpSpPr/>
          <p:nvPr/>
        </p:nvGrpSpPr>
        <p:grpSpPr>
          <a:xfrm>
            <a:off x="3214547" y="2192965"/>
            <a:ext cx="2048089" cy="1735140"/>
            <a:chOff x="3580180" y="1735668"/>
            <a:chExt cx="1987472" cy="1735140"/>
          </a:xfrm>
        </p:grpSpPr>
        <p:sp>
          <p:nvSpPr>
            <p:cNvPr id="365" name="Google Shape;365;p34"/>
            <p:cNvSpPr/>
            <p:nvPr/>
          </p:nvSpPr>
          <p:spPr>
            <a:xfrm>
              <a:off x="3580180" y="3035508"/>
              <a:ext cx="1987200" cy="435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4"/>
            <p:cNvSpPr/>
            <p:nvPr/>
          </p:nvSpPr>
          <p:spPr>
            <a:xfrm>
              <a:off x="4000752" y="1735668"/>
              <a:ext cx="1566900" cy="12987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 name="Google Shape;367;p34"/>
          <p:cNvSpPr/>
          <p:nvPr/>
        </p:nvSpPr>
        <p:spPr>
          <a:xfrm>
            <a:off x="4232600" y="326060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8" name="Google Shape;368;p34"/>
          <p:cNvGrpSpPr/>
          <p:nvPr/>
        </p:nvGrpSpPr>
        <p:grpSpPr>
          <a:xfrm>
            <a:off x="3214546" y="2191590"/>
            <a:ext cx="2047810" cy="1736358"/>
            <a:chOff x="3580180" y="1734293"/>
            <a:chExt cx="1987200" cy="1736358"/>
          </a:xfrm>
        </p:grpSpPr>
        <p:sp>
          <p:nvSpPr>
            <p:cNvPr id="369" name="Google Shape;369;p34"/>
            <p:cNvSpPr/>
            <p:nvPr/>
          </p:nvSpPr>
          <p:spPr>
            <a:xfrm flipH="1" rot="5400000">
              <a:off x="2923030" y="2391443"/>
              <a:ext cx="1735500" cy="421200"/>
            </a:xfrm>
            <a:prstGeom prst="parallelogram">
              <a:avLst>
                <a:gd fmla="val 101271"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4"/>
            <p:cNvSpPr/>
            <p:nvPr/>
          </p:nvSpPr>
          <p:spPr>
            <a:xfrm>
              <a:off x="3580197" y="2171951"/>
              <a:ext cx="1566900" cy="1298700"/>
            </a:xfrm>
            <a:prstGeom prst="rect">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4"/>
            <p:cNvSpPr/>
            <p:nvPr/>
          </p:nvSpPr>
          <p:spPr>
            <a:xfrm>
              <a:off x="3580180" y="1736718"/>
              <a:ext cx="1987200" cy="435300"/>
            </a:xfrm>
            <a:prstGeom prst="parallelogram">
              <a:avLst>
                <a:gd fmla="val 99498" name="adj"/>
              </a:avLst>
            </a:prstGeom>
            <a:solidFill>
              <a:srgbClr val="00FFFF">
                <a:alpha val="16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2" name="Google Shape;372;p34"/>
          <p:cNvPicPr preferRelativeResize="0"/>
          <p:nvPr/>
        </p:nvPicPr>
        <p:blipFill>
          <a:blip r:embed="rId4">
            <a:alphaModFix/>
          </a:blip>
          <a:stretch>
            <a:fillRect/>
          </a:stretch>
        </p:blipFill>
        <p:spPr>
          <a:xfrm>
            <a:off x="6225475" y="1177921"/>
            <a:ext cx="1507250" cy="1155559"/>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364"/>
                                        </p:tgtEl>
                                        <p:attrNameLst>
                                          <p:attrName>ppt_x</p:attrName>
                                        </p:attrNameLst>
                                      </p:cBhvr>
                                      <p:tavLst>
                                        <p:tav fmla="" tm="0">
                                          <p:val>
                                            <p:strVal val="#ppt_x"/>
                                          </p:val>
                                        </p:tav>
                                        <p:tav fmla="" tm="100000">
                                          <p:val>
                                            <p:strVal val="#ppt_x-1"/>
                                          </p:val>
                                        </p:tav>
                                      </p:tavLst>
                                    </p:anim>
                                    <p:set>
                                      <p:cBhvr>
                                        <p:cTn dur="1" fill="hold">
                                          <p:stCondLst>
                                            <p:cond delay="1000"/>
                                          </p:stCondLst>
                                        </p:cTn>
                                        <p:tgtEl>
                                          <p:spTgt spid="364"/>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1000"/>
                                        <p:tgtEl>
                                          <p:spTgt spid="368"/>
                                        </p:tgtEl>
                                        <p:attrNameLst>
                                          <p:attrName>ppt_x</p:attrName>
                                        </p:attrNameLst>
                                      </p:cBhvr>
                                      <p:tavLst>
                                        <p:tav fmla="" tm="0">
                                          <p:val>
                                            <p:strVal val="#ppt_x"/>
                                          </p:val>
                                        </p:tav>
                                        <p:tav fmla="" tm="100000">
                                          <p:val>
                                            <p:strVal val="#ppt_x-1"/>
                                          </p:val>
                                        </p:tav>
                                      </p:tavLst>
                                    </p:anim>
                                    <p:set>
                                      <p:cBhvr>
                                        <p:cTn dur="1" fill="hold">
                                          <p:stCondLst>
                                            <p:cond delay="1000"/>
                                          </p:stCondLst>
                                        </p:cTn>
                                        <p:tgtEl>
                                          <p:spTgt spid="3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5"/>
          <p:cNvSpPr txBox="1"/>
          <p:nvPr>
            <p:ph type="title"/>
          </p:nvPr>
        </p:nvSpPr>
        <p:spPr>
          <a:xfrm>
            <a:off x="729450" y="864300"/>
            <a:ext cx="7021200" cy="2985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accent3"/>
                </a:solidFill>
              </a:rPr>
              <a:t>Multiple </a:t>
            </a:r>
            <a:r>
              <a:rPr lang="en" u="sng">
                <a:solidFill>
                  <a:schemeClr val="accent3"/>
                </a:solidFill>
              </a:rPr>
              <a:t>overlapping</a:t>
            </a:r>
            <a:r>
              <a:rPr lang="en">
                <a:solidFill>
                  <a:schemeClr val="accent3"/>
                </a:solidFill>
              </a:rPr>
              <a:t> and </a:t>
            </a:r>
            <a:r>
              <a:rPr lang="en" u="sng">
                <a:solidFill>
                  <a:schemeClr val="accent3"/>
                </a:solidFill>
              </a:rPr>
              <a:t>time-locked</a:t>
            </a:r>
            <a:r>
              <a:rPr lang="en">
                <a:solidFill>
                  <a:schemeClr val="accent3"/>
                </a:solidFill>
              </a:rPr>
              <a:t> sensor systems enable the developing system to </a:t>
            </a:r>
            <a:r>
              <a:rPr lang="en" u="sng"/>
              <a:t>educate itself</a:t>
            </a:r>
            <a:r>
              <a:rPr lang="en"/>
              <a:t> just by perceiving and acting in the world.</a:t>
            </a:r>
            <a:endParaRPr/>
          </a:p>
        </p:txBody>
      </p:sp>
      <p:sp>
        <p:nvSpPr>
          <p:cNvPr id="378" name="Google Shape;378;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379" name="Google Shape;379;p35"/>
          <p:cNvSpPr txBox="1"/>
          <p:nvPr>
            <p:ph type="title"/>
          </p:nvPr>
        </p:nvSpPr>
        <p:spPr>
          <a:xfrm>
            <a:off x="729450" y="864300"/>
            <a:ext cx="7021200" cy="2985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accent3"/>
                </a:solidFill>
              </a:rPr>
              <a:t>Multiple </a:t>
            </a:r>
            <a:r>
              <a:rPr lang="en" u="sng">
                <a:solidFill>
                  <a:schemeClr val="accent3"/>
                </a:solidFill>
              </a:rPr>
              <a:t>overlapping</a:t>
            </a:r>
            <a:r>
              <a:rPr lang="en">
                <a:solidFill>
                  <a:schemeClr val="accent3"/>
                </a:solidFill>
              </a:rPr>
              <a:t> and </a:t>
            </a:r>
            <a:r>
              <a:rPr lang="en" u="sng"/>
              <a:t>time-locked</a:t>
            </a:r>
            <a:r>
              <a:rPr lang="en"/>
              <a:t> sensor systems enable the developing system to</a:t>
            </a:r>
            <a:r>
              <a:rPr lang="en">
                <a:solidFill>
                  <a:schemeClr val="accent3"/>
                </a:solidFill>
              </a:rPr>
              <a:t> </a:t>
            </a:r>
            <a:br>
              <a:rPr lang="en" u="sng"/>
            </a:br>
            <a:br>
              <a:rPr lang="en" u="sng"/>
            </a:br>
            <a:endParaRPr/>
          </a:p>
        </p:txBody>
      </p:sp>
      <p:sp>
        <p:nvSpPr>
          <p:cNvPr id="380" name="Google Shape;380;p3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200">
                <a:solidFill>
                  <a:schemeClr val="accent3"/>
                </a:solidFill>
              </a:rPr>
              <a:t>Multiple </a:t>
            </a:r>
            <a:r>
              <a:rPr lang="en" sz="3200" u="sng"/>
              <a:t>overlapping</a:t>
            </a:r>
            <a:r>
              <a:rPr lang="en" sz="3200"/>
              <a:t> and </a:t>
            </a:r>
            <a:br>
              <a:rPr lang="en" sz="3200" u="sng"/>
            </a:br>
            <a:br>
              <a:rPr lang="en" sz="3200" u="sng"/>
            </a:br>
            <a:br>
              <a:rPr lang="en" sz="3200" u="sng"/>
            </a:br>
            <a:br>
              <a:rPr lang="en" sz="3200" u="sng"/>
            </a:br>
            <a:endParaRPr sz="3200"/>
          </a:p>
        </p:txBody>
      </p:sp>
      <p:sp>
        <p:nvSpPr>
          <p:cNvPr id="381" name="Google Shape;381;p3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200"/>
              <a:t>Multiple </a:t>
            </a:r>
            <a:br>
              <a:rPr lang="en" sz="3200" u="sng"/>
            </a:br>
            <a:br>
              <a:rPr lang="en" sz="3200" u="sng"/>
            </a:br>
            <a:br>
              <a:rPr lang="en" sz="3200" u="sng"/>
            </a:br>
            <a:br>
              <a:rPr lang="en" sz="3200" u="sng"/>
            </a:br>
            <a:endParaRPr sz="3200"/>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5" name="Shape 385"/>
        <p:cNvGrpSpPr/>
        <p:nvPr/>
      </p:nvGrpSpPr>
      <p:grpSpPr>
        <a:xfrm>
          <a:off x="0" y="0"/>
          <a:ext cx="0" cy="0"/>
          <a:chOff x="0" y="0"/>
          <a:chExt cx="0" cy="0"/>
        </a:xfrm>
      </p:grpSpPr>
      <p:sp>
        <p:nvSpPr>
          <p:cNvPr id="386" name="Google Shape;386;p36"/>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 Incremental</a:t>
            </a:r>
            <a:endParaRPr/>
          </a:p>
        </p:txBody>
      </p:sp>
      <p:sp>
        <p:nvSpPr>
          <p:cNvPr id="387" name="Google Shape;387;p36"/>
          <p:cNvSpPr txBox="1"/>
          <p:nvPr>
            <p:ph idx="1" type="body"/>
          </p:nvPr>
        </p:nvSpPr>
        <p:spPr>
          <a:xfrm>
            <a:off x="729450" y="865250"/>
            <a:ext cx="7688700" cy="3474600"/>
          </a:xfrm>
          <a:prstGeom prst="rect">
            <a:avLst/>
          </a:prstGeom>
        </p:spPr>
        <p:txBody>
          <a:bodyPr anchorCtr="0" anchor="t" bIns="91425" lIns="91425" spcFirstLastPara="1" rIns="91425" wrap="square" tIns="91425">
            <a:normAutofit fontScale="70000"/>
          </a:bodyPr>
          <a:lstStyle/>
          <a:p>
            <a:pPr indent="-299720" lvl="0" marL="457200" rtl="0" algn="l">
              <a:spcBef>
                <a:spcPts val="0"/>
              </a:spcBef>
              <a:spcAft>
                <a:spcPts val="0"/>
              </a:spcAft>
              <a:buSzPct val="100000"/>
              <a:buChar char="●"/>
            </a:pPr>
            <a:r>
              <a:rPr lang="en"/>
              <a:t>Experiences of a 3mo old is very different from (and much </a:t>
            </a:r>
            <a:r>
              <a:rPr lang="en"/>
              <a:t>more</a:t>
            </a:r>
            <a:r>
              <a:rPr lang="en"/>
              <a:t> constrained) than that of a 1yo, and </a:t>
            </a:r>
            <a:r>
              <a:rPr lang="en"/>
              <a:t>likewise</a:t>
            </a:r>
            <a:r>
              <a:rPr lang="en"/>
              <a:t> for a 2yo.</a:t>
            </a:r>
            <a:endParaRPr/>
          </a:p>
          <a:p>
            <a:pPr indent="-290830" lvl="1" marL="914400" rtl="0" algn="l">
              <a:spcBef>
                <a:spcPts val="0"/>
              </a:spcBef>
              <a:spcAft>
                <a:spcPts val="0"/>
              </a:spcAft>
              <a:buSzPct val="100000"/>
              <a:buChar char="○"/>
            </a:pPr>
            <a:r>
              <a:rPr lang="en"/>
              <a:t>Systematic changes to the input - in range and kind of experience - matter and determine developmental outcome</a:t>
            </a:r>
            <a:endParaRPr/>
          </a:p>
          <a:p>
            <a:pPr indent="-290830" lvl="1" marL="914400" rtl="0" algn="l">
              <a:spcBef>
                <a:spcPts val="0"/>
              </a:spcBef>
              <a:spcAft>
                <a:spcPts val="0"/>
              </a:spcAft>
              <a:buSzPct val="100000"/>
              <a:buChar char="○"/>
            </a:pPr>
            <a:r>
              <a:rPr lang="en"/>
              <a:t>First, audition and vision are available, but visual focus is driven by sound until correlations start becoming apparent</a:t>
            </a:r>
            <a:endParaRPr/>
          </a:p>
          <a:p>
            <a:pPr indent="-290830" lvl="2" marL="1371600" rtl="0" algn="l">
              <a:spcBef>
                <a:spcPts val="0"/>
              </a:spcBef>
              <a:spcAft>
                <a:spcPts val="0"/>
              </a:spcAft>
              <a:buSzPct val="100000"/>
              <a:buChar char="■"/>
            </a:pPr>
            <a:r>
              <a:rPr lang="en"/>
              <a:t>4mo’s look at the ball in temporal synchrony with the sound if presented with pair</a:t>
            </a:r>
            <a:endParaRPr/>
          </a:p>
          <a:p>
            <a:pPr indent="-290830" lvl="2" marL="1371600" rtl="0" algn="l">
              <a:spcBef>
                <a:spcPts val="0"/>
              </a:spcBef>
              <a:spcAft>
                <a:spcPts val="0"/>
              </a:spcAft>
              <a:buSzPct val="100000"/>
              <a:buChar char="■"/>
            </a:pPr>
            <a:r>
              <a:rPr lang="en"/>
              <a:t>Deaf children show altered and more disorganized visual attention</a:t>
            </a:r>
            <a:endParaRPr/>
          </a:p>
          <a:p>
            <a:pPr indent="-290830" lvl="2" marL="1371600" rtl="0" algn="l">
              <a:spcBef>
                <a:spcPts val="0"/>
              </a:spcBef>
              <a:spcAft>
                <a:spcPts val="0"/>
              </a:spcAft>
              <a:buSzPct val="100000"/>
              <a:buChar char="■"/>
            </a:pPr>
            <a:r>
              <a:rPr lang="en"/>
              <a:t>This coordination is a form a reentrant mappings and multimodal learning from #1 - key change in #2 is that these do not stay the same over developmental time.</a:t>
            </a:r>
            <a:endParaRPr/>
          </a:p>
          <a:p>
            <a:pPr indent="-290830" lvl="2" marL="1371600" rtl="0" algn="l">
              <a:spcBef>
                <a:spcPts val="0"/>
              </a:spcBef>
              <a:spcAft>
                <a:spcPts val="0"/>
              </a:spcAft>
              <a:buSzPct val="100000"/>
              <a:buChar char="■"/>
            </a:pPr>
            <a:r>
              <a:rPr lang="en"/>
              <a:t>After passive </a:t>
            </a:r>
            <a:r>
              <a:rPr lang="en"/>
              <a:t>listening</a:t>
            </a:r>
            <a:r>
              <a:rPr lang="en"/>
              <a:t> and vision, infants begin to reach for objects and these correlations </a:t>
            </a:r>
            <a:r>
              <a:rPr lang="en"/>
              <a:t>change</a:t>
            </a:r>
            <a:r>
              <a:rPr lang="en"/>
              <a:t> at 3-4mo. Now, they can provide themselves with new multimodal experiences involving vision, haptic exploration, proprioceptive input, and audition.</a:t>
            </a:r>
            <a:endParaRPr/>
          </a:p>
          <a:p>
            <a:pPr indent="-290830" lvl="2" marL="1371600" rtl="0" algn="l">
              <a:spcBef>
                <a:spcPts val="0"/>
              </a:spcBef>
              <a:spcAft>
                <a:spcPts val="0"/>
              </a:spcAft>
              <a:buSzPct val="100000"/>
              <a:buChar char="■"/>
            </a:pPr>
            <a:r>
              <a:rPr lang="en"/>
              <a:t>After this, they get self-locomotion.</a:t>
            </a:r>
            <a:endParaRPr/>
          </a:p>
          <a:p>
            <a:pPr indent="-290830" lvl="1" marL="914400" rtl="0" algn="l">
              <a:spcBef>
                <a:spcPts val="0"/>
              </a:spcBef>
              <a:spcAft>
                <a:spcPts val="0"/>
              </a:spcAft>
              <a:buSzPct val="100000"/>
              <a:buChar char="○"/>
            </a:pPr>
            <a:r>
              <a:rPr lang="en"/>
              <a:t>Key task is A-not-B task, which seems to be tied to self-locomotion.</a:t>
            </a:r>
            <a:endParaRPr/>
          </a:p>
          <a:p>
            <a:pPr indent="-290830" lvl="1" marL="914400" rtl="0" algn="l">
              <a:spcBef>
                <a:spcPts val="0"/>
              </a:spcBef>
              <a:spcAft>
                <a:spcPts val="0"/>
              </a:spcAft>
              <a:buSzPct val="100000"/>
              <a:buChar char="○"/>
            </a:pPr>
            <a:r>
              <a:rPr lang="en"/>
              <a:t>Studies of comparative development also show this development ordering matters greatly. Reorderings dramatically alter developmental outcomes</a:t>
            </a:r>
            <a:endParaRPr/>
          </a:p>
          <a:p>
            <a:pPr indent="0" lvl="0" marL="0" rtl="0" algn="l">
              <a:spcBef>
                <a:spcPts val="1200"/>
              </a:spcBef>
              <a:spcAft>
                <a:spcPts val="1200"/>
              </a:spcAft>
              <a:buNone/>
            </a:pPr>
            <a:r>
              <a:rPr lang="en"/>
              <a:t>Babies develop incrementally, and they are not smart at the start. We propose that their initial prematurity and the particular path they take to development are crucial to their eventual outpacing of the world’s smartest AI programs.</a:t>
            </a:r>
            <a:endParaRPr/>
          </a:p>
        </p:txBody>
      </p:sp>
      <p:sp>
        <p:nvSpPr>
          <p:cNvPr id="388" name="Google Shape;388;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7"/>
          <p:cNvSpPr txBox="1"/>
          <p:nvPr>
            <p:ph type="title"/>
          </p:nvPr>
        </p:nvSpPr>
        <p:spPr>
          <a:xfrm>
            <a:off x="729450" y="865250"/>
            <a:ext cx="7688400" cy="1518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a:t>
            </a:r>
            <a:br>
              <a:rPr lang="en"/>
            </a:br>
            <a:br>
              <a:rPr lang="en"/>
            </a:br>
            <a:r>
              <a:rPr lang="en"/>
              <a:t>Be Incremental</a:t>
            </a:r>
            <a:endParaRPr/>
          </a:p>
        </p:txBody>
      </p:sp>
      <p:sp>
        <p:nvSpPr>
          <p:cNvPr id="394" name="Google Shape;394;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395" name="Google Shape;395;p37"/>
          <p:cNvGrpSpPr/>
          <p:nvPr/>
        </p:nvGrpSpPr>
        <p:grpSpPr>
          <a:xfrm>
            <a:off x="830392" y="1603666"/>
            <a:ext cx="745763" cy="45826"/>
            <a:chOff x="4580561" y="2589004"/>
            <a:chExt cx="1064464" cy="25200"/>
          </a:xfrm>
        </p:grpSpPr>
        <p:sp>
          <p:nvSpPr>
            <p:cNvPr id="396" name="Google Shape;396;p3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8"/>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Temporal Synchrony of Vision and Audition</a:t>
            </a:r>
            <a:endParaRPr/>
          </a:p>
        </p:txBody>
      </p:sp>
      <p:sp>
        <p:nvSpPr>
          <p:cNvPr id="403" name="Google Shape;403;p38"/>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04" name="Google Shape;404;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5" name="Google Shape;405;p38"/>
          <p:cNvPicPr preferRelativeResize="0"/>
          <p:nvPr/>
        </p:nvPicPr>
        <p:blipFill>
          <a:blip r:embed="rId3">
            <a:alphaModFix/>
          </a:blip>
          <a:stretch>
            <a:fillRect/>
          </a:stretch>
        </p:blipFill>
        <p:spPr>
          <a:xfrm>
            <a:off x="2255600" y="865250"/>
            <a:ext cx="4632800" cy="3474600"/>
          </a:xfrm>
          <a:prstGeom prst="rect">
            <a:avLst/>
          </a:prstGeom>
          <a:noFill/>
          <a:ln>
            <a:noFill/>
          </a:ln>
        </p:spPr>
      </p:pic>
      <p:pic>
        <p:nvPicPr>
          <p:cNvPr id="406" name="Google Shape;406;p38" title="bounce.mp3">
            <a:hlinkClick r:id="rId4"/>
          </p:cNvPr>
          <p:cNvPicPr preferRelativeResize="0"/>
          <p:nvPr/>
        </p:nvPicPr>
        <p:blipFill>
          <a:blip r:embed="rId5">
            <a:alphaModFix/>
          </a:blip>
          <a:stretch>
            <a:fillRect/>
          </a:stretch>
        </p:blipFill>
        <p:spPr>
          <a:xfrm>
            <a:off x="0" y="4184975"/>
            <a:ext cx="457200" cy="457200"/>
          </a:xfrm>
          <a:prstGeom prst="rect">
            <a:avLst/>
          </a:prstGeom>
          <a:noFill/>
          <a:ln>
            <a:noFill/>
          </a:ln>
        </p:spPr>
      </p:pic>
      <p:sp>
        <p:nvSpPr>
          <p:cNvPr id="407" name="Google Shape;407;p38"/>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6"/>
              </a:rPr>
              <a:t>https://dribbble.com/shots/2327065-Bouncing-Balls</a:t>
            </a:r>
            <a:endParaRPr sz="1000">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9"/>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A-not-B Error</a:t>
            </a:r>
            <a:endParaRPr/>
          </a:p>
        </p:txBody>
      </p:sp>
      <p:sp>
        <p:nvSpPr>
          <p:cNvPr id="413" name="Google Shape;413;p39"/>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14" name="Google Shape;414;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Why does the child, who now has some understanding of object permanence, commit the A-Not-B error?&#10;How would developmental systems theories or core knowledge theories explain this error?" id="415" name="Google Shape;415;p39" title="Piaget - The A Not B Error (Sensorimotor Stage)">
            <a:hlinkClick r:id="rId3"/>
          </p:cNvPr>
          <p:cNvPicPr preferRelativeResize="0"/>
          <p:nvPr/>
        </p:nvPicPr>
        <p:blipFill>
          <a:blip r:embed="rId4">
            <a:alphaModFix/>
          </a:blip>
          <a:stretch>
            <a:fillRect/>
          </a:stretch>
        </p:blipFill>
        <p:spPr>
          <a:xfrm>
            <a:off x="1402900" y="818925"/>
            <a:ext cx="6341800" cy="3567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0"/>
          <p:cNvSpPr txBox="1"/>
          <p:nvPr>
            <p:ph type="title"/>
          </p:nvPr>
        </p:nvSpPr>
        <p:spPr>
          <a:xfrm>
            <a:off x="729450" y="864300"/>
            <a:ext cx="7758300" cy="2985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Development occurs </a:t>
            </a:r>
            <a:r>
              <a:rPr lang="en" u="sng"/>
              <a:t>incrementally</a:t>
            </a:r>
            <a:r>
              <a:rPr lang="en"/>
              <a:t>.</a:t>
            </a:r>
            <a:endParaRPr/>
          </a:p>
          <a:p>
            <a:pPr indent="0" lvl="0" marL="0" rtl="0" algn="l">
              <a:spcBef>
                <a:spcPts val="1500"/>
              </a:spcBef>
              <a:spcAft>
                <a:spcPts val="0"/>
              </a:spcAft>
              <a:buNone/>
            </a:pPr>
            <a:r>
              <a:rPr lang="en"/>
              <a:t>The initial </a:t>
            </a:r>
            <a:r>
              <a:rPr lang="en" u="sng"/>
              <a:t>prematurity and exploration path</a:t>
            </a:r>
            <a:r>
              <a:rPr lang="en"/>
              <a:t> a baby takes is crucial to their development of intelligence.</a:t>
            </a:r>
            <a:endParaRPr/>
          </a:p>
        </p:txBody>
      </p:sp>
      <p:sp>
        <p:nvSpPr>
          <p:cNvPr id="421" name="Google Shape;421;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xEl>
                                              <p:pRg end="0" st="0"/>
                                            </p:txEl>
                                          </p:spTgt>
                                        </p:tgtEl>
                                        <p:attrNameLst>
                                          <p:attrName>style.visibility</p:attrName>
                                        </p:attrNameLst>
                                      </p:cBhvr>
                                      <p:to>
                                        <p:strVal val="visible"/>
                                      </p:to>
                                    </p:set>
                                    <p:animEffect filter="fade" transition="in">
                                      <p:cBhvr>
                                        <p:cTn dur="500"/>
                                        <p:tgtEl>
                                          <p:spTgt spid="4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xEl>
                                              <p:pRg end="1" st="1"/>
                                            </p:txEl>
                                          </p:spTgt>
                                        </p:tgtEl>
                                        <p:attrNameLst>
                                          <p:attrName>style.visibility</p:attrName>
                                        </p:attrNameLst>
                                      </p:cBhvr>
                                      <p:to>
                                        <p:strVal val="visible"/>
                                      </p:to>
                                    </p:set>
                                    <p:animEffect filter="fade" transition="in">
                                      <p:cBhvr>
                                        <p:cTn dur="500"/>
                                        <p:tgtEl>
                                          <p:spTgt spid="42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5" name="Shape 425"/>
        <p:cNvGrpSpPr/>
        <p:nvPr/>
      </p:nvGrpSpPr>
      <p:grpSpPr>
        <a:xfrm>
          <a:off x="0" y="0"/>
          <a:ext cx="0" cy="0"/>
          <a:chOff x="0" y="0"/>
          <a:chExt cx="0" cy="0"/>
        </a:xfrm>
      </p:grpSpPr>
      <p:sp>
        <p:nvSpPr>
          <p:cNvPr id="426" name="Google Shape;426;p41"/>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 Physical</a:t>
            </a:r>
            <a:endParaRPr/>
          </a:p>
        </p:txBody>
      </p:sp>
      <p:sp>
        <p:nvSpPr>
          <p:cNvPr id="427" name="Google Shape;427;p41"/>
          <p:cNvSpPr txBox="1"/>
          <p:nvPr>
            <p:ph idx="1" type="body"/>
          </p:nvPr>
        </p:nvSpPr>
        <p:spPr>
          <a:xfrm>
            <a:off x="729450" y="865250"/>
            <a:ext cx="7688700" cy="3474600"/>
          </a:xfrm>
          <a:prstGeom prst="rect">
            <a:avLst/>
          </a:prstGeom>
        </p:spPr>
        <p:txBody>
          <a:bodyPr anchorCtr="0" anchor="t" bIns="91425" lIns="91425" spcFirstLastPara="1" rIns="91425" wrap="square" tIns="91425">
            <a:normAutofit fontScale="77500" lnSpcReduction="10000"/>
          </a:bodyPr>
          <a:lstStyle/>
          <a:p>
            <a:pPr indent="-307340" lvl="0" marL="457200" rtl="0" algn="l">
              <a:spcBef>
                <a:spcPts val="0"/>
              </a:spcBef>
              <a:spcAft>
                <a:spcPts val="0"/>
              </a:spcAft>
              <a:buSzPct val="100000"/>
              <a:buChar char="●"/>
            </a:pPr>
            <a:r>
              <a:rPr lang="en"/>
              <a:t>Some intelligence appears to reside in the interface between body and world</a:t>
            </a:r>
            <a:endParaRPr/>
          </a:p>
          <a:p>
            <a:pPr indent="-297497" lvl="1" marL="914400" rtl="0" algn="l">
              <a:spcBef>
                <a:spcPts val="0"/>
              </a:spcBef>
              <a:spcAft>
                <a:spcPts val="0"/>
              </a:spcAft>
              <a:buSzPct val="100000"/>
              <a:buChar char="○"/>
            </a:pPr>
            <a:r>
              <a:rPr lang="en"/>
              <a:t>Change blindness is often conceptualized this way - people don’t need to remember the details of what is right before their eyes because they do not need to remember what they can merely look at and see</a:t>
            </a:r>
            <a:endParaRPr/>
          </a:p>
          <a:p>
            <a:pPr indent="-297497" lvl="1" marL="914400" rtl="0" algn="l">
              <a:spcBef>
                <a:spcPts val="0"/>
              </a:spcBef>
              <a:spcAft>
                <a:spcPts val="0"/>
              </a:spcAft>
              <a:buSzPct val="100000"/>
              <a:buChar char="○"/>
            </a:pPr>
            <a:r>
              <a:rPr lang="en"/>
              <a:t>Ballard and colleagues [source 2] have shown that in tasks in which people are asked to </a:t>
            </a:r>
            <a:r>
              <a:rPr lang="en"/>
              <a:t>rearrange</a:t>
            </a:r>
            <a:r>
              <a:rPr lang="en"/>
              <a:t> arrays of squares, they offload their short-term memory to the world (when they can).</a:t>
            </a:r>
            <a:endParaRPr/>
          </a:p>
          <a:p>
            <a:pPr indent="-307340" lvl="0" marL="457200" rtl="0" algn="l">
              <a:spcBef>
                <a:spcPts val="0"/>
              </a:spcBef>
              <a:spcAft>
                <a:spcPts val="0"/>
              </a:spcAft>
              <a:buSzPct val="100000"/>
              <a:buChar char="●"/>
            </a:pPr>
            <a:r>
              <a:rPr lang="en"/>
              <a:t>Offloading interface between body and world appears to be pervasive and may be critical to development</a:t>
            </a:r>
            <a:endParaRPr/>
          </a:p>
          <a:p>
            <a:pPr indent="-297497" lvl="1" marL="914400" rtl="0" algn="l">
              <a:spcBef>
                <a:spcPts val="0"/>
              </a:spcBef>
              <a:spcAft>
                <a:spcPts val="0"/>
              </a:spcAft>
              <a:buSzPct val="100000"/>
              <a:buChar char="○"/>
            </a:pPr>
            <a:r>
              <a:rPr lang="en"/>
              <a:t>Two object container task - “dax”</a:t>
            </a:r>
            <a:endParaRPr/>
          </a:p>
          <a:p>
            <a:pPr indent="-297497" lvl="1" marL="914400" rtl="0" algn="l">
              <a:spcBef>
                <a:spcPts val="0"/>
              </a:spcBef>
              <a:spcAft>
                <a:spcPts val="0"/>
              </a:spcAft>
              <a:buSzPct val="100000"/>
              <a:buChar char="○"/>
            </a:pPr>
            <a:r>
              <a:rPr lang="en"/>
              <a:t>Objects are linked to their relative spatial location. Even demonstrated with toys in two </a:t>
            </a:r>
            <a:r>
              <a:rPr lang="en"/>
              <a:t>separate</a:t>
            </a:r>
            <a:r>
              <a:rPr lang="en"/>
              <a:t> places</a:t>
            </a:r>
            <a:endParaRPr/>
          </a:p>
          <a:p>
            <a:pPr indent="-297497" lvl="2" marL="1371600" rtl="0" algn="l">
              <a:spcBef>
                <a:spcPts val="0"/>
              </a:spcBef>
              <a:spcAft>
                <a:spcPts val="0"/>
              </a:spcAft>
              <a:buSzPct val="100000"/>
              <a:buChar char="■"/>
            </a:pPr>
            <a:r>
              <a:rPr lang="en"/>
              <a:t>Deictic pointers</a:t>
            </a:r>
            <a:endParaRPr/>
          </a:p>
          <a:p>
            <a:pPr indent="-297497" lvl="1" marL="914400" rtl="0" algn="l">
              <a:spcBef>
                <a:spcPts val="0"/>
              </a:spcBef>
              <a:spcAft>
                <a:spcPts val="0"/>
              </a:spcAft>
              <a:buSzPct val="100000"/>
              <a:buChar char="○"/>
            </a:pPr>
            <a:r>
              <a:rPr lang="en"/>
              <a:t>People routinely and unconsciously gesture with one hand when speaking of one protagonist and another when speaking of a different protagonist.</a:t>
            </a:r>
            <a:endParaRPr/>
          </a:p>
          <a:p>
            <a:pPr indent="-297497" lvl="2" marL="1371600" rtl="0" algn="l">
              <a:spcBef>
                <a:spcPts val="0"/>
              </a:spcBef>
              <a:spcAft>
                <a:spcPts val="0"/>
              </a:spcAft>
              <a:buSzPct val="100000"/>
              <a:buChar char="■"/>
            </a:pPr>
            <a:r>
              <a:rPr lang="en"/>
              <a:t>Links </a:t>
            </a:r>
            <a:r>
              <a:rPr lang="en"/>
              <a:t>separate events in a story to the same individual through hand gestures and direction of attention.</a:t>
            </a:r>
            <a:endParaRPr/>
          </a:p>
          <a:p>
            <a:pPr indent="0" lvl="0" marL="0" rtl="0" algn="l">
              <a:spcBef>
                <a:spcPts val="1200"/>
              </a:spcBef>
              <a:spcAft>
                <a:spcPts val="1200"/>
              </a:spcAft>
              <a:buNone/>
            </a:pPr>
            <a:r>
              <a:rPr lang="en" sz="1400"/>
              <a:t>Babies live in a physical world, full of rich regularities that organize perception, action, and ultimately thought. The intelligence of babies resides not just inside themselves but is distributed across their interactions and experiences in the physical world. They physical world serves to bootstrap higher mental functions.</a:t>
            </a:r>
            <a:endParaRPr/>
          </a:p>
        </p:txBody>
      </p:sp>
      <p:sp>
        <p:nvSpPr>
          <p:cNvPr id="428" name="Google Shape;428;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8" name="Shape 108"/>
        <p:cNvGrpSpPr/>
        <p:nvPr/>
      </p:nvGrpSpPr>
      <p:grpSpPr>
        <a:xfrm>
          <a:off x="0" y="0"/>
          <a:ext cx="0" cy="0"/>
          <a:chOff x="0" y="0"/>
          <a:chExt cx="0" cy="0"/>
        </a:xfrm>
      </p:grpSpPr>
      <p:sp>
        <p:nvSpPr>
          <p:cNvPr id="109" name="Google Shape;109;p15"/>
          <p:cNvSpPr txBox="1"/>
          <p:nvPr>
            <p:ph type="title"/>
          </p:nvPr>
        </p:nvSpPr>
        <p:spPr>
          <a:xfrm>
            <a:off x="6532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Be Multimodal</a:t>
            </a:r>
            <a:endParaRPr/>
          </a:p>
        </p:txBody>
      </p:sp>
      <p:sp>
        <p:nvSpPr>
          <p:cNvPr id="110" name="Google Shape;110;p15"/>
          <p:cNvSpPr txBox="1"/>
          <p:nvPr>
            <p:ph idx="1" type="body"/>
          </p:nvPr>
        </p:nvSpPr>
        <p:spPr>
          <a:xfrm>
            <a:off x="653250" y="865250"/>
            <a:ext cx="7688700" cy="3474600"/>
          </a:xfrm>
          <a:prstGeom prst="rect">
            <a:avLst/>
          </a:prstGeom>
        </p:spPr>
        <p:txBody>
          <a:bodyPr anchorCtr="0" anchor="t" bIns="91425" lIns="91425" spcFirstLastPara="1" rIns="91425" wrap="square" tIns="91425">
            <a:normAutofit lnSpcReduction="20000"/>
          </a:bodyPr>
          <a:lstStyle/>
          <a:p>
            <a:pPr indent="-330200" lvl="0" marL="457200" rtl="0" algn="l">
              <a:spcBef>
                <a:spcPts val="0"/>
              </a:spcBef>
              <a:spcAft>
                <a:spcPts val="0"/>
              </a:spcAft>
              <a:buSzPts val="1600"/>
              <a:buChar char="●"/>
            </a:pPr>
            <a:r>
              <a:rPr lang="en"/>
              <a:t>Vast array of sensory systems - vision, audition, touch, smell, proprioception, balance</a:t>
            </a:r>
            <a:endParaRPr/>
          </a:p>
          <a:p>
            <a:pPr indent="-317500" lvl="1" marL="914400" rtl="0" algn="l">
              <a:spcBef>
                <a:spcPts val="0"/>
              </a:spcBef>
              <a:spcAft>
                <a:spcPts val="0"/>
              </a:spcAft>
              <a:buSzPts val="1400"/>
              <a:buChar char="○"/>
            </a:pPr>
            <a:r>
              <a:rPr lang="en"/>
              <a:t>Degeneracy - which results in redundancies</a:t>
            </a:r>
            <a:endParaRPr/>
          </a:p>
          <a:p>
            <a:pPr indent="-317500" lvl="2" marL="1371600" rtl="0" algn="l">
              <a:spcBef>
                <a:spcPts val="0"/>
              </a:spcBef>
              <a:spcAft>
                <a:spcPts val="0"/>
              </a:spcAft>
              <a:buSzPts val="1400"/>
              <a:buChar char="■"/>
            </a:pPr>
            <a:r>
              <a:rPr lang="en"/>
              <a:t>Example of being blind still </a:t>
            </a:r>
            <a:r>
              <a:rPr lang="en"/>
              <a:t>having</a:t>
            </a:r>
            <a:r>
              <a:rPr lang="en"/>
              <a:t> concept of space because we encounter space through sight, sound movement, toch, and even space. (so lacking one modality doesn’t break it)</a:t>
            </a:r>
            <a:endParaRPr/>
          </a:p>
          <a:p>
            <a:pPr indent="-317500" lvl="2" marL="1371600" rtl="0" algn="l">
              <a:spcBef>
                <a:spcPts val="0"/>
              </a:spcBef>
              <a:spcAft>
                <a:spcPts val="0"/>
              </a:spcAft>
              <a:buSzPts val="1400"/>
              <a:buChar char="■"/>
            </a:pPr>
            <a:r>
              <a:rPr lang="en"/>
              <a:t>Also means systems can educate each other - reentry (time-locking and correlation of multimodal experiences)</a:t>
            </a:r>
            <a:endParaRPr/>
          </a:p>
          <a:p>
            <a:pPr indent="-317500" lvl="2" marL="1371600" rtl="0" algn="l">
              <a:spcBef>
                <a:spcPts val="0"/>
              </a:spcBef>
              <a:spcAft>
                <a:spcPts val="0"/>
              </a:spcAft>
              <a:buSzPts val="1400"/>
              <a:buChar char="■"/>
            </a:pPr>
            <a:r>
              <a:rPr lang="en"/>
              <a:t>Big example idea is transparency</a:t>
            </a:r>
            <a:endParaRPr/>
          </a:p>
          <a:p>
            <a:pPr indent="-317500" lvl="2" marL="1371600" rtl="0" algn="l">
              <a:spcBef>
                <a:spcPts val="0"/>
              </a:spcBef>
              <a:spcAft>
                <a:spcPts val="0"/>
              </a:spcAft>
              <a:buSzPts val="1400"/>
              <a:buChar char="■"/>
            </a:pPr>
            <a:r>
              <a:rPr lang="en"/>
              <a:t>Even for a purely visual, priming of sensors seems to help - pitcher task</a:t>
            </a:r>
            <a:endParaRPr/>
          </a:p>
          <a:p>
            <a:pPr indent="0" lvl="0" marL="0" rtl="0" algn="l">
              <a:spcBef>
                <a:spcPts val="1200"/>
              </a:spcBef>
              <a:spcAft>
                <a:spcPts val="1200"/>
              </a:spcAft>
              <a:buNone/>
            </a:pPr>
            <a:r>
              <a:rPr lang="en"/>
              <a:t>Babies’ experience of the world is profoundly multimodal. We propose that multiple overlapping and time-locked sensor systems enable the developing system to educate itself - without defined external tasks or teachers - just by perceiving and acting in the world.</a:t>
            </a:r>
            <a:endParaRPr/>
          </a:p>
        </p:txBody>
      </p:sp>
      <p:sp>
        <p:nvSpPr>
          <p:cNvPr id="111" name="Google Shape;111;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2"/>
          <p:cNvSpPr txBox="1"/>
          <p:nvPr>
            <p:ph type="title"/>
          </p:nvPr>
        </p:nvSpPr>
        <p:spPr>
          <a:xfrm>
            <a:off x="729450" y="865250"/>
            <a:ext cx="7688400" cy="1518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3</a:t>
            </a:r>
            <a:br>
              <a:rPr lang="en"/>
            </a:br>
            <a:br>
              <a:rPr lang="en"/>
            </a:br>
            <a:r>
              <a:rPr lang="en"/>
              <a:t>Be Physical</a:t>
            </a:r>
            <a:endParaRPr/>
          </a:p>
        </p:txBody>
      </p:sp>
      <p:sp>
        <p:nvSpPr>
          <p:cNvPr id="434" name="Google Shape;434;p4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435" name="Google Shape;435;p42"/>
          <p:cNvGrpSpPr/>
          <p:nvPr/>
        </p:nvGrpSpPr>
        <p:grpSpPr>
          <a:xfrm>
            <a:off x="830392" y="1603666"/>
            <a:ext cx="745763" cy="45826"/>
            <a:chOff x="4580561" y="2589004"/>
            <a:chExt cx="1064464" cy="25200"/>
          </a:xfrm>
        </p:grpSpPr>
        <p:sp>
          <p:nvSpPr>
            <p:cNvPr id="436" name="Google Shape;436;p4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3"/>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Change Blindness</a:t>
            </a:r>
            <a:endParaRPr/>
          </a:p>
        </p:txBody>
      </p:sp>
      <p:sp>
        <p:nvSpPr>
          <p:cNvPr id="443" name="Google Shape;443;p43"/>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44" name="Google Shape;444;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45" name="Google Shape;445;p43"/>
          <p:cNvSpPr txBox="1"/>
          <p:nvPr/>
        </p:nvSpPr>
        <p:spPr>
          <a:xfrm>
            <a:off x="4620900" y="4540309"/>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3"/>
              </a:rPr>
              <a:t>https://en.wikipedia.org/wiki/Change_blindness</a:t>
            </a:r>
            <a:endParaRPr sz="1000">
              <a:latin typeface="Lato"/>
              <a:ea typeface="Lato"/>
              <a:cs typeface="Lato"/>
              <a:sym typeface="Lato"/>
            </a:endParaRPr>
          </a:p>
        </p:txBody>
      </p:sp>
      <p:sp>
        <p:nvSpPr>
          <p:cNvPr id="446" name="Google Shape;446;p43"/>
          <p:cNvSpPr/>
          <p:nvPr/>
        </p:nvSpPr>
        <p:spPr>
          <a:xfrm>
            <a:off x="0" y="0"/>
            <a:ext cx="9144000" cy="5143500"/>
          </a:xfrm>
          <a:prstGeom prst="rect">
            <a:avLst/>
          </a:prstGeom>
          <a:solidFill>
            <a:srgbClr val="000000">
              <a:alpha val="798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7" name="Google Shape;447;p43"/>
          <p:cNvPicPr preferRelativeResize="0"/>
          <p:nvPr/>
        </p:nvPicPr>
        <p:blipFill rotWithShape="1">
          <a:blip r:embed="rId4">
            <a:alphaModFix/>
          </a:blip>
          <a:srcRect b="0" l="0" r="50000" t="0"/>
          <a:stretch/>
        </p:blipFill>
        <p:spPr>
          <a:xfrm>
            <a:off x="1978100" y="716880"/>
            <a:ext cx="5191398" cy="3893551"/>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4"/>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Change Blindness</a:t>
            </a:r>
            <a:endParaRPr/>
          </a:p>
        </p:txBody>
      </p:sp>
      <p:sp>
        <p:nvSpPr>
          <p:cNvPr id="453" name="Google Shape;453;p44"/>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54" name="Google Shape;454;p4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55" name="Google Shape;455;p44"/>
          <p:cNvSpPr/>
          <p:nvPr/>
        </p:nvSpPr>
        <p:spPr>
          <a:xfrm>
            <a:off x="0" y="0"/>
            <a:ext cx="91440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5"/>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Change Blindness</a:t>
            </a:r>
            <a:endParaRPr/>
          </a:p>
        </p:txBody>
      </p:sp>
      <p:sp>
        <p:nvSpPr>
          <p:cNvPr id="461" name="Google Shape;461;p45"/>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62" name="Google Shape;462;p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63" name="Google Shape;463;p45"/>
          <p:cNvSpPr txBox="1"/>
          <p:nvPr/>
        </p:nvSpPr>
        <p:spPr>
          <a:xfrm>
            <a:off x="4620900" y="4540309"/>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3"/>
              </a:rPr>
              <a:t>https://en.wikipedia.org/wiki/Change_blindness</a:t>
            </a:r>
            <a:endParaRPr sz="1000">
              <a:latin typeface="Lato"/>
              <a:ea typeface="Lato"/>
              <a:cs typeface="Lato"/>
              <a:sym typeface="Lato"/>
            </a:endParaRPr>
          </a:p>
        </p:txBody>
      </p:sp>
      <p:sp>
        <p:nvSpPr>
          <p:cNvPr id="464" name="Google Shape;464;p45"/>
          <p:cNvSpPr/>
          <p:nvPr/>
        </p:nvSpPr>
        <p:spPr>
          <a:xfrm>
            <a:off x="0" y="0"/>
            <a:ext cx="9144000" cy="5143500"/>
          </a:xfrm>
          <a:prstGeom prst="rect">
            <a:avLst/>
          </a:prstGeom>
          <a:solidFill>
            <a:srgbClr val="000000">
              <a:alpha val="798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5" name="Google Shape;465;p45"/>
          <p:cNvPicPr preferRelativeResize="0"/>
          <p:nvPr/>
        </p:nvPicPr>
        <p:blipFill rotWithShape="1">
          <a:blip r:embed="rId4">
            <a:alphaModFix/>
          </a:blip>
          <a:srcRect b="0" l="50000" r="0" t="0"/>
          <a:stretch/>
        </p:blipFill>
        <p:spPr>
          <a:xfrm>
            <a:off x="1978100" y="716875"/>
            <a:ext cx="5191398" cy="3893551"/>
          </a:xfrm>
          <a:prstGeom prst="rect">
            <a:avLst/>
          </a:prstGeom>
          <a:noFill/>
          <a:ln>
            <a:noFill/>
          </a:ln>
        </p:spPr>
      </p:pic>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6"/>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Change Blindness</a:t>
            </a:r>
            <a:endParaRPr/>
          </a:p>
        </p:txBody>
      </p:sp>
      <p:sp>
        <p:nvSpPr>
          <p:cNvPr id="471" name="Google Shape;471;p46"/>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72" name="Google Shape;472;p4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73" name="Google Shape;473;p46"/>
          <p:cNvPicPr preferRelativeResize="0"/>
          <p:nvPr/>
        </p:nvPicPr>
        <p:blipFill rotWithShape="1">
          <a:blip r:embed="rId3">
            <a:alphaModFix/>
          </a:blip>
          <a:srcRect b="0" l="0" r="50000" t="0"/>
          <a:stretch/>
        </p:blipFill>
        <p:spPr>
          <a:xfrm>
            <a:off x="1978100" y="716880"/>
            <a:ext cx="5191398" cy="3893551"/>
          </a:xfrm>
          <a:prstGeom prst="rect">
            <a:avLst/>
          </a:prstGeom>
          <a:noFill/>
          <a:ln>
            <a:noFill/>
          </a:ln>
        </p:spPr>
      </p:pic>
      <p:sp>
        <p:nvSpPr>
          <p:cNvPr id="474" name="Google Shape;474;p46"/>
          <p:cNvSpPr/>
          <p:nvPr/>
        </p:nvSpPr>
        <p:spPr>
          <a:xfrm>
            <a:off x="1978100" y="716875"/>
            <a:ext cx="5191500" cy="3893700"/>
          </a:xfrm>
          <a:prstGeom prst="rect">
            <a:avLst/>
          </a:prstGeom>
          <a:solidFill>
            <a:srgbClr val="000000">
              <a:alpha val="503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 name="Google Shape;475;p46"/>
          <p:cNvPicPr preferRelativeResize="0"/>
          <p:nvPr/>
        </p:nvPicPr>
        <p:blipFill>
          <a:blip r:embed="rId4">
            <a:alphaModFix amt="70000"/>
          </a:blip>
          <a:stretch>
            <a:fillRect/>
          </a:stretch>
        </p:blipFill>
        <p:spPr>
          <a:xfrm>
            <a:off x="1978100" y="716875"/>
            <a:ext cx="5191400" cy="3893568"/>
          </a:xfrm>
          <a:prstGeom prst="rect">
            <a:avLst/>
          </a:prstGeom>
          <a:noFill/>
          <a:ln>
            <a:noFill/>
          </a:ln>
        </p:spPr>
      </p:pic>
      <p:sp>
        <p:nvSpPr>
          <p:cNvPr id="476" name="Google Shape;476;p46"/>
          <p:cNvSpPr txBox="1"/>
          <p:nvPr/>
        </p:nvSpPr>
        <p:spPr>
          <a:xfrm>
            <a:off x="4620900" y="4540309"/>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5"/>
              </a:rPr>
              <a:t>https://en.wikipedia.org/wiki/Change_blindness</a:t>
            </a:r>
            <a:endParaRPr sz="1000">
              <a:latin typeface="Lato"/>
              <a:ea typeface="Lato"/>
              <a:cs typeface="Lato"/>
              <a:sym typeface="Lato"/>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7"/>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Spatial Binding of Objects</a:t>
            </a:r>
            <a:endParaRPr/>
          </a:p>
        </p:txBody>
      </p:sp>
      <p:sp>
        <p:nvSpPr>
          <p:cNvPr id="482" name="Google Shape;482;p47"/>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83" name="Google Shape;483;p4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84" name="Google Shape;484;p47"/>
          <p:cNvPicPr preferRelativeResize="0"/>
          <p:nvPr/>
        </p:nvPicPr>
        <p:blipFill>
          <a:blip r:embed="rId3">
            <a:alphaModFix/>
          </a:blip>
          <a:stretch>
            <a:fillRect/>
          </a:stretch>
        </p:blipFill>
        <p:spPr>
          <a:xfrm>
            <a:off x="4503250" y="789150"/>
            <a:ext cx="1057700" cy="1151200"/>
          </a:xfrm>
          <a:prstGeom prst="rect">
            <a:avLst/>
          </a:prstGeom>
          <a:noFill/>
          <a:ln>
            <a:noFill/>
          </a:ln>
        </p:spPr>
      </p:pic>
      <p:pic>
        <p:nvPicPr>
          <p:cNvPr id="485" name="Google Shape;485;p47"/>
          <p:cNvPicPr preferRelativeResize="0"/>
          <p:nvPr/>
        </p:nvPicPr>
        <p:blipFill>
          <a:blip r:embed="rId3">
            <a:alphaModFix/>
          </a:blip>
          <a:stretch>
            <a:fillRect/>
          </a:stretch>
        </p:blipFill>
        <p:spPr>
          <a:xfrm>
            <a:off x="2393800" y="1427700"/>
            <a:ext cx="1439275" cy="1566500"/>
          </a:xfrm>
          <a:prstGeom prst="rect">
            <a:avLst/>
          </a:prstGeom>
          <a:noFill/>
          <a:ln>
            <a:noFill/>
          </a:ln>
        </p:spPr>
      </p:pic>
      <p:grpSp>
        <p:nvGrpSpPr>
          <p:cNvPr id="486" name="Google Shape;486;p47"/>
          <p:cNvGrpSpPr/>
          <p:nvPr/>
        </p:nvGrpSpPr>
        <p:grpSpPr>
          <a:xfrm>
            <a:off x="1670769" y="2101351"/>
            <a:ext cx="1821518" cy="1540111"/>
            <a:chOff x="3580180" y="1735668"/>
            <a:chExt cx="1987472" cy="1735140"/>
          </a:xfrm>
        </p:grpSpPr>
        <p:sp>
          <p:nvSpPr>
            <p:cNvPr id="487" name="Google Shape;487;p47"/>
            <p:cNvSpPr/>
            <p:nvPr/>
          </p:nvSpPr>
          <p:spPr>
            <a:xfrm>
              <a:off x="3580180" y="3035508"/>
              <a:ext cx="1987200" cy="435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7"/>
            <p:cNvSpPr/>
            <p:nvPr/>
          </p:nvSpPr>
          <p:spPr>
            <a:xfrm>
              <a:off x="4000752" y="1735668"/>
              <a:ext cx="1566900" cy="12987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9" name="Google Shape;489;p47"/>
          <p:cNvSpPr/>
          <p:nvPr/>
        </p:nvSpPr>
        <p:spPr>
          <a:xfrm>
            <a:off x="2241400" y="287595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0" name="Google Shape;490;p47"/>
          <p:cNvGrpSpPr/>
          <p:nvPr/>
        </p:nvGrpSpPr>
        <p:grpSpPr>
          <a:xfrm>
            <a:off x="5346169" y="2101951"/>
            <a:ext cx="1821518" cy="1540111"/>
            <a:chOff x="3580180" y="1735668"/>
            <a:chExt cx="1987472" cy="1735140"/>
          </a:xfrm>
        </p:grpSpPr>
        <p:sp>
          <p:nvSpPr>
            <p:cNvPr id="491" name="Google Shape;491;p47"/>
            <p:cNvSpPr/>
            <p:nvPr/>
          </p:nvSpPr>
          <p:spPr>
            <a:xfrm>
              <a:off x="3580180" y="3035508"/>
              <a:ext cx="1987200" cy="435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7"/>
            <p:cNvSpPr/>
            <p:nvPr/>
          </p:nvSpPr>
          <p:spPr>
            <a:xfrm>
              <a:off x="4000752" y="1735668"/>
              <a:ext cx="1566900" cy="12987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3" name="Google Shape;493;p47"/>
          <p:cNvSpPr/>
          <p:nvPr/>
        </p:nvSpPr>
        <p:spPr>
          <a:xfrm>
            <a:off x="5441000" y="2955338"/>
            <a:ext cx="1367442" cy="422226"/>
          </a:xfrm>
          <a:prstGeom prst="lightningBol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7"/>
          <p:cNvSpPr/>
          <p:nvPr/>
        </p:nvSpPr>
        <p:spPr>
          <a:xfrm>
            <a:off x="3663475" y="1023800"/>
            <a:ext cx="1682700" cy="14232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5" name="Google Shape;495;p47"/>
          <p:cNvGrpSpPr/>
          <p:nvPr/>
        </p:nvGrpSpPr>
        <p:grpSpPr>
          <a:xfrm>
            <a:off x="1670768" y="2100130"/>
            <a:ext cx="1821269" cy="1541191"/>
            <a:chOff x="3580180" y="1734293"/>
            <a:chExt cx="1987200" cy="1736358"/>
          </a:xfrm>
        </p:grpSpPr>
        <p:sp>
          <p:nvSpPr>
            <p:cNvPr id="496" name="Google Shape;496;p47"/>
            <p:cNvSpPr/>
            <p:nvPr/>
          </p:nvSpPr>
          <p:spPr>
            <a:xfrm flipH="1" rot="5400000">
              <a:off x="2923030" y="2391443"/>
              <a:ext cx="1735500" cy="421200"/>
            </a:xfrm>
            <a:prstGeom prst="parallelogram">
              <a:avLst>
                <a:gd fmla="val 101271"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7"/>
            <p:cNvSpPr/>
            <p:nvPr/>
          </p:nvSpPr>
          <p:spPr>
            <a:xfrm>
              <a:off x="3580197" y="2171951"/>
              <a:ext cx="1566900" cy="12987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7"/>
            <p:cNvSpPr/>
            <p:nvPr/>
          </p:nvSpPr>
          <p:spPr>
            <a:xfrm>
              <a:off x="3580180" y="1736718"/>
              <a:ext cx="1987200" cy="435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47"/>
          <p:cNvGrpSpPr/>
          <p:nvPr/>
        </p:nvGrpSpPr>
        <p:grpSpPr>
          <a:xfrm>
            <a:off x="5346169" y="2100730"/>
            <a:ext cx="1821269" cy="1541191"/>
            <a:chOff x="3580180" y="1734293"/>
            <a:chExt cx="1987200" cy="1736358"/>
          </a:xfrm>
        </p:grpSpPr>
        <p:sp>
          <p:nvSpPr>
            <p:cNvPr id="500" name="Google Shape;500;p47"/>
            <p:cNvSpPr/>
            <p:nvPr/>
          </p:nvSpPr>
          <p:spPr>
            <a:xfrm flipH="1" rot="5400000">
              <a:off x="4487030" y="2391443"/>
              <a:ext cx="1735500" cy="421200"/>
            </a:xfrm>
            <a:prstGeom prst="parallelogram">
              <a:avLst>
                <a:gd fmla="val 101271"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7"/>
            <p:cNvSpPr/>
            <p:nvPr/>
          </p:nvSpPr>
          <p:spPr>
            <a:xfrm>
              <a:off x="3580197" y="2171951"/>
              <a:ext cx="1566900" cy="12987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7"/>
            <p:cNvSpPr/>
            <p:nvPr/>
          </p:nvSpPr>
          <p:spPr>
            <a:xfrm>
              <a:off x="3580180" y="1736718"/>
              <a:ext cx="1987200" cy="435300"/>
            </a:xfrm>
            <a:prstGeom prst="parallelogram">
              <a:avLst>
                <a:gd fmla="val 99498"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3" name="Google Shape;503;p47"/>
          <p:cNvSpPr txBox="1"/>
          <p:nvPr/>
        </p:nvSpPr>
        <p:spPr>
          <a:xfrm>
            <a:off x="894800" y="3680100"/>
            <a:ext cx="276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There is a “dax” in here</a:t>
            </a:r>
            <a:endParaRPr b="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89"/>
                                        </p:tgtEl>
                                      </p:cBhvr>
                                    </p:animEffect>
                                    <p:set>
                                      <p:cBhvr>
                                        <p:cTn dur="1" fill="hold">
                                          <p:stCondLst>
                                            <p:cond delay="500"/>
                                          </p:stCondLst>
                                        </p:cTn>
                                        <p:tgtEl>
                                          <p:spTgt spid="48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93"/>
                                        </p:tgtEl>
                                      </p:cBhvr>
                                    </p:animEffect>
                                    <p:set>
                                      <p:cBhvr>
                                        <p:cTn dur="1" fill="hold">
                                          <p:stCondLst>
                                            <p:cond delay="500"/>
                                          </p:stCondLst>
                                        </p:cTn>
                                        <p:tgtEl>
                                          <p:spTgt spid="493"/>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500"/>
                                        <p:tgtEl>
                                          <p:spTgt spid="4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90"/>
                                        </p:tgtEl>
                                        <p:attrNameLst>
                                          <p:attrName>style.visibility</p:attrName>
                                        </p:attrNameLst>
                                      </p:cBhvr>
                                      <p:to>
                                        <p:strVal val="visible"/>
                                      </p:to>
                                    </p:set>
                                    <p:anim calcmode="lin" valueType="num">
                                      <p:cBhvr additive="base">
                                        <p:cTn dur="500"/>
                                        <p:tgtEl>
                                          <p:spTgt spid="4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6"/>
                                        </p:tgtEl>
                                        <p:attrNameLst>
                                          <p:attrName>style.visibility</p:attrName>
                                        </p:attrNameLst>
                                      </p:cBhvr>
                                      <p:to>
                                        <p:strVal val="visible"/>
                                      </p:to>
                                    </p:set>
                                    <p:anim calcmode="lin" valueType="num">
                                      <p:cBhvr additive="base">
                                        <p:cTn dur="500"/>
                                        <p:tgtEl>
                                          <p:spTgt spid="48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95"/>
                                        </p:tgtEl>
                                        <p:attrNameLst>
                                          <p:attrName>style.visibility</p:attrName>
                                        </p:attrNameLst>
                                      </p:cBhvr>
                                      <p:to>
                                        <p:strVal val="visible"/>
                                      </p:to>
                                    </p:set>
                                    <p:anim calcmode="lin" valueType="num">
                                      <p:cBhvr additive="base">
                                        <p:cTn dur="500"/>
                                        <p:tgtEl>
                                          <p:spTgt spid="49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94"/>
                                        </p:tgtEl>
                                      </p:cBhvr>
                                    </p:animEffect>
                                    <p:set>
                                      <p:cBhvr>
                                        <p:cTn dur="1" fill="hold">
                                          <p:stCondLst>
                                            <p:cond delay="500"/>
                                          </p:stCondLst>
                                        </p:cTn>
                                        <p:tgtEl>
                                          <p:spTgt spid="49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86"/>
                                        </p:tgtEl>
                                      </p:cBhvr>
                                    </p:animEffect>
                                    <p:set>
                                      <p:cBhvr>
                                        <p:cTn dur="1" fill="hold">
                                          <p:stCondLst>
                                            <p:cond delay="500"/>
                                          </p:stCondLst>
                                        </p:cTn>
                                        <p:tgtEl>
                                          <p:spTgt spid="48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0"/>
                                        </p:tgtEl>
                                      </p:cBhvr>
                                    </p:animEffect>
                                    <p:set>
                                      <p:cBhvr>
                                        <p:cTn dur="1" fill="hold">
                                          <p:stCondLst>
                                            <p:cond delay="500"/>
                                          </p:stCondLst>
                                        </p:cTn>
                                        <p:tgtEl>
                                          <p:spTgt spid="4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9"/>
                                        </p:tgtEl>
                                      </p:cBhvr>
                                    </p:animEffect>
                                    <p:set>
                                      <p:cBhvr>
                                        <p:cTn dur="1" fill="hold">
                                          <p:stCondLst>
                                            <p:cond delay="500"/>
                                          </p:stCondLst>
                                        </p:cTn>
                                        <p:tgtEl>
                                          <p:spTgt spid="4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5"/>
                                        </p:tgtEl>
                                      </p:cBhvr>
                                    </p:animEffect>
                                    <p:set>
                                      <p:cBhvr>
                                        <p:cTn dur="1" fill="hold">
                                          <p:stCondLst>
                                            <p:cond delay="500"/>
                                          </p:stCondLst>
                                        </p:cTn>
                                        <p:tgtEl>
                                          <p:spTgt spid="4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par>
                                <p:cTn fill="hold" nodeType="withEffect" presetClass="exit" presetID="10" presetSubtype="0">
                                  <p:stCondLst>
                                    <p:cond delay="0"/>
                                  </p:stCondLst>
                                  <p:childTnLst>
                                    <p:animEffect filter="fade" transition="out">
                                      <p:cBhvr>
                                        <p:cTn dur="1"/>
                                        <p:tgtEl>
                                          <p:spTgt spid="484"/>
                                        </p:tgtEl>
                                      </p:cBhvr>
                                    </p:animEffect>
                                    <p:set>
                                      <p:cBhvr>
                                        <p:cTn dur="1" fill="hold">
                                          <p:stCondLst>
                                            <p:cond delay="0"/>
                                          </p:stCondLst>
                                        </p:cTn>
                                        <p:tgtEl>
                                          <p:spTgt spid="48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8"/>
          <p:cNvSpPr txBox="1"/>
          <p:nvPr>
            <p:ph type="title"/>
          </p:nvPr>
        </p:nvSpPr>
        <p:spPr>
          <a:xfrm>
            <a:off x="729450" y="864300"/>
            <a:ext cx="7739700" cy="2985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The</a:t>
            </a:r>
            <a:r>
              <a:rPr lang="en"/>
              <a:t> physical world is full of </a:t>
            </a:r>
            <a:r>
              <a:rPr lang="en" u="sng"/>
              <a:t>rich regularities that organize</a:t>
            </a:r>
            <a:r>
              <a:rPr lang="en"/>
              <a:t> perception, action, and ultimately thought.</a:t>
            </a:r>
            <a:endParaRPr/>
          </a:p>
          <a:p>
            <a:pPr indent="0" lvl="0" marL="0" rtl="0" algn="l">
              <a:spcBef>
                <a:spcPts val="1500"/>
              </a:spcBef>
              <a:spcAft>
                <a:spcPts val="0"/>
              </a:spcAft>
              <a:buNone/>
            </a:pPr>
            <a:r>
              <a:rPr lang="en"/>
              <a:t>Intelligence is </a:t>
            </a:r>
            <a:r>
              <a:rPr lang="en" u="sng"/>
              <a:t>distributed across interactions and experiences</a:t>
            </a:r>
            <a:r>
              <a:rPr lang="en"/>
              <a:t> in the physical world.</a:t>
            </a:r>
            <a:endParaRPr/>
          </a:p>
        </p:txBody>
      </p:sp>
      <p:sp>
        <p:nvSpPr>
          <p:cNvPr id="509" name="Google Shape;509;p4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0" st="0"/>
                                            </p:txEl>
                                          </p:spTgt>
                                        </p:tgtEl>
                                        <p:attrNameLst>
                                          <p:attrName>style.visibility</p:attrName>
                                        </p:attrNameLst>
                                      </p:cBhvr>
                                      <p:to>
                                        <p:strVal val="visible"/>
                                      </p:to>
                                    </p:set>
                                    <p:animEffect filter="fade" transition="in">
                                      <p:cBhvr>
                                        <p:cTn dur="500"/>
                                        <p:tgtEl>
                                          <p:spTgt spid="5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1" st="1"/>
                                            </p:txEl>
                                          </p:spTgt>
                                        </p:tgtEl>
                                        <p:attrNameLst>
                                          <p:attrName>style.visibility</p:attrName>
                                        </p:attrNameLst>
                                      </p:cBhvr>
                                      <p:to>
                                        <p:strVal val="visible"/>
                                      </p:to>
                                    </p:set>
                                    <p:animEffect filter="fade" transition="in">
                                      <p:cBhvr>
                                        <p:cTn dur="500"/>
                                        <p:tgtEl>
                                          <p:spTgt spid="50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3" name="Shape 513"/>
        <p:cNvGrpSpPr/>
        <p:nvPr/>
      </p:nvGrpSpPr>
      <p:grpSpPr>
        <a:xfrm>
          <a:off x="0" y="0"/>
          <a:ext cx="0" cy="0"/>
          <a:chOff x="0" y="0"/>
          <a:chExt cx="0" cy="0"/>
        </a:xfrm>
      </p:grpSpPr>
      <p:sp>
        <p:nvSpPr>
          <p:cNvPr id="514" name="Google Shape;514;p49"/>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Explore</a:t>
            </a:r>
            <a:endParaRPr/>
          </a:p>
        </p:txBody>
      </p:sp>
      <p:sp>
        <p:nvSpPr>
          <p:cNvPr id="515" name="Google Shape;515;p49"/>
          <p:cNvSpPr txBox="1"/>
          <p:nvPr>
            <p:ph idx="1" type="body"/>
          </p:nvPr>
        </p:nvSpPr>
        <p:spPr>
          <a:xfrm>
            <a:off x="729450" y="865250"/>
            <a:ext cx="7688700" cy="34746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How can a learner who does not know what there is to learn manage to learn anyway?</a:t>
            </a:r>
            <a:endParaRPr/>
          </a:p>
          <a:p>
            <a:pPr indent="-307340" lvl="0" marL="457200" rtl="0" algn="l">
              <a:spcBef>
                <a:spcPts val="1200"/>
              </a:spcBef>
              <a:spcAft>
                <a:spcPts val="0"/>
              </a:spcAft>
              <a:buSzPct val="100000"/>
              <a:buChar char="●"/>
            </a:pPr>
            <a:r>
              <a:rPr lang="en"/>
              <a:t>Babies can discover both the tasks to be learned and the solution to those tasks through exploration / non-goal-directed action.</a:t>
            </a:r>
            <a:endParaRPr/>
          </a:p>
          <a:p>
            <a:pPr indent="-297497" lvl="1" marL="914400" rtl="0" algn="l">
              <a:spcBef>
                <a:spcPts val="0"/>
              </a:spcBef>
              <a:spcAft>
                <a:spcPts val="0"/>
              </a:spcAft>
              <a:buSzPct val="100000"/>
              <a:buChar char="○"/>
            </a:pPr>
            <a:r>
              <a:rPr lang="en"/>
              <a:t>Spontaneous movement creates both tasks and </a:t>
            </a:r>
            <a:r>
              <a:rPr lang="en"/>
              <a:t>opportunities</a:t>
            </a:r>
            <a:r>
              <a:rPr lang="en"/>
              <a:t> for learning.</a:t>
            </a:r>
            <a:endParaRPr/>
          </a:p>
          <a:p>
            <a:pPr indent="-297497" lvl="1" marL="914400" rtl="0" algn="l">
              <a:spcBef>
                <a:spcPts val="0"/>
              </a:spcBef>
              <a:spcAft>
                <a:spcPts val="0"/>
              </a:spcAft>
              <a:buSzPct val="100000"/>
              <a:buChar char="○"/>
            </a:pPr>
            <a:r>
              <a:rPr lang="en"/>
              <a:t>Course of learning </a:t>
            </a:r>
            <a:r>
              <a:rPr lang="en"/>
              <a:t>appeared</a:t>
            </a:r>
            <a:r>
              <a:rPr lang="en"/>
              <a:t> to be: arousal, exploration, then selection of solutions from that exploration space.</a:t>
            </a:r>
            <a:endParaRPr/>
          </a:p>
          <a:p>
            <a:pPr indent="-297497" lvl="2" marL="1371600" rtl="0" algn="l">
              <a:spcBef>
                <a:spcPts val="0"/>
              </a:spcBef>
              <a:spcAft>
                <a:spcPts val="0"/>
              </a:spcAft>
              <a:buSzPct val="100000"/>
              <a:buChar char="■"/>
            </a:pPr>
            <a:r>
              <a:rPr lang="en"/>
              <a:t>Takes over weeks of this cycle, which over cycles becomes more stable.</a:t>
            </a:r>
            <a:endParaRPr/>
          </a:p>
          <a:p>
            <a:pPr indent="-297497" lvl="2" marL="1371600" rtl="0" algn="l">
              <a:spcBef>
                <a:spcPts val="0"/>
              </a:spcBef>
              <a:spcAft>
                <a:spcPts val="0"/>
              </a:spcAft>
              <a:buSzPct val="100000"/>
              <a:buChar char="■"/>
            </a:pPr>
            <a:r>
              <a:rPr lang="en"/>
              <a:t>Lesson: A multimodal system that builds reentrant maps from time-locked correlations only needs to be set in motion, to move about broadly, even randomly, to </a:t>
            </a:r>
            <a:r>
              <a:rPr lang="en"/>
              <a:t>learn and through such exploration to discover both tasks and solutions.</a:t>
            </a:r>
            <a:endParaRPr/>
          </a:p>
          <a:p>
            <a:pPr indent="-297497" lvl="1" marL="914400" rtl="0" algn="l">
              <a:spcBef>
                <a:spcPts val="0"/>
              </a:spcBef>
              <a:spcAft>
                <a:spcPts val="0"/>
              </a:spcAft>
              <a:buSzPct val="100000"/>
              <a:buChar char="○"/>
            </a:pPr>
            <a:r>
              <a:rPr lang="en"/>
              <a:t>Also illustrated by </a:t>
            </a:r>
            <a:r>
              <a:rPr i="1" lang="en"/>
              <a:t>infant conjugate reinforcement</a:t>
            </a:r>
            <a:r>
              <a:rPr lang="en"/>
              <a:t>.</a:t>
            </a:r>
            <a:endParaRPr/>
          </a:p>
          <a:p>
            <a:pPr indent="-297497" lvl="2" marL="1371600" rtl="0" algn="l">
              <a:spcBef>
                <a:spcPts val="0"/>
              </a:spcBef>
              <a:spcAft>
                <a:spcPts val="0"/>
              </a:spcAft>
              <a:buSzPct val="100000"/>
              <a:buChar char="■"/>
            </a:pPr>
            <a:r>
              <a:rPr lang="en"/>
              <a:t>Infants on their backs with their angles attached by ribbon to a mobile quickly learn the link between a kick and the jiggling of the mobile.</a:t>
            </a:r>
            <a:endParaRPr/>
          </a:p>
          <a:p>
            <a:pPr indent="-297497" lvl="2" marL="1371600" rtl="0" algn="l">
              <a:spcBef>
                <a:spcPts val="0"/>
              </a:spcBef>
              <a:spcAft>
                <a:spcPts val="0"/>
              </a:spcAft>
              <a:buSzPct val="100000"/>
              <a:buChar char="■"/>
            </a:pPr>
            <a:r>
              <a:rPr lang="en"/>
              <a:t>Children spend a lot of time in behavior with no apparent goal. This behavior, called play, is essential to building </a:t>
            </a:r>
            <a:r>
              <a:rPr lang="en"/>
              <a:t>inventive</a:t>
            </a:r>
            <a:r>
              <a:rPr lang="en"/>
              <a:t> forms of </a:t>
            </a:r>
            <a:r>
              <a:rPr lang="en"/>
              <a:t>intelligence</a:t>
            </a:r>
            <a:r>
              <a:rPr lang="en"/>
              <a:t> that are open to new solutions</a:t>
            </a:r>
            <a:endParaRPr/>
          </a:p>
          <a:p>
            <a:pPr indent="0" lvl="0" marL="0" rtl="0" algn="l">
              <a:spcBef>
                <a:spcPts val="1200"/>
              </a:spcBef>
              <a:spcAft>
                <a:spcPts val="1200"/>
              </a:spcAft>
              <a:buNone/>
            </a:pPr>
            <a:r>
              <a:rPr lang="en"/>
              <a:t>Babies explore - they move and act in highly variable and playful ways that are not goal-oriented and are seemingly random. In doing so, they discover new problems and new solutions. Exploration makes intelligence open-ended and inventive.</a:t>
            </a:r>
            <a:endParaRPr/>
          </a:p>
        </p:txBody>
      </p:sp>
      <p:sp>
        <p:nvSpPr>
          <p:cNvPr id="516" name="Google Shape;516;p4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0"/>
          <p:cNvSpPr txBox="1"/>
          <p:nvPr>
            <p:ph type="title"/>
          </p:nvPr>
        </p:nvSpPr>
        <p:spPr>
          <a:xfrm>
            <a:off x="729450" y="865250"/>
            <a:ext cx="7688400" cy="1518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4</a:t>
            </a:r>
            <a:br>
              <a:rPr lang="en"/>
            </a:br>
            <a:br>
              <a:rPr lang="en"/>
            </a:br>
            <a:r>
              <a:rPr lang="en"/>
              <a:t>Explore</a:t>
            </a:r>
            <a:endParaRPr/>
          </a:p>
        </p:txBody>
      </p:sp>
      <p:sp>
        <p:nvSpPr>
          <p:cNvPr id="522" name="Google Shape;522;p5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523" name="Google Shape;523;p50"/>
          <p:cNvGrpSpPr/>
          <p:nvPr/>
        </p:nvGrpSpPr>
        <p:grpSpPr>
          <a:xfrm>
            <a:off x="830392" y="1603666"/>
            <a:ext cx="745763" cy="45826"/>
            <a:chOff x="4580561" y="2589004"/>
            <a:chExt cx="1064464" cy="25200"/>
          </a:xfrm>
        </p:grpSpPr>
        <p:sp>
          <p:nvSpPr>
            <p:cNvPr id="524" name="Google Shape;524;p5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1"/>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Exploration</a:t>
            </a:r>
            <a:endParaRPr/>
          </a:p>
        </p:txBody>
      </p:sp>
      <p:sp>
        <p:nvSpPr>
          <p:cNvPr id="531" name="Google Shape;531;p51"/>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32" name="Google Shape;532;p5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This is our attempt to show that our infant son has the mental capacity to know that his foot is affecting his mobile.  I think he succeeds!" id="533" name="Google Shape;533;p51" title="Jeffrey mobile experiment">
            <a:hlinkClick r:id="rId3"/>
          </p:cNvPr>
          <p:cNvPicPr preferRelativeResize="0"/>
          <p:nvPr/>
        </p:nvPicPr>
        <p:blipFill>
          <a:blip r:embed="rId4">
            <a:alphaModFix/>
          </a:blip>
          <a:stretch>
            <a:fillRect/>
          </a:stretch>
        </p:blipFill>
        <p:spPr>
          <a:xfrm>
            <a:off x="1611075" y="906225"/>
            <a:ext cx="5921850" cy="3331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6"/>
          <p:cNvSpPr txBox="1"/>
          <p:nvPr>
            <p:ph type="title"/>
          </p:nvPr>
        </p:nvSpPr>
        <p:spPr>
          <a:xfrm>
            <a:off x="729450" y="865250"/>
            <a:ext cx="7688400" cy="1518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a:t>
            </a:r>
            <a:br>
              <a:rPr lang="en"/>
            </a:br>
            <a:br>
              <a:rPr lang="en"/>
            </a:br>
            <a:r>
              <a:rPr lang="en"/>
              <a:t>Be Multimodal</a:t>
            </a:r>
            <a:endParaRPr/>
          </a:p>
        </p:txBody>
      </p:sp>
      <p:sp>
        <p:nvSpPr>
          <p:cNvPr id="117" name="Google Shape;117;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118" name="Google Shape;118;p16"/>
          <p:cNvGrpSpPr/>
          <p:nvPr/>
        </p:nvGrpSpPr>
        <p:grpSpPr>
          <a:xfrm>
            <a:off x="830392" y="1603666"/>
            <a:ext cx="745763" cy="45826"/>
            <a:chOff x="4580561" y="2589004"/>
            <a:chExt cx="1064464" cy="25200"/>
          </a:xfrm>
        </p:grpSpPr>
        <p:sp>
          <p:nvSpPr>
            <p:cNvPr id="119" name="Google Shape;119;p1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2"/>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Exploration and </a:t>
            </a:r>
            <a:r>
              <a:rPr i="1" lang="en"/>
              <a:t>Infant Conjugate Reinforcement</a:t>
            </a:r>
            <a:endParaRPr i="1"/>
          </a:p>
        </p:txBody>
      </p:sp>
      <p:sp>
        <p:nvSpPr>
          <p:cNvPr id="539" name="Google Shape;539;p52"/>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40" name="Google Shape;540;p5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This is our attempt to show that our infant son has the mental capacity to know that his foot is affecting his mobile.  I think he succeeds!" id="541" name="Google Shape;541;p52" title="Jeffrey mobile experiment">
            <a:hlinkClick r:id="rId3"/>
          </p:cNvPr>
          <p:cNvPicPr preferRelativeResize="0"/>
          <p:nvPr/>
        </p:nvPicPr>
        <p:blipFill>
          <a:blip r:embed="rId4">
            <a:alphaModFix/>
          </a:blip>
          <a:stretch>
            <a:fillRect/>
          </a:stretch>
        </p:blipFill>
        <p:spPr>
          <a:xfrm>
            <a:off x="1611075" y="906225"/>
            <a:ext cx="5921850" cy="3331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53"/>
          <p:cNvSpPr txBox="1"/>
          <p:nvPr>
            <p:ph type="title"/>
          </p:nvPr>
        </p:nvSpPr>
        <p:spPr>
          <a:xfrm>
            <a:off x="729450" y="864300"/>
            <a:ext cx="7586400" cy="2985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Babies move and act in </a:t>
            </a:r>
            <a:r>
              <a:rPr lang="en" u="sng"/>
              <a:t>highly variable and playful</a:t>
            </a:r>
            <a:r>
              <a:rPr lang="en"/>
              <a:t> ways.</a:t>
            </a:r>
            <a:endParaRPr/>
          </a:p>
          <a:p>
            <a:pPr indent="0" lvl="0" marL="0" rtl="0" algn="l">
              <a:spcBef>
                <a:spcPts val="1500"/>
              </a:spcBef>
              <a:spcAft>
                <a:spcPts val="0"/>
              </a:spcAft>
              <a:buNone/>
            </a:pPr>
            <a:r>
              <a:rPr lang="en"/>
              <a:t>By </a:t>
            </a:r>
            <a:r>
              <a:rPr lang="en" u="sng"/>
              <a:t>exploring</a:t>
            </a:r>
            <a:r>
              <a:rPr lang="en"/>
              <a:t>, they </a:t>
            </a:r>
            <a:r>
              <a:rPr lang="en" u="sng"/>
              <a:t>discover new problems and solutions</a:t>
            </a:r>
            <a:r>
              <a:rPr lang="en"/>
              <a:t>.</a:t>
            </a:r>
            <a:endParaRPr/>
          </a:p>
          <a:p>
            <a:pPr indent="0" lvl="0" marL="0" rtl="0" algn="l">
              <a:spcBef>
                <a:spcPts val="1500"/>
              </a:spcBef>
              <a:spcAft>
                <a:spcPts val="1500"/>
              </a:spcAft>
              <a:buNone/>
            </a:pPr>
            <a:r>
              <a:rPr lang="en"/>
              <a:t>Exploration makes intelligence </a:t>
            </a:r>
            <a:r>
              <a:rPr lang="en" u="sng"/>
              <a:t>open-ended and inventive</a:t>
            </a:r>
            <a:r>
              <a:rPr lang="en"/>
              <a:t>.</a:t>
            </a:r>
            <a:endParaRPr/>
          </a:p>
        </p:txBody>
      </p:sp>
      <p:sp>
        <p:nvSpPr>
          <p:cNvPr id="547" name="Google Shape;547;p5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0" st="0"/>
                                            </p:txEl>
                                          </p:spTgt>
                                        </p:tgtEl>
                                        <p:attrNameLst>
                                          <p:attrName>style.visibility</p:attrName>
                                        </p:attrNameLst>
                                      </p:cBhvr>
                                      <p:to>
                                        <p:strVal val="visible"/>
                                      </p:to>
                                    </p:set>
                                    <p:animEffect filter="fade" transition="in">
                                      <p:cBhvr>
                                        <p:cTn dur="500"/>
                                        <p:tgtEl>
                                          <p:spTgt spid="5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1" st="1"/>
                                            </p:txEl>
                                          </p:spTgt>
                                        </p:tgtEl>
                                        <p:attrNameLst>
                                          <p:attrName>style.visibility</p:attrName>
                                        </p:attrNameLst>
                                      </p:cBhvr>
                                      <p:to>
                                        <p:strVal val="visible"/>
                                      </p:to>
                                    </p:set>
                                    <p:animEffect filter="fade" transition="in">
                                      <p:cBhvr>
                                        <p:cTn dur="500"/>
                                        <p:tgtEl>
                                          <p:spTgt spid="5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xEl>
                                              <p:pRg end="2" st="2"/>
                                            </p:txEl>
                                          </p:spTgt>
                                        </p:tgtEl>
                                        <p:attrNameLst>
                                          <p:attrName>style.visibility</p:attrName>
                                        </p:attrNameLst>
                                      </p:cBhvr>
                                      <p:to>
                                        <p:strVal val="visible"/>
                                      </p:to>
                                    </p:set>
                                    <p:animEffect filter="fade" transition="in">
                                      <p:cBhvr>
                                        <p:cTn dur="500"/>
                                        <p:tgtEl>
                                          <p:spTgt spid="54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1" name="Shape 551"/>
        <p:cNvGrpSpPr/>
        <p:nvPr/>
      </p:nvGrpSpPr>
      <p:grpSpPr>
        <a:xfrm>
          <a:off x="0" y="0"/>
          <a:ext cx="0" cy="0"/>
          <a:chOff x="0" y="0"/>
          <a:chExt cx="0" cy="0"/>
        </a:xfrm>
      </p:grpSpPr>
      <p:sp>
        <p:nvSpPr>
          <p:cNvPr id="552" name="Google Shape;552;p54"/>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 Social</a:t>
            </a:r>
            <a:endParaRPr/>
          </a:p>
        </p:txBody>
      </p:sp>
      <p:sp>
        <p:nvSpPr>
          <p:cNvPr id="553" name="Google Shape;553;p54"/>
          <p:cNvSpPr txBox="1"/>
          <p:nvPr>
            <p:ph idx="1" type="body"/>
          </p:nvPr>
        </p:nvSpPr>
        <p:spPr>
          <a:xfrm>
            <a:off x="729450" y="865250"/>
            <a:ext cx="7688700" cy="3474600"/>
          </a:xfrm>
          <a:prstGeom prst="rect">
            <a:avLst/>
          </a:prstGeom>
        </p:spPr>
        <p:txBody>
          <a:bodyPr anchorCtr="0" anchor="t" bIns="91425" lIns="91425" spcFirstLastPara="1" rIns="91425" wrap="square" tIns="91425">
            <a:normAutofit fontScale="92500" lnSpcReduction="20000"/>
          </a:bodyPr>
          <a:lstStyle/>
          <a:p>
            <a:pPr indent="-322580" lvl="0" marL="457200" rtl="0" algn="l">
              <a:spcBef>
                <a:spcPts val="0"/>
              </a:spcBef>
              <a:spcAft>
                <a:spcPts val="0"/>
              </a:spcAft>
              <a:buSzPct val="100000"/>
              <a:buChar char="●"/>
            </a:pPr>
            <a:r>
              <a:rPr lang="en"/>
              <a:t>Reimagine the infant conjugate reinforcement paradigm, except this time the infant’s face is coupled to the face of a mature partner by mutual gaze.</a:t>
            </a:r>
            <a:endParaRPr/>
          </a:p>
          <a:p>
            <a:pPr indent="-310832" lvl="1" marL="914400" rtl="0" algn="l">
              <a:spcBef>
                <a:spcPts val="0"/>
              </a:spcBef>
              <a:spcAft>
                <a:spcPts val="0"/>
              </a:spcAft>
              <a:buSzPct val="100000"/>
              <a:buChar char="○"/>
            </a:pPr>
            <a:r>
              <a:rPr lang="en"/>
              <a:t>Mature social partners don’t just </a:t>
            </a:r>
            <a:r>
              <a:rPr lang="en"/>
              <a:t>react</a:t>
            </a:r>
            <a:r>
              <a:rPr lang="en"/>
              <a:t> conjugately to infants’ behavior; they build on it and provide scaffolding to support and transform it into conventionally shared patterns</a:t>
            </a:r>
            <a:endParaRPr/>
          </a:p>
          <a:p>
            <a:pPr indent="-310832" lvl="1" marL="914400" rtl="0" algn="l">
              <a:spcBef>
                <a:spcPts val="0"/>
              </a:spcBef>
              <a:spcAft>
                <a:spcPts val="0"/>
              </a:spcAft>
              <a:buSzPct val="100000"/>
              <a:buChar char="○"/>
            </a:pPr>
            <a:r>
              <a:rPr lang="en"/>
              <a:t>Parents don’t just respond to infant smiles and vocalizations; they imitated them, and parents naturally select those they take to be meaningful -&gt; naturally learning and fine-tuning infant facial and vocal </a:t>
            </a:r>
            <a:r>
              <a:rPr lang="en"/>
              <a:t>gestures to match the adult model</a:t>
            </a:r>
            <a:endParaRPr/>
          </a:p>
          <a:p>
            <a:pPr indent="-322580" lvl="0" marL="457200" rtl="0" algn="l">
              <a:spcBef>
                <a:spcPts val="0"/>
              </a:spcBef>
              <a:spcAft>
                <a:spcPts val="0"/>
              </a:spcAft>
              <a:buSzPct val="100000"/>
              <a:buChar char="●"/>
            </a:pPr>
            <a:r>
              <a:rPr lang="en"/>
              <a:t>Mature social partners also provide multimodal supports to help ground early language learning</a:t>
            </a:r>
            <a:endParaRPr/>
          </a:p>
          <a:p>
            <a:pPr indent="-310832" lvl="1" marL="914400" rtl="0" algn="l">
              <a:spcBef>
                <a:spcPts val="0"/>
              </a:spcBef>
              <a:spcAft>
                <a:spcPts val="0"/>
              </a:spcAft>
              <a:buSzPct val="100000"/>
              <a:buChar char="○"/>
            </a:pPr>
            <a:r>
              <a:rPr lang="en"/>
              <a:t>When a parent introduces an object to a toddler and names it, the parent musters a whole array of sensorimotor supports to bring the child’s attention to the object and to bind that object to the word.</a:t>
            </a:r>
            <a:endParaRPr/>
          </a:p>
          <a:p>
            <a:pPr indent="-310832" lvl="1" marL="914400" rtl="0" algn="l">
              <a:spcBef>
                <a:spcPts val="0"/>
              </a:spcBef>
              <a:spcAft>
                <a:spcPts val="0"/>
              </a:spcAft>
              <a:buSzPct val="100000"/>
              <a:buChar char="○"/>
            </a:pPr>
            <a:r>
              <a:rPr lang="en"/>
              <a:t>They routinely couple action and sound when talking to young children</a:t>
            </a:r>
            <a:endParaRPr/>
          </a:p>
          <a:p>
            <a:pPr indent="0" lvl="0" marL="0" rtl="0" algn="l">
              <a:spcBef>
                <a:spcPts val="1200"/>
              </a:spcBef>
              <a:spcAft>
                <a:spcPts val="1200"/>
              </a:spcAft>
              <a:buNone/>
            </a:pPr>
            <a:r>
              <a:rPr lang="en"/>
              <a:t> Babies act and learn in a social world in which more mature partners guide learning and add supporting structure to that learning.</a:t>
            </a:r>
            <a:endParaRPr/>
          </a:p>
        </p:txBody>
      </p:sp>
      <p:sp>
        <p:nvSpPr>
          <p:cNvPr id="554" name="Google Shape;554;p5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5"/>
          <p:cNvSpPr txBox="1"/>
          <p:nvPr>
            <p:ph type="title"/>
          </p:nvPr>
        </p:nvSpPr>
        <p:spPr>
          <a:xfrm>
            <a:off x="729450" y="865250"/>
            <a:ext cx="7688400" cy="1518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5</a:t>
            </a:r>
            <a:br>
              <a:rPr lang="en"/>
            </a:br>
            <a:br>
              <a:rPr lang="en"/>
            </a:br>
            <a:r>
              <a:rPr lang="en"/>
              <a:t>Be Social</a:t>
            </a:r>
            <a:endParaRPr/>
          </a:p>
        </p:txBody>
      </p:sp>
      <p:sp>
        <p:nvSpPr>
          <p:cNvPr id="560" name="Google Shape;560;p5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561" name="Google Shape;561;p55"/>
          <p:cNvGrpSpPr/>
          <p:nvPr/>
        </p:nvGrpSpPr>
        <p:grpSpPr>
          <a:xfrm>
            <a:off x="830392" y="1603666"/>
            <a:ext cx="745763" cy="45826"/>
            <a:chOff x="4580561" y="2589004"/>
            <a:chExt cx="1064464" cy="25200"/>
          </a:xfrm>
        </p:grpSpPr>
        <p:sp>
          <p:nvSpPr>
            <p:cNvPr id="562" name="Google Shape;562;p5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6"/>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Baby Babbling and Mature Feedback</a:t>
            </a:r>
            <a:endParaRPr/>
          </a:p>
        </p:txBody>
      </p:sp>
      <p:sp>
        <p:nvSpPr>
          <p:cNvPr id="569" name="Google Shape;569;p56"/>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70" name="Google Shape;570;p5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A conversation with our 12 month old daughter, Eryn." id="571" name="Google Shape;571;p56" title="A babbling conversation with dad">
            <a:hlinkClick r:id="rId3"/>
          </p:cNvPr>
          <p:cNvPicPr preferRelativeResize="0"/>
          <p:nvPr/>
        </p:nvPicPr>
        <p:blipFill>
          <a:blip r:embed="rId4">
            <a:alphaModFix/>
          </a:blip>
          <a:stretch>
            <a:fillRect/>
          </a:stretch>
        </p:blipFill>
        <p:spPr>
          <a:xfrm>
            <a:off x="1294400" y="857078"/>
            <a:ext cx="6555200" cy="3687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7"/>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Multimodal Language Support</a:t>
            </a:r>
            <a:endParaRPr/>
          </a:p>
        </p:txBody>
      </p:sp>
      <p:sp>
        <p:nvSpPr>
          <p:cNvPr id="577" name="Google Shape;577;p57"/>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78" name="Google Shape;578;p5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The purpose of this video is to illustrate the role of the teacher in using language to support children's development. The interactions you will see include positive language, expansion, questioning, and redirection. Teachers use these techniques to expand children's knowledge, encourage complex thinking and &#10;problem solving skills, and help children develop &#10;appropriate behavior and positive social skills." id="579" name="Google Shape;579;p57" title="Language for Learning: Infants and Toddlers">
            <a:hlinkClick r:id="rId3"/>
          </p:cNvPr>
          <p:cNvPicPr preferRelativeResize="0"/>
          <p:nvPr/>
        </p:nvPicPr>
        <p:blipFill>
          <a:blip r:embed="rId4">
            <a:alphaModFix/>
          </a:blip>
          <a:stretch>
            <a:fillRect/>
          </a:stretch>
        </p:blipFill>
        <p:spPr>
          <a:xfrm>
            <a:off x="1603600" y="978225"/>
            <a:ext cx="5936800" cy="3339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8"/>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Multimodal Language Support</a:t>
            </a:r>
            <a:endParaRPr/>
          </a:p>
        </p:txBody>
      </p:sp>
      <p:sp>
        <p:nvSpPr>
          <p:cNvPr id="585" name="Google Shape;585;p58"/>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86" name="Google Shape;586;p5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The purpose of this video is to illustrate the role of the teacher in using language to support children's development. The interactions you will see include positive language, expansion, questioning, and redirection. Teachers use these techniques to expand children's knowledge, encourage complex thinking and &#10;problem solving skills, and help children develop &#10;appropriate behavior and positive social skills." id="587" name="Google Shape;587;p58" title="Language for Learning: Infants and Toddlers">
            <a:hlinkClick r:id="rId3"/>
          </p:cNvPr>
          <p:cNvPicPr preferRelativeResize="0"/>
          <p:nvPr/>
        </p:nvPicPr>
        <p:blipFill>
          <a:blip r:embed="rId4">
            <a:alphaModFix/>
          </a:blip>
          <a:stretch>
            <a:fillRect/>
          </a:stretch>
        </p:blipFill>
        <p:spPr>
          <a:xfrm>
            <a:off x="1603600" y="978225"/>
            <a:ext cx="5936800" cy="3339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59"/>
          <p:cNvSpPr txBox="1"/>
          <p:nvPr>
            <p:ph type="title"/>
          </p:nvPr>
        </p:nvSpPr>
        <p:spPr>
          <a:xfrm>
            <a:off x="729450" y="864300"/>
            <a:ext cx="75864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Babies act and learn in a social world where more mature partners </a:t>
            </a:r>
            <a:r>
              <a:rPr lang="en" u="sng"/>
              <a:t>guide learning</a:t>
            </a:r>
            <a:r>
              <a:rPr lang="en"/>
              <a:t> and</a:t>
            </a:r>
            <a:endParaRPr/>
          </a:p>
          <a:p>
            <a:pPr indent="0" lvl="0" marL="0" rtl="0" algn="l">
              <a:spcBef>
                <a:spcPts val="0"/>
              </a:spcBef>
              <a:spcAft>
                <a:spcPts val="0"/>
              </a:spcAft>
              <a:buNone/>
            </a:pPr>
            <a:r>
              <a:rPr lang="en" u="sng"/>
              <a:t>add supporting structure</a:t>
            </a:r>
            <a:r>
              <a:rPr lang="en"/>
              <a:t> to</a:t>
            </a:r>
            <a:br>
              <a:rPr lang="en"/>
            </a:br>
            <a:r>
              <a:rPr lang="en"/>
              <a:t>that learning.</a:t>
            </a:r>
            <a:endParaRPr/>
          </a:p>
        </p:txBody>
      </p:sp>
      <p:sp>
        <p:nvSpPr>
          <p:cNvPr id="593" name="Google Shape;593;p5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0" st="0"/>
                                            </p:txEl>
                                          </p:spTgt>
                                        </p:tgtEl>
                                        <p:attrNameLst>
                                          <p:attrName>style.visibility</p:attrName>
                                        </p:attrNameLst>
                                      </p:cBhvr>
                                      <p:to>
                                        <p:strVal val="visible"/>
                                      </p:to>
                                    </p:set>
                                    <p:animEffect filter="fade" transition="in">
                                      <p:cBhvr>
                                        <p:cTn dur="500"/>
                                        <p:tgtEl>
                                          <p:spTgt spid="5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1" st="1"/>
                                            </p:txEl>
                                          </p:spTgt>
                                        </p:tgtEl>
                                        <p:attrNameLst>
                                          <p:attrName>style.visibility</p:attrName>
                                        </p:attrNameLst>
                                      </p:cBhvr>
                                      <p:to>
                                        <p:strVal val="visible"/>
                                      </p:to>
                                    </p:set>
                                    <p:animEffect filter="fade" transition="in">
                                      <p:cBhvr>
                                        <p:cTn dur="500"/>
                                        <p:tgtEl>
                                          <p:spTgt spid="59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7" name="Shape 597"/>
        <p:cNvGrpSpPr/>
        <p:nvPr/>
      </p:nvGrpSpPr>
      <p:grpSpPr>
        <a:xfrm>
          <a:off x="0" y="0"/>
          <a:ext cx="0" cy="0"/>
          <a:chOff x="0" y="0"/>
          <a:chExt cx="0" cy="0"/>
        </a:xfrm>
      </p:grpSpPr>
      <p:sp>
        <p:nvSpPr>
          <p:cNvPr id="598" name="Google Shape;598;p60"/>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 a Language</a:t>
            </a:r>
            <a:endParaRPr/>
          </a:p>
        </p:txBody>
      </p:sp>
      <p:sp>
        <p:nvSpPr>
          <p:cNvPr id="599" name="Google Shape;599;p60"/>
          <p:cNvSpPr txBox="1"/>
          <p:nvPr>
            <p:ph idx="1" type="body"/>
          </p:nvPr>
        </p:nvSpPr>
        <p:spPr>
          <a:xfrm>
            <a:off x="729450" y="865250"/>
            <a:ext cx="7688700" cy="3474600"/>
          </a:xfrm>
          <a:prstGeom prst="rect">
            <a:avLst/>
          </a:prstGeom>
        </p:spPr>
        <p:txBody>
          <a:bodyPr anchorCtr="0" anchor="t" bIns="91425" lIns="91425" spcFirstLastPara="1" rIns="91425" wrap="square" tIns="91425">
            <a:normAutofit fontScale="47500" lnSpcReduction="10000"/>
          </a:bodyPr>
          <a:lstStyle/>
          <a:p>
            <a:pPr indent="-276860" lvl="0" marL="457200" rtl="0" algn="l">
              <a:spcBef>
                <a:spcPts val="0"/>
              </a:spcBef>
              <a:spcAft>
                <a:spcPts val="0"/>
              </a:spcAft>
              <a:buSzPct val="100000"/>
              <a:buChar char="●"/>
            </a:pPr>
            <a:r>
              <a:rPr lang="en"/>
              <a:t>Language is a very special form of regularity in the world and one that profoundly changes the learner</a:t>
            </a:r>
            <a:endParaRPr/>
          </a:p>
          <a:p>
            <a:pPr indent="-270827" lvl="1" marL="914400" rtl="0" algn="l">
              <a:spcBef>
                <a:spcPts val="0"/>
              </a:spcBef>
              <a:spcAft>
                <a:spcPts val="0"/>
              </a:spcAft>
              <a:buSzPct val="100000"/>
              <a:buChar char="○"/>
            </a:pPr>
            <a:r>
              <a:rPr lang="en"/>
              <a:t>1st - It is a shared communicative system</a:t>
            </a:r>
            <a:endParaRPr/>
          </a:p>
          <a:p>
            <a:pPr indent="-270827" lvl="2" marL="1371600" rtl="0" algn="l">
              <a:spcBef>
                <a:spcPts val="0"/>
              </a:spcBef>
              <a:spcAft>
                <a:spcPts val="0"/>
              </a:spcAft>
              <a:buSzPct val="100000"/>
              <a:buChar char="■"/>
            </a:pPr>
            <a:r>
              <a:rPr lang="en"/>
              <a:t>It is very stable and continually constrained by many local communicative acts</a:t>
            </a:r>
            <a:endParaRPr/>
          </a:p>
          <a:p>
            <a:pPr indent="-270827" lvl="2" marL="1371600" rtl="0" algn="l">
              <a:spcBef>
                <a:spcPts val="0"/>
              </a:spcBef>
              <a:spcAft>
                <a:spcPts val="0"/>
              </a:spcAft>
              <a:buSzPct val="100000"/>
              <a:buChar char="■"/>
            </a:pPr>
            <a:r>
              <a:rPr lang="en"/>
              <a:t>Emergent product of many individual communicative encounters - may be nearly perfectly adapted to the learning community</a:t>
            </a:r>
            <a:endParaRPr/>
          </a:p>
          <a:p>
            <a:pPr indent="-270827" lvl="1" marL="914400" rtl="0" algn="l">
              <a:spcBef>
                <a:spcPts val="0"/>
              </a:spcBef>
              <a:spcAft>
                <a:spcPts val="0"/>
              </a:spcAft>
              <a:buSzPct val="100000"/>
              <a:buChar char="○"/>
            </a:pPr>
            <a:r>
              <a:rPr lang="en"/>
              <a:t>2nd - It is a symbol system</a:t>
            </a:r>
            <a:endParaRPr/>
          </a:p>
          <a:p>
            <a:pPr indent="-270827" lvl="2" marL="1371600" rtl="0" algn="l">
              <a:spcBef>
                <a:spcPts val="0"/>
              </a:spcBef>
              <a:spcAft>
                <a:spcPts val="0"/>
              </a:spcAft>
              <a:buSzPct val="100000"/>
              <a:buChar char="■"/>
            </a:pPr>
            <a:r>
              <a:rPr lang="en"/>
              <a:t>At the level of individual words (morphemes), the relation between events in the world and the linguistic forms that refer to them is mainly arbitrary (dig v dog)</a:t>
            </a:r>
            <a:endParaRPr/>
          </a:p>
          <a:p>
            <a:pPr indent="-270827" lvl="3" marL="1828800" rtl="0" algn="l">
              <a:spcBef>
                <a:spcPts val="0"/>
              </a:spcBef>
              <a:spcAft>
                <a:spcPts val="0"/>
              </a:spcAft>
              <a:buSzPct val="100000"/>
              <a:buChar char="●"/>
            </a:pPr>
            <a:r>
              <a:rPr lang="en"/>
              <a:t>One might expect a more iconic language would be better due to multimodality, evidence suggests that they fail if there is too much iconicity - Scale model experiment by DeLoach [12]</a:t>
            </a:r>
            <a:endParaRPr/>
          </a:p>
          <a:p>
            <a:pPr indent="-270827" lvl="2" marL="1371600" rtl="0" algn="l">
              <a:spcBef>
                <a:spcPts val="0"/>
              </a:spcBef>
              <a:spcAft>
                <a:spcPts val="0"/>
              </a:spcAft>
              <a:buSzPct val="100000"/>
              <a:buChar char="■"/>
            </a:pPr>
            <a:r>
              <a:rPr lang="en"/>
              <a:t>Given this mapping, the power of arbitrary symbols might lie in the property of orthogonality - they enable children to form second-order rule-like generalizations and pull apart overlapping regularities that create perceptual categories apart.</a:t>
            </a:r>
            <a:endParaRPr/>
          </a:p>
          <a:p>
            <a:pPr indent="-276860" lvl="0" marL="457200" rtl="0" algn="l">
              <a:spcBef>
                <a:spcPts val="0"/>
              </a:spcBef>
              <a:spcAft>
                <a:spcPts val="0"/>
              </a:spcAft>
              <a:buSzPct val="100000"/>
              <a:buChar char="●"/>
            </a:pPr>
            <a:r>
              <a:rPr lang="en"/>
              <a:t>Paper then describes the learning progress / milestones</a:t>
            </a:r>
            <a:endParaRPr/>
          </a:p>
          <a:p>
            <a:pPr indent="-270827" lvl="1" marL="914400" rtl="0" algn="l">
              <a:spcBef>
                <a:spcPts val="0"/>
              </a:spcBef>
              <a:spcAft>
                <a:spcPts val="0"/>
              </a:spcAft>
              <a:buSzPct val="100000"/>
              <a:buChar char="○"/>
            </a:pPr>
            <a:r>
              <a:rPr lang="en"/>
              <a:t>First order generalizations about the structure of individual </a:t>
            </a:r>
            <a:r>
              <a:rPr lang="en"/>
              <a:t>categories</a:t>
            </a:r>
            <a:endParaRPr/>
          </a:p>
          <a:p>
            <a:pPr indent="-270827" lvl="1" marL="914400" rtl="0" algn="l">
              <a:spcBef>
                <a:spcPts val="0"/>
              </a:spcBef>
              <a:spcAft>
                <a:spcPts val="0"/>
              </a:spcAft>
              <a:buSzPct val="100000"/>
              <a:buChar char="○"/>
            </a:pPr>
            <a:r>
              <a:rPr lang="en"/>
              <a:t>Then second-order generalizations over names and category structures</a:t>
            </a:r>
            <a:endParaRPr/>
          </a:p>
          <a:p>
            <a:pPr indent="-270827" lvl="1" marL="914400" rtl="0" algn="l">
              <a:spcBef>
                <a:spcPts val="0"/>
              </a:spcBef>
              <a:spcAft>
                <a:spcPts val="0"/>
              </a:spcAft>
              <a:buSzPct val="100000"/>
              <a:buChar char="○"/>
            </a:pPr>
            <a:r>
              <a:rPr lang="en"/>
              <a:t>Then there is potential for higher order generalizations</a:t>
            </a:r>
            <a:endParaRPr/>
          </a:p>
          <a:p>
            <a:pPr indent="-276860" lvl="0" marL="457200" rtl="0" algn="l">
              <a:spcBef>
                <a:spcPts val="0"/>
              </a:spcBef>
              <a:spcAft>
                <a:spcPts val="0"/>
              </a:spcAft>
              <a:buSzPct val="100000"/>
              <a:buChar char="●"/>
            </a:pPr>
            <a:r>
              <a:rPr lang="en"/>
              <a:t>Language may have a special role in enabling the formation of second-order generalizations</a:t>
            </a:r>
            <a:endParaRPr/>
          </a:p>
          <a:p>
            <a:pPr indent="-270827" lvl="1" marL="914400" rtl="0" algn="l">
              <a:spcBef>
                <a:spcPts val="0"/>
              </a:spcBef>
              <a:spcAft>
                <a:spcPts val="0"/>
              </a:spcAft>
              <a:buSzPct val="100000"/>
              <a:buChar char="○"/>
            </a:pPr>
            <a:r>
              <a:rPr lang="en"/>
              <a:t>Arbitrariness and orthogonality of linguistic </a:t>
            </a:r>
            <a:r>
              <a:rPr lang="en"/>
              <a:t>labels</a:t>
            </a:r>
            <a:r>
              <a:rPr lang="en"/>
              <a:t> may be critical - NN that ready form second order generalizations do not do this if the </a:t>
            </a:r>
            <a:r>
              <a:rPr lang="en"/>
              <a:t>labels</a:t>
            </a:r>
            <a:r>
              <a:rPr lang="en"/>
              <a:t> are not orthogonal.</a:t>
            </a:r>
            <a:endParaRPr/>
          </a:p>
          <a:p>
            <a:pPr indent="-276860" lvl="0" marL="457200" rtl="0" algn="l">
              <a:spcBef>
                <a:spcPts val="0"/>
              </a:spcBef>
              <a:spcAft>
                <a:spcPts val="0"/>
              </a:spcAft>
              <a:buSzPct val="100000"/>
              <a:buChar char="●"/>
            </a:pPr>
            <a:r>
              <a:rPr lang="en"/>
              <a:t>Language also enables systems with the domain of grammar.</a:t>
            </a:r>
            <a:endParaRPr/>
          </a:p>
          <a:p>
            <a:pPr indent="-270827" lvl="1" marL="914400" rtl="0" algn="l">
              <a:spcBef>
                <a:spcPts val="0"/>
              </a:spcBef>
              <a:spcAft>
                <a:spcPts val="0"/>
              </a:spcAft>
              <a:buSzPct val="100000"/>
              <a:buChar char="○"/>
            </a:pPr>
            <a:r>
              <a:rPr lang="en"/>
              <a:t>They are at least approximately compositional</a:t>
            </a:r>
            <a:endParaRPr/>
          </a:p>
          <a:p>
            <a:pPr indent="-270827" lvl="1" marL="914400" rtl="0" algn="l">
              <a:spcBef>
                <a:spcPts val="0"/>
              </a:spcBef>
              <a:spcAft>
                <a:spcPts val="0"/>
              </a:spcAft>
              <a:buSzPct val="100000"/>
              <a:buChar char="○"/>
            </a:pPr>
            <a:r>
              <a:rPr lang="en"/>
              <a:t>They permit structured representations - in particular those with embedding</a:t>
            </a:r>
            <a:endParaRPr/>
          </a:p>
          <a:p>
            <a:pPr indent="0" lvl="0" marL="0" rtl="0" algn="l">
              <a:spcBef>
                <a:spcPts val="1200"/>
              </a:spcBef>
              <a:spcAft>
                <a:spcPts val="0"/>
              </a:spcAft>
              <a:buNone/>
            </a:pPr>
            <a:r>
              <a:rPr lang="en"/>
              <a:t>Developing in a linguistic world makes children smarter in at least 3 ways:</a:t>
            </a:r>
            <a:endParaRPr/>
          </a:p>
          <a:p>
            <a:pPr indent="-276860" lvl="0" marL="457200" rtl="0" algn="l">
              <a:spcBef>
                <a:spcPts val="1200"/>
              </a:spcBef>
              <a:spcAft>
                <a:spcPts val="0"/>
              </a:spcAft>
              <a:buSzPct val="100000"/>
              <a:buChar char="●"/>
            </a:pPr>
            <a:r>
              <a:rPr lang="en"/>
              <a:t>Direct access to knowledge that other have</a:t>
            </a:r>
            <a:endParaRPr/>
          </a:p>
          <a:p>
            <a:pPr indent="-276860" lvl="0" marL="457200" rtl="0" algn="l">
              <a:spcBef>
                <a:spcPts val="0"/>
              </a:spcBef>
              <a:spcAft>
                <a:spcPts val="0"/>
              </a:spcAft>
              <a:buSzPct val="100000"/>
              <a:buChar char="●"/>
            </a:pPr>
            <a:r>
              <a:rPr lang="en"/>
              <a:t>Explicit categorization of objects, attributes, and relations in the world</a:t>
            </a:r>
            <a:endParaRPr/>
          </a:p>
          <a:p>
            <a:pPr indent="-276860" lvl="0" marL="457200" rtl="0" algn="l">
              <a:spcBef>
                <a:spcPts val="0"/>
              </a:spcBef>
              <a:spcAft>
                <a:spcPts val="0"/>
              </a:spcAft>
              <a:buSzPct val="100000"/>
              <a:buChar char="●"/>
            </a:pPr>
            <a:r>
              <a:rPr lang="en"/>
              <a:t>May be the key to becoming symbolic and by its nature chance the computational power of the learner.</a:t>
            </a:r>
            <a:endParaRPr/>
          </a:p>
          <a:p>
            <a:pPr indent="0" lvl="0" marL="0" rtl="0" algn="l">
              <a:spcBef>
                <a:spcPts val="1200"/>
              </a:spcBef>
              <a:spcAft>
                <a:spcPts val="1200"/>
              </a:spcAft>
              <a:buNone/>
            </a:pPr>
            <a:r>
              <a:rPr lang="en"/>
              <a:t>Babies learn a language, a shared communicative system that is symbolic. And this changes everything, enabling children to form even higher-level and more abstract distinctions.</a:t>
            </a:r>
            <a:endParaRPr/>
          </a:p>
        </p:txBody>
      </p:sp>
      <p:sp>
        <p:nvSpPr>
          <p:cNvPr id="600" name="Google Shape;600;p6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1"/>
          <p:cNvSpPr txBox="1"/>
          <p:nvPr>
            <p:ph type="title"/>
          </p:nvPr>
        </p:nvSpPr>
        <p:spPr>
          <a:xfrm>
            <a:off x="729450" y="865250"/>
            <a:ext cx="7688400" cy="1518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6</a:t>
            </a:r>
            <a:br>
              <a:rPr lang="en"/>
            </a:br>
            <a:br>
              <a:rPr lang="en"/>
            </a:br>
            <a:r>
              <a:rPr lang="en"/>
              <a:t>Learn a Language</a:t>
            </a:r>
            <a:endParaRPr/>
          </a:p>
        </p:txBody>
      </p:sp>
      <p:sp>
        <p:nvSpPr>
          <p:cNvPr id="606" name="Google Shape;606;p6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607" name="Google Shape;607;p61"/>
          <p:cNvGrpSpPr/>
          <p:nvPr/>
        </p:nvGrpSpPr>
        <p:grpSpPr>
          <a:xfrm>
            <a:off x="830392" y="1603666"/>
            <a:ext cx="745763" cy="45826"/>
            <a:chOff x="4580561" y="2589004"/>
            <a:chExt cx="1064464" cy="25200"/>
          </a:xfrm>
        </p:grpSpPr>
        <p:sp>
          <p:nvSpPr>
            <p:cNvPr id="608" name="Google Shape;608;p6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6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7"/>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a:t>
            </a:r>
            <a:endParaRPr/>
          </a:p>
        </p:txBody>
      </p:sp>
      <p:sp>
        <p:nvSpPr>
          <p:cNvPr id="126" name="Google Shape;126;p17"/>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7" name="Google Shape;127;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8" name="Google Shape;128;p17"/>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129" name="Google Shape;129;p17"/>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Tree>
  </p:cSld>
  <p:clrMapOvr>
    <a:masterClrMapping/>
  </p:clrMapOvr>
  <mc:AlternateContent>
    <mc:Choice Requires="p14">
      <p:transition p14:dur="400">
        <p:fade/>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62"/>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 is Stable and Continually Constrained</a:t>
            </a:r>
            <a:endParaRPr/>
          </a:p>
        </p:txBody>
      </p:sp>
      <p:sp>
        <p:nvSpPr>
          <p:cNvPr id="615" name="Google Shape;615;p62"/>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16" name="Google Shape;616;p6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17" name="Google Shape;617;p62"/>
          <p:cNvPicPr preferRelativeResize="0"/>
          <p:nvPr/>
        </p:nvPicPr>
        <p:blipFill>
          <a:blip r:embed="rId3">
            <a:alphaModFix/>
          </a:blip>
          <a:stretch>
            <a:fillRect/>
          </a:stretch>
        </p:blipFill>
        <p:spPr>
          <a:xfrm>
            <a:off x="2554800" y="906750"/>
            <a:ext cx="4038001" cy="3451249"/>
          </a:xfrm>
          <a:prstGeom prst="rect">
            <a:avLst/>
          </a:prstGeom>
          <a:noFill/>
          <a:ln>
            <a:noFill/>
          </a:ln>
        </p:spPr>
      </p:pic>
      <p:sp>
        <p:nvSpPr>
          <p:cNvPr id="618" name="Google Shape;618;p62"/>
          <p:cNvSpPr txBox="1"/>
          <p:nvPr/>
        </p:nvSpPr>
        <p:spPr>
          <a:xfrm>
            <a:off x="4405175" y="4375500"/>
            <a:ext cx="4738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http://capitan-mas-ideas.blogspot.com/2015/03/indo-european-migrations.html</a:t>
            </a:r>
            <a:endParaRPr sz="1000">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3"/>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 is Symbolic</a:t>
            </a:r>
            <a:endParaRPr/>
          </a:p>
        </p:txBody>
      </p:sp>
      <p:sp>
        <p:nvSpPr>
          <p:cNvPr id="624" name="Google Shape;624;p63"/>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25" name="Google Shape;625;p6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26" name="Google Shape;626;p63"/>
          <p:cNvPicPr preferRelativeResize="0"/>
          <p:nvPr/>
        </p:nvPicPr>
        <p:blipFill>
          <a:blip r:embed="rId3">
            <a:alphaModFix/>
          </a:blip>
          <a:stretch>
            <a:fillRect/>
          </a:stretch>
        </p:blipFill>
        <p:spPr>
          <a:xfrm>
            <a:off x="1599550" y="803575"/>
            <a:ext cx="2592100" cy="3688750"/>
          </a:xfrm>
          <a:prstGeom prst="rect">
            <a:avLst/>
          </a:prstGeom>
          <a:noFill/>
          <a:ln>
            <a:noFill/>
          </a:ln>
        </p:spPr>
      </p:pic>
      <p:pic>
        <p:nvPicPr>
          <p:cNvPr id="627" name="Google Shape;627;p63"/>
          <p:cNvPicPr preferRelativeResize="0"/>
          <p:nvPr/>
        </p:nvPicPr>
        <p:blipFill>
          <a:blip r:embed="rId4">
            <a:alphaModFix/>
          </a:blip>
          <a:stretch>
            <a:fillRect/>
          </a:stretch>
        </p:blipFill>
        <p:spPr>
          <a:xfrm>
            <a:off x="4853625" y="1982675"/>
            <a:ext cx="3070599" cy="1239750"/>
          </a:xfrm>
          <a:prstGeom prst="rect">
            <a:avLst/>
          </a:prstGeom>
          <a:noFill/>
          <a:ln>
            <a:noFill/>
          </a:ln>
        </p:spPr>
      </p:pic>
      <p:sp>
        <p:nvSpPr>
          <p:cNvPr id="628" name="Google Shape;628;p63"/>
          <p:cNvSpPr txBox="1"/>
          <p:nvPr/>
        </p:nvSpPr>
        <p:spPr>
          <a:xfrm>
            <a:off x="4405175" y="4375500"/>
            <a:ext cx="4738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5"/>
              </a:rPr>
              <a:t>https://www.slideshare.net/Haibiao/05-phonosemantic-compound-characters</a:t>
            </a:r>
            <a:endParaRPr sz="1000">
              <a:latin typeface="Lato"/>
              <a:ea typeface="Lato"/>
              <a:cs typeface="Lato"/>
              <a:sym typeface="Lato"/>
            </a:endParaRPr>
          </a:p>
        </p:txBody>
      </p:sp>
      <p:sp>
        <p:nvSpPr>
          <p:cNvPr id="629" name="Google Shape;629;p63"/>
          <p:cNvSpPr txBox="1"/>
          <p:nvPr/>
        </p:nvSpPr>
        <p:spPr>
          <a:xfrm>
            <a:off x="0" y="4375500"/>
            <a:ext cx="4738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Lato"/>
                <a:ea typeface="Lato"/>
                <a:cs typeface="Lato"/>
                <a:sym typeface="Lato"/>
                <a:hlinkClick r:id="rId6"/>
              </a:rPr>
              <a:t>https://www.ocf.berkeley.edu/~wwu/chinese/handout.html</a:t>
            </a:r>
            <a:endParaRPr sz="1000">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64"/>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Orthogonality of Words</a:t>
            </a:r>
            <a:endParaRPr/>
          </a:p>
        </p:txBody>
      </p:sp>
      <p:sp>
        <p:nvSpPr>
          <p:cNvPr id="635" name="Google Shape;635;p64"/>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36" name="Google Shape;636;p6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37" name="Google Shape;637;p64"/>
          <p:cNvPicPr preferRelativeResize="0"/>
          <p:nvPr/>
        </p:nvPicPr>
        <p:blipFill>
          <a:blip r:embed="rId3">
            <a:alphaModFix/>
          </a:blip>
          <a:stretch>
            <a:fillRect/>
          </a:stretch>
        </p:blipFill>
        <p:spPr>
          <a:xfrm>
            <a:off x="955475" y="1486225"/>
            <a:ext cx="2095750" cy="2232650"/>
          </a:xfrm>
          <a:prstGeom prst="rect">
            <a:avLst/>
          </a:prstGeom>
          <a:noFill/>
          <a:ln>
            <a:noFill/>
          </a:ln>
        </p:spPr>
      </p:pic>
      <p:pic>
        <p:nvPicPr>
          <p:cNvPr id="638" name="Google Shape;638;p64"/>
          <p:cNvPicPr preferRelativeResize="0"/>
          <p:nvPr/>
        </p:nvPicPr>
        <p:blipFill rotWithShape="1">
          <a:blip r:embed="rId4">
            <a:alphaModFix/>
          </a:blip>
          <a:srcRect b="3166" l="0" r="0" t="0"/>
          <a:stretch/>
        </p:blipFill>
        <p:spPr>
          <a:xfrm>
            <a:off x="5043750" y="1486225"/>
            <a:ext cx="3004950" cy="216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65"/>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Orthogonality of Words - New Categories</a:t>
            </a:r>
            <a:endParaRPr/>
          </a:p>
        </p:txBody>
      </p:sp>
      <p:sp>
        <p:nvSpPr>
          <p:cNvPr id="644" name="Google Shape;644;p65"/>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45" name="Google Shape;645;p6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46" name="Google Shape;646;p65"/>
          <p:cNvPicPr preferRelativeResize="0"/>
          <p:nvPr/>
        </p:nvPicPr>
        <p:blipFill>
          <a:blip r:embed="rId3">
            <a:alphaModFix/>
          </a:blip>
          <a:stretch>
            <a:fillRect/>
          </a:stretch>
        </p:blipFill>
        <p:spPr>
          <a:xfrm>
            <a:off x="4503250" y="789150"/>
            <a:ext cx="1057700" cy="1151200"/>
          </a:xfrm>
          <a:prstGeom prst="rect">
            <a:avLst/>
          </a:prstGeom>
          <a:noFill/>
          <a:ln>
            <a:noFill/>
          </a:ln>
        </p:spPr>
      </p:pic>
      <p:sp>
        <p:nvSpPr>
          <p:cNvPr id="647" name="Google Shape;647;p65"/>
          <p:cNvSpPr/>
          <p:nvPr/>
        </p:nvSpPr>
        <p:spPr>
          <a:xfrm>
            <a:off x="2241400" y="2875950"/>
            <a:ext cx="801000" cy="535200"/>
          </a:xfrm>
          <a:prstGeom prst="can">
            <a:avLst>
              <a:gd fmla="val 25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5"/>
          <p:cNvSpPr/>
          <p:nvPr/>
        </p:nvSpPr>
        <p:spPr>
          <a:xfrm>
            <a:off x="5441000" y="2955338"/>
            <a:ext cx="1367442" cy="422226"/>
          </a:xfrm>
          <a:prstGeom prst="lightningBol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65"/>
          <p:cNvSpPr txBox="1"/>
          <p:nvPr/>
        </p:nvSpPr>
        <p:spPr>
          <a:xfrm>
            <a:off x="1260100" y="3462925"/>
            <a:ext cx="276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“dax”</a:t>
            </a:r>
            <a:endParaRPr>
              <a:latin typeface="Lato"/>
              <a:ea typeface="Lato"/>
              <a:cs typeface="Lato"/>
              <a:sym typeface="Lato"/>
            </a:endParaRPr>
          </a:p>
        </p:txBody>
      </p:sp>
      <p:sp>
        <p:nvSpPr>
          <p:cNvPr id="650" name="Google Shape;650;p65"/>
          <p:cNvSpPr txBox="1"/>
          <p:nvPr/>
        </p:nvSpPr>
        <p:spPr>
          <a:xfrm>
            <a:off x="4742925" y="3462925"/>
            <a:ext cx="276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“wug”</a:t>
            </a:r>
            <a:endParaRPr>
              <a:latin typeface="Lato"/>
              <a:ea typeface="Lato"/>
              <a:cs typeface="Lato"/>
              <a:sym typeface="Lato"/>
            </a:endParaRPr>
          </a:p>
        </p:txBody>
      </p:sp>
      <p:sp>
        <p:nvSpPr>
          <p:cNvPr id="651" name="Google Shape;651;p65"/>
          <p:cNvSpPr txBox="1"/>
          <p:nvPr/>
        </p:nvSpPr>
        <p:spPr>
          <a:xfrm>
            <a:off x="2952475" y="2169650"/>
            <a:ext cx="2763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Lato"/>
                <a:ea typeface="Lato"/>
                <a:cs typeface="Lato"/>
                <a:sym typeface="Lato"/>
              </a:rPr>
              <a:t>“wug”?</a:t>
            </a:r>
            <a:endParaRPr sz="1900">
              <a:latin typeface="Lato"/>
              <a:ea typeface="Lato"/>
              <a:cs typeface="Lato"/>
              <a:sym typeface="Lato"/>
            </a:endParaRPr>
          </a:p>
        </p:txBody>
      </p:sp>
      <p:cxnSp>
        <p:nvCxnSpPr>
          <p:cNvPr id="652" name="Google Shape;652;p65"/>
          <p:cNvCxnSpPr/>
          <p:nvPr/>
        </p:nvCxnSpPr>
        <p:spPr>
          <a:xfrm>
            <a:off x="4628525" y="2667925"/>
            <a:ext cx="1029900" cy="769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51"/>
                                        </p:tgtEl>
                                      </p:cBhvr>
                                    </p:animEffect>
                                    <p:set>
                                      <p:cBhvr>
                                        <p:cTn dur="1" fill="hold">
                                          <p:stCondLst>
                                            <p:cond delay="500"/>
                                          </p:stCondLst>
                                        </p:cTn>
                                        <p:tgtEl>
                                          <p:spTgt spid="65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1000"/>
                                        <p:tgtEl>
                                          <p:spTgt spid="650"/>
                                        </p:tgtEl>
                                      </p:cBhvr>
                                    </p:animEffect>
                                  </p:childTnLst>
                                </p:cTn>
                              </p:par>
                              <p:par>
                                <p:cTn fill="hold" nodeType="with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500"/>
                                        <p:tgtEl>
                                          <p:spTgt spid="652"/>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652"/>
                                        </p:tgtEl>
                                      </p:cBhvr>
                                    </p:animEffect>
                                    <p:set>
                                      <p:cBhvr>
                                        <p:cTn dur="1" fill="hold">
                                          <p:stCondLst>
                                            <p:cond delay="500"/>
                                          </p:stCondLst>
                                        </p:cTn>
                                        <p:tgtEl>
                                          <p:spTgt spid="6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66"/>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Adding Grammar</a:t>
            </a:r>
            <a:endParaRPr/>
          </a:p>
        </p:txBody>
      </p:sp>
      <p:sp>
        <p:nvSpPr>
          <p:cNvPr id="658" name="Google Shape;658;p66"/>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59" name="Google Shape;659;p6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60" name="Google Shape;660;p66"/>
          <p:cNvPicPr preferRelativeResize="0"/>
          <p:nvPr/>
        </p:nvPicPr>
        <p:blipFill>
          <a:blip r:embed="rId3">
            <a:alphaModFix/>
          </a:blip>
          <a:stretch>
            <a:fillRect/>
          </a:stretch>
        </p:blipFill>
        <p:spPr>
          <a:xfrm>
            <a:off x="636375" y="1567950"/>
            <a:ext cx="3684051" cy="2069200"/>
          </a:xfrm>
          <a:prstGeom prst="rect">
            <a:avLst/>
          </a:prstGeom>
          <a:noFill/>
          <a:ln>
            <a:noFill/>
          </a:ln>
        </p:spPr>
      </p:pic>
      <p:pic>
        <p:nvPicPr>
          <p:cNvPr id="661" name="Google Shape;661;p66"/>
          <p:cNvPicPr preferRelativeResize="0"/>
          <p:nvPr/>
        </p:nvPicPr>
        <p:blipFill>
          <a:blip r:embed="rId4">
            <a:alphaModFix/>
          </a:blip>
          <a:stretch>
            <a:fillRect/>
          </a:stretch>
        </p:blipFill>
        <p:spPr>
          <a:xfrm>
            <a:off x="5738550" y="1469075"/>
            <a:ext cx="2190750" cy="2266950"/>
          </a:xfrm>
          <a:prstGeom prst="rect">
            <a:avLst/>
          </a:prstGeom>
          <a:noFill/>
          <a:ln>
            <a:noFill/>
          </a:ln>
        </p:spPr>
      </p:pic>
      <p:sp>
        <p:nvSpPr>
          <p:cNvPr id="662" name="Google Shape;662;p66"/>
          <p:cNvSpPr txBox="1"/>
          <p:nvPr/>
        </p:nvSpPr>
        <p:spPr>
          <a:xfrm>
            <a:off x="4405175" y="4375500"/>
            <a:ext cx="4738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5"/>
              </a:rPr>
              <a:t>https://en.wikipedia.org/wiki/Philosophy_of_language</a:t>
            </a:r>
            <a:endParaRPr sz="1000">
              <a:latin typeface="Lato"/>
              <a:ea typeface="Lato"/>
              <a:cs typeface="Lato"/>
              <a:sym typeface="Lato"/>
            </a:endParaRPr>
          </a:p>
        </p:txBody>
      </p:sp>
      <p:sp>
        <p:nvSpPr>
          <p:cNvPr id="663" name="Google Shape;663;p66"/>
          <p:cNvSpPr txBox="1"/>
          <p:nvPr/>
        </p:nvSpPr>
        <p:spPr>
          <a:xfrm>
            <a:off x="0" y="4375500"/>
            <a:ext cx="4738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Lato"/>
                <a:ea typeface="Lato"/>
                <a:cs typeface="Lato"/>
                <a:sym typeface="Lato"/>
                <a:hlinkClick r:id="rId6"/>
              </a:rPr>
              <a:t>https://grammar.yourdictionary.com/sentences/diagramming-sentences.html</a:t>
            </a:r>
            <a:endParaRPr sz="10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7"/>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 Enables Learning of Generalizations</a:t>
            </a:r>
            <a:endParaRPr/>
          </a:p>
        </p:txBody>
      </p:sp>
      <p:sp>
        <p:nvSpPr>
          <p:cNvPr id="669" name="Google Shape;669;p67"/>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70" name="Google Shape;670;p6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71" name="Google Shape;671;p67"/>
          <p:cNvPicPr preferRelativeResize="0"/>
          <p:nvPr/>
        </p:nvPicPr>
        <p:blipFill>
          <a:blip r:embed="rId3">
            <a:alphaModFix/>
          </a:blip>
          <a:stretch>
            <a:fillRect/>
          </a:stretch>
        </p:blipFill>
        <p:spPr>
          <a:xfrm>
            <a:off x="2057400" y="842963"/>
            <a:ext cx="5029200" cy="34575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68"/>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 Enables Learning of Generalizations</a:t>
            </a:r>
            <a:endParaRPr/>
          </a:p>
        </p:txBody>
      </p:sp>
      <p:sp>
        <p:nvSpPr>
          <p:cNvPr id="677" name="Google Shape;677;p68"/>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78" name="Google Shape;678;p6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79" name="Google Shape;679;p68"/>
          <p:cNvPicPr preferRelativeResize="0"/>
          <p:nvPr/>
        </p:nvPicPr>
        <p:blipFill>
          <a:blip r:embed="rId3">
            <a:alphaModFix/>
          </a:blip>
          <a:stretch>
            <a:fillRect/>
          </a:stretch>
        </p:blipFill>
        <p:spPr>
          <a:xfrm>
            <a:off x="1747838" y="600075"/>
            <a:ext cx="5648325" cy="39433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9"/>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 Enables Learning of Generalizations</a:t>
            </a:r>
            <a:endParaRPr/>
          </a:p>
        </p:txBody>
      </p:sp>
      <p:sp>
        <p:nvSpPr>
          <p:cNvPr id="685" name="Google Shape;685;p69"/>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86" name="Google Shape;686;p6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87" name="Google Shape;687;p69"/>
          <p:cNvPicPr preferRelativeResize="0"/>
          <p:nvPr/>
        </p:nvPicPr>
        <p:blipFill>
          <a:blip r:embed="rId3">
            <a:alphaModFix/>
          </a:blip>
          <a:stretch>
            <a:fillRect/>
          </a:stretch>
        </p:blipFill>
        <p:spPr>
          <a:xfrm>
            <a:off x="2370100" y="988975"/>
            <a:ext cx="4403799" cy="3317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70"/>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 Enables Learning of Generalizations</a:t>
            </a:r>
            <a:endParaRPr/>
          </a:p>
        </p:txBody>
      </p:sp>
      <p:sp>
        <p:nvSpPr>
          <p:cNvPr id="693" name="Google Shape;693;p70"/>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94" name="Google Shape;694;p7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95" name="Google Shape;695;p70"/>
          <p:cNvPicPr preferRelativeResize="0"/>
          <p:nvPr/>
        </p:nvPicPr>
        <p:blipFill>
          <a:blip r:embed="rId3">
            <a:alphaModFix/>
          </a:blip>
          <a:stretch>
            <a:fillRect/>
          </a:stretch>
        </p:blipFill>
        <p:spPr>
          <a:xfrm>
            <a:off x="2028850" y="922125"/>
            <a:ext cx="5086300" cy="32992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1"/>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GPT - How Does it Relate?</a:t>
            </a:r>
            <a:endParaRPr/>
          </a:p>
        </p:txBody>
      </p:sp>
      <p:sp>
        <p:nvSpPr>
          <p:cNvPr id="701" name="Google Shape;701;p71"/>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02" name="Google Shape;702;p7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03" name="Google Shape;703;p71"/>
          <p:cNvPicPr preferRelativeResize="0"/>
          <p:nvPr/>
        </p:nvPicPr>
        <p:blipFill>
          <a:blip r:embed="rId3">
            <a:alphaModFix/>
          </a:blip>
          <a:stretch>
            <a:fillRect/>
          </a:stretch>
        </p:blipFill>
        <p:spPr>
          <a:xfrm>
            <a:off x="2782050" y="970550"/>
            <a:ext cx="3579900" cy="3506450"/>
          </a:xfrm>
          <a:prstGeom prst="rect">
            <a:avLst/>
          </a:prstGeom>
          <a:noFill/>
          <a:ln>
            <a:noFill/>
          </a:ln>
        </p:spPr>
      </p:pic>
      <p:sp>
        <p:nvSpPr>
          <p:cNvPr id="704" name="Google Shape;704;p71"/>
          <p:cNvSpPr txBox="1"/>
          <p:nvPr/>
        </p:nvSpPr>
        <p:spPr>
          <a:xfrm>
            <a:off x="1886150" y="4375500"/>
            <a:ext cx="72579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https://medium.com/machine-intelligence-and-deep-learning-lab/transformer-the-self-attention-mechanism-d7d853c2c621</a:t>
            </a:r>
            <a:endParaRPr sz="10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a:t>
            </a:r>
            <a:endParaRPr/>
          </a:p>
        </p:txBody>
      </p:sp>
      <p:sp>
        <p:nvSpPr>
          <p:cNvPr id="135" name="Google Shape;135;p18"/>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36" name="Google Shape;136;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7" name="Google Shape;137;p18"/>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138" name="Google Shape;138;p18"/>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
        <p:nvSpPr>
          <p:cNvPr id="139" name="Google Shape;139;p18"/>
          <p:cNvSpPr/>
          <p:nvPr/>
        </p:nvSpPr>
        <p:spPr>
          <a:xfrm>
            <a:off x="-4944350" y="-5230900"/>
            <a:ext cx="16265100" cy="16265100"/>
          </a:xfrm>
          <a:prstGeom prst="donut">
            <a:avLst>
              <a:gd fmla="val 46346" name="adj"/>
            </a:avLst>
          </a:prstGeom>
          <a:solidFill>
            <a:srgbClr val="000000">
              <a:alpha val="503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400">
        <p:fade/>
      </p:transition>
    </mc:Choice>
    <mc:Fallback>
      <p:transition>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2"/>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BERT - Self Attention Generalizations</a:t>
            </a:r>
            <a:endParaRPr/>
          </a:p>
        </p:txBody>
      </p:sp>
      <p:sp>
        <p:nvSpPr>
          <p:cNvPr id="710" name="Google Shape;710;p72"/>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11" name="Google Shape;711;p7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12" name="Google Shape;712;p72"/>
          <p:cNvPicPr preferRelativeResize="0"/>
          <p:nvPr/>
        </p:nvPicPr>
        <p:blipFill>
          <a:blip r:embed="rId3">
            <a:alphaModFix/>
          </a:blip>
          <a:stretch>
            <a:fillRect/>
          </a:stretch>
        </p:blipFill>
        <p:spPr>
          <a:xfrm>
            <a:off x="2767200" y="789050"/>
            <a:ext cx="3609600" cy="3620201"/>
          </a:xfrm>
          <a:prstGeom prst="rect">
            <a:avLst/>
          </a:prstGeom>
          <a:noFill/>
          <a:ln>
            <a:noFill/>
          </a:ln>
        </p:spPr>
      </p:pic>
      <p:sp>
        <p:nvSpPr>
          <p:cNvPr id="713" name="Google Shape;713;p72"/>
          <p:cNvSpPr txBox="1"/>
          <p:nvPr/>
        </p:nvSpPr>
        <p:spPr>
          <a:xfrm>
            <a:off x="4405175" y="4375500"/>
            <a:ext cx="4738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http://aclanthology.lst.uni-saarland.de/D19-1361.pdf</a:t>
            </a:r>
            <a:endParaRPr sz="1000">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73"/>
          <p:cNvSpPr txBox="1"/>
          <p:nvPr>
            <p:ph type="title"/>
          </p:nvPr>
        </p:nvSpPr>
        <p:spPr>
          <a:xfrm>
            <a:off x="729450" y="864300"/>
            <a:ext cx="78885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640"/>
              <a:t>Direct access to </a:t>
            </a:r>
            <a:r>
              <a:rPr lang="en" sz="2640" u="sng"/>
              <a:t>knowledge from others</a:t>
            </a:r>
            <a:endParaRPr sz="2640" u="sng"/>
          </a:p>
          <a:p>
            <a:pPr indent="0" lvl="0" marL="0" rtl="0" algn="l">
              <a:spcBef>
                <a:spcPts val="1500"/>
              </a:spcBef>
              <a:spcAft>
                <a:spcPts val="0"/>
              </a:spcAft>
              <a:buSzPts val="990"/>
              <a:buNone/>
            </a:pPr>
            <a:r>
              <a:rPr lang="en" sz="2640"/>
              <a:t>Explicit </a:t>
            </a:r>
            <a:r>
              <a:rPr lang="en" sz="2640" u="sng"/>
              <a:t>categorization of objects, attributes, and relations</a:t>
            </a:r>
            <a:r>
              <a:rPr lang="en" sz="2640"/>
              <a:t> in the world</a:t>
            </a:r>
            <a:endParaRPr sz="2640"/>
          </a:p>
          <a:p>
            <a:pPr indent="0" lvl="0" marL="0" rtl="0" algn="l">
              <a:spcBef>
                <a:spcPts val="1500"/>
              </a:spcBef>
              <a:spcAft>
                <a:spcPts val="1500"/>
              </a:spcAft>
              <a:buSzPts val="990"/>
              <a:buNone/>
            </a:pPr>
            <a:r>
              <a:rPr lang="en" sz="2640"/>
              <a:t>Key to becoming </a:t>
            </a:r>
            <a:r>
              <a:rPr lang="en" sz="2640" u="sng"/>
              <a:t>symbolic</a:t>
            </a:r>
            <a:r>
              <a:rPr lang="en" sz="2640"/>
              <a:t> and by nature </a:t>
            </a:r>
            <a:r>
              <a:rPr lang="en" sz="2640" u="sng"/>
              <a:t>change the computational power</a:t>
            </a:r>
            <a:r>
              <a:rPr lang="en" sz="2640"/>
              <a:t> of the learner</a:t>
            </a:r>
            <a:endParaRPr sz="2640"/>
          </a:p>
        </p:txBody>
      </p:sp>
      <p:sp>
        <p:nvSpPr>
          <p:cNvPr id="719" name="Google Shape;719;p7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xEl>
                                              <p:pRg end="0" st="0"/>
                                            </p:txEl>
                                          </p:spTgt>
                                        </p:tgtEl>
                                        <p:attrNameLst>
                                          <p:attrName>style.visibility</p:attrName>
                                        </p:attrNameLst>
                                      </p:cBhvr>
                                      <p:to>
                                        <p:strVal val="visible"/>
                                      </p:to>
                                    </p:set>
                                    <p:animEffect filter="fade" transition="in">
                                      <p:cBhvr>
                                        <p:cTn dur="500"/>
                                        <p:tgtEl>
                                          <p:spTgt spid="7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xEl>
                                              <p:pRg end="1" st="1"/>
                                            </p:txEl>
                                          </p:spTgt>
                                        </p:tgtEl>
                                        <p:attrNameLst>
                                          <p:attrName>style.visibility</p:attrName>
                                        </p:attrNameLst>
                                      </p:cBhvr>
                                      <p:to>
                                        <p:strVal val="visible"/>
                                      </p:to>
                                    </p:set>
                                    <p:animEffect filter="fade" transition="in">
                                      <p:cBhvr>
                                        <p:cTn dur="500"/>
                                        <p:tgtEl>
                                          <p:spTgt spid="7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xEl>
                                              <p:pRg end="2" st="2"/>
                                            </p:txEl>
                                          </p:spTgt>
                                        </p:tgtEl>
                                        <p:attrNameLst>
                                          <p:attrName>style.visibility</p:attrName>
                                        </p:attrNameLst>
                                      </p:cBhvr>
                                      <p:to>
                                        <p:strVal val="visible"/>
                                      </p:to>
                                    </p:set>
                                    <p:animEffect filter="fade" transition="in">
                                      <p:cBhvr>
                                        <p:cTn dur="500"/>
                                        <p:tgtEl>
                                          <p:spTgt spid="71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4"/>
          <p:cNvSpPr txBox="1"/>
          <p:nvPr>
            <p:ph type="title"/>
          </p:nvPr>
        </p:nvSpPr>
        <p:spPr>
          <a:xfrm>
            <a:off x="729450" y="8652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Conclusions</a:t>
            </a:r>
            <a:endParaRPr/>
          </a:p>
        </p:txBody>
      </p:sp>
      <p:sp>
        <p:nvSpPr>
          <p:cNvPr id="725" name="Google Shape;725;p7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726" name="Google Shape;726;p74"/>
          <p:cNvGrpSpPr/>
          <p:nvPr/>
        </p:nvGrpSpPr>
        <p:grpSpPr>
          <a:xfrm>
            <a:off x="830392" y="1603666"/>
            <a:ext cx="745763" cy="45826"/>
            <a:chOff x="4580561" y="2589004"/>
            <a:chExt cx="1064464" cy="25200"/>
          </a:xfrm>
        </p:grpSpPr>
        <p:sp>
          <p:nvSpPr>
            <p:cNvPr id="727" name="Google Shape;727;p7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5"/>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Six Lessons, Again</a:t>
            </a:r>
            <a:endParaRPr/>
          </a:p>
        </p:txBody>
      </p:sp>
      <p:sp>
        <p:nvSpPr>
          <p:cNvPr id="734" name="Google Shape;734;p75"/>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AutoNum type="arabicPeriod"/>
            </a:pPr>
            <a:r>
              <a:rPr lang="en" sz="2100"/>
              <a:t>Be Multimodal</a:t>
            </a:r>
            <a:endParaRPr sz="2100"/>
          </a:p>
          <a:p>
            <a:pPr indent="-361950" lvl="0" marL="457200" rtl="0" algn="l">
              <a:spcBef>
                <a:spcPts val="1000"/>
              </a:spcBef>
              <a:spcAft>
                <a:spcPts val="0"/>
              </a:spcAft>
              <a:buSzPts val="2100"/>
              <a:buAutoNum type="arabicPeriod"/>
            </a:pPr>
            <a:r>
              <a:rPr lang="en" sz="2100"/>
              <a:t>Be Incremental</a:t>
            </a:r>
            <a:endParaRPr sz="2100"/>
          </a:p>
          <a:p>
            <a:pPr indent="-361950" lvl="0" marL="457200" rtl="0" algn="l">
              <a:spcBef>
                <a:spcPts val="1000"/>
              </a:spcBef>
              <a:spcAft>
                <a:spcPts val="0"/>
              </a:spcAft>
              <a:buSzPts val="2100"/>
              <a:buAutoNum type="arabicPeriod"/>
            </a:pPr>
            <a:r>
              <a:rPr lang="en" sz="2100"/>
              <a:t>Be Physical</a:t>
            </a:r>
            <a:endParaRPr sz="2100"/>
          </a:p>
          <a:p>
            <a:pPr indent="-361950" lvl="0" marL="457200" rtl="0" algn="l">
              <a:spcBef>
                <a:spcPts val="1000"/>
              </a:spcBef>
              <a:spcAft>
                <a:spcPts val="0"/>
              </a:spcAft>
              <a:buSzPts val="2100"/>
              <a:buAutoNum type="arabicPeriod"/>
            </a:pPr>
            <a:r>
              <a:rPr lang="en" sz="2100"/>
              <a:t>Explore</a:t>
            </a:r>
            <a:endParaRPr sz="2100"/>
          </a:p>
          <a:p>
            <a:pPr indent="-361950" lvl="0" marL="457200" rtl="0" algn="l">
              <a:spcBef>
                <a:spcPts val="1000"/>
              </a:spcBef>
              <a:spcAft>
                <a:spcPts val="0"/>
              </a:spcAft>
              <a:buSzPts val="2100"/>
              <a:buAutoNum type="arabicPeriod"/>
            </a:pPr>
            <a:r>
              <a:rPr lang="en" sz="2100"/>
              <a:t>Be Social</a:t>
            </a:r>
            <a:endParaRPr sz="2100"/>
          </a:p>
          <a:p>
            <a:pPr indent="-361950" lvl="0" marL="457200" rtl="0" algn="l">
              <a:spcBef>
                <a:spcPts val="1000"/>
              </a:spcBef>
              <a:spcAft>
                <a:spcPts val="1000"/>
              </a:spcAft>
              <a:buSzPts val="2100"/>
              <a:buAutoNum type="arabicPeriod"/>
            </a:pPr>
            <a:r>
              <a:rPr lang="en" sz="2100"/>
              <a:t>Learn a Language</a:t>
            </a:r>
            <a:endParaRPr sz="2100"/>
          </a:p>
        </p:txBody>
      </p:sp>
      <p:sp>
        <p:nvSpPr>
          <p:cNvPr id="735" name="Google Shape;735;p7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xEl>
                                              <p:pRg end="0" st="0"/>
                                            </p:txEl>
                                          </p:spTgt>
                                        </p:tgtEl>
                                        <p:attrNameLst>
                                          <p:attrName>style.visibility</p:attrName>
                                        </p:attrNameLst>
                                      </p:cBhvr>
                                      <p:to>
                                        <p:strVal val="visible"/>
                                      </p:to>
                                    </p:set>
                                    <p:animEffect filter="fade" transition="in">
                                      <p:cBhvr>
                                        <p:cTn dur="500"/>
                                        <p:tgtEl>
                                          <p:spTgt spid="7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xEl>
                                              <p:pRg end="1" st="1"/>
                                            </p:txEl>
                                          </p:spTgt>
                                        </p:tgtEl>
                                        <p:attrNameLst>
                                          <p:attrName>style.visibility</p:attrName>
                                        </p:attrNameLst>
                                      </p:cBhvr>
                                      <p:to>
                                        <p:strVal val="visible"/>
                                      </p:to>
                                    </p:set>
                                    <p:animEffect filter="fade" transition="in">
                                      <p:cBhvr>
                                        <p:cTn dur="500"/>
                                        <p:tgtEl>
                                          <p:spTgt spid="7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xEl>
                                              <p:pRg end="2" st="2"/>
                                            </p:txEl>
                                          </p:spTgt>
                                        </p:tgtEl>
                                        <p:attrNameLst>
                                          <p:attrName>style.visibility</p:attrName>
                                        </p:attrNameLst>
                                      </p:cBhvr>
                                      <p:to>
                                        <p:strVal val="visible"/>
                                      </p:to>
                                    </p:set>
                                    <p:animEffect filter="fade" transition="in">
                                      <p:cBhvr>
                                        <p:cTn dur="500"/>
                                        <p:tgtEl>
                                          <p:spTgt spid="7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xEl>
                                              <p:pRg end="3" st="3"/>
                                            </p:txEl>
                                          </p:spTgt>
                                        </p:tgtEl>
                                        <p:attrNameLst>
                                          <p:attrName>style.visibility</p:attrName>
                                        </p:attrNameLst>
                                      </p:cBhvr>
                                      <p:to>
                                        <p:strVal val="visible"/>
                                      </p:to>
                                    </p:set>
                                    <p:animEffect filter="fade" transition="in">
                                      <p:cBhvr>
                                        <p:cTn dur="500"/>
                                        <p:tgtEl>
                                          <p:spTgt spid="7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xEl>
                                              <p:pRg end="4" st="4"/>
                                            </p:txEl>
                                          </p:spTgt>
                                        </p:tgtEl>
                                        <p:attrNameLst>
                                          <p:attrName>style.visibility</p:attrName>
                                        </p:attrNameLst>
                                      </p:cBhvr>
                                      <p:to>
                                        <p:strVal val="visible"/>
                                      </p:to>
                                    </p:set>
                                    <p:animEffect filter="fade" transition="in">
                                      <p:cBhvr>
                                        <p:cTn dur="500"/>
                                        <p:tgtEl>
                                          <p:spTgt spid="7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xEl>
                                              <p:pRg end="5" st="5"/>
                                            </p:txEl>
                                          </p:spTgt>
                                        </p:tgtEl>
                                        <p:attrNameLst>
                                          <p:attrName>style.visibility</p:attrName>
                                        </p:attrNameLst>
                                      </p:cBhvr>
                                      <p:to>
                                        <p:strVal val="visible"/>
                                      </p:to>
                                    </p:set>
                                    <p:animEffect filter="fade" transition="in">
                                      <p:cBhvr>
                                        <p:cTn dur="500"/>
                                        <p:tgtEl>
                                          <p:spTgt spid="73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76"/>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Key Takeaway</a:t>
            </a:r>
            <a:endParaRPr/>
          </a:p>
        </p:txBody>
      </p:sp>
      <p:sp>
        <p:nvSpPr>
          <p:cNvPr id="741" name="Google Shape;741;p76"/>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200"/>
          </a:p>
          <a:p>
            <a:pPr indent="0" lvl="0" marL="0" rtl="0" algn="l">
              <a:spcBef>
                <a:spcPts val="1200"/>
              </a:spcBef>
              <a:spcAft>
                <a:spcPts val="0"/>
              </a:spcAft>
              <a:buNone/>
            </a:pPr>
            <a:br>
              <a:rPr lang="en" sz="2200"/>
            </a:br>
            <a:r>
              <a:rPr lang="en" sz="2200"/>
              <a:t>The authors argue that embodied intelligence develops and emerges as a child explores the world.</a:t>
            </a:r>
            <a:endParaRPr sz="2200"/>
          </a:p>
          <a:p>
            <a:pPr indent="0" lvl="0" marL="0" rtl="0" algn="l">
              <a:spcBef>
                <a:spcPts val="1200"/>
              </a:spcBef>
              <a:spcAft>
                <a:spcPts val="0"/>
              </a:spcAft>
              <a:buNone/>
            </a:pPr>
            <a:r>
              <a:t/>
            </a:r>
            <a:endParaRPr sz="2200"/>
          </a:p>
          <a:p>
            <a:pPr indent="0" lvl="0" marL="0" rtl="0" algn="l">
              <a:spcBef>
                <a:spcPts val="1200"/>
              </a:spcBef>
              <a:spcAft>
                <a:spcPts val="1200"/>
              </a:spcAft>
              <a:buNone/>
            </a:pPr>
            <a:r>
              <a:rPr b="1" lang="en" sz="2200"/>
              <a:t>Intelligence isn’t just embodied, it becomes embodied.</a:t>
            </a:r>
            <a:endParaRPr sz="2200"/>
          </a:p>
        </p:txBody>
      </p:sp>
      <p:sp>
        <p:nvSpPr>
          <p:cNvPr id="742" name="Google Shape;742;p7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xEl>
                                              <p:pRg end="0" st="0"/>
                                            </p:txEl>
                                          </p:spTgt>
                                        </p:tgtEl>
                                        <p:attrNameLst>
                                          <p:attrName>style.visibility</p:attrName>
                                        </p:attrNameLst>
                                      </p:cBhvr>
                                      <p:to>
                                        <p:strVal val="visible"/>
                                      </p:to>
                                    </p:set>
                                    <p:animEffect filter="fade" transition="in">
                                      <p:cBhvr>
                                        <p:cTn dur="500"/>
                                        <p:tgtEl>
                                          <p:spTgt spid="7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xEl>
                                              <p:pRg end="1" st="1"/>
                                            </p:txEl>
                                          </p:spTgt>
                                        </p:tgtEl>
                                        <p:attrNameLst>
                                          <p:attrName>style.visibility</p:attrName>
                                        </p:attrNameLst>
                                      </p:cBhvr>
                                      <p:to>
                                        <p:strVal val="visible"/>
                                      </p:to>
                                    </p:set>
                                    <p:animEffect filter="fade" transition="in">
                                      <p:cBhvr>
                                        <p:cTn dur="500"/>
                                        <p:tgtEl>
                                          <p:spTgt spid="7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xEl>
                                              <p:pRg end="2" st="2"/>
                                            </p:txEl>
                                          </p:spTgt>
                                        </p:tgtEl>
                                        <p:attrNameLst>
                                          <p:attrName>style.visibility</p:attrName>
                                        </p:attrNameLst>
                                      </p:cBhvr>
                                      <p:to>
                                        <p:strVal val="visible"/>
                                      </p:to>
                                    </p:set>
                                    <p:animEffect filter="fade" transition="in">
                                      <p:cBhvr>
                                        <p:cTn dur="500"/>
                                        <p:tgtEl>
                                          <p:spTgt spid="74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xEl>
                                              <p:pRg end="3" st="3"/>
                                            </p:txEl>
                                          </p:spTgt>
                                        </p:tgtEl>
                                        <p:attrNameLst>
                                          <p:attrName>style.visibility</p:attrName>
                                        </p:attrNameLst>
                                      </p:cBhvr>
                                      <p:to>
                                        <p:strVal val="visible"/>
                                      </p:to>
                                    </p:set>
                                    <p:animEffect filter="fade" transition="in">
                                      <p:cBhvr>
                                        <p:cTn dur="500"/>
                                        <p:tgtEl>
                                          <p:spTgt spid="74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77"/>
          <p:cNvSpPr txBox="1"/>
          <p:nvPr>
            <p:ph type="title"/>
          </p:nvPr>
        </p:nvSpPr>
        <p:spPr>
          <a:xfrm>
            <a:off x="729450" y="8652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Discussions</a:t>
            </a:r>
            <a:endParaRPr/>
          </a:p>
        </p:txBody>
      </p:sp>
      <p:sp>
        <p:nvSpPr>
          <p:cNvPr id="748" name="Google Shape;748;p7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749" name="Google Shape;749;p77"/>
          <p:cNvGrpSpPr/>
          <p:nvPr/>
        </p:nvGrpSpPr>
        <p:grpSpPr>
          <a:xfrm>
            <a:off x="830392" y="1603666"/>
            <a:ext cx="745763" cy="45826"/>
            <a:chOff x="4580561" y="2589004"/>
            <a:chExt cx="1064464" cy="25200"/>
          </a:xfrm>
        </p:grpSpPr>
        <p:sp>
          <p:nvSpPr>
            <p:cNvPr id="750" name="Google Shape;750;p7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78"/>
          <p:cNvSpPr txBox="1"/>
          <p:nvPr>
            <p:ph type="title"/>
          </p:nvPr>
        </p:nvSpPr>
        <p:spPr>
          <a:xfrm>
            <a:off x="394950" y="138250"/>
            <a:ext cx="8023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 as a Basis for Intelligence</a:t>
            </a:r>
            <a:endParaRPr/>
          </a:p>
        </p:txBody>
      </p:sp>
      <p:sp>
        <p:nvSpPr>
          <p:cNvPr id="757" name="Google Shape;757;p7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58" name="Google Shape;758;p78"/>
          <p:cNvPicPr preferRelativeResize="0"/>
          <p:nvPr/>
        </p:nvPicPr>
        <p:blipFill>
          <a:blip r:embed="rId3">
            <a:alphaModFix/>
          </a:blip>
          <a:stretch>
            <a:fillRect/>
          </a:stretch>
        </p:blipFill>
        <p:spPr>
          <a:xfrm>
            <a:off x="533400" y="825850"/>
            <a:ext cx="8153400" cy="1524000"/>
          </a:xfrm>
          <a:prstGeom prst="rect">
            <a:avLst/>
          </a:prstGeom>
          <a:noFill/>
          <a:ln>
            <a:noFill/>
          </a:ln>
        </p:spPr>
      </p:pic>
      <p:pic>
        <p:nvPicPr>
          <p:cNvPr id="759" name="Google Shape;759;p78"/>
          <p:cNvPicPr preferRelativeResize="0"/>
          <p:nvPr/>
        </p:nvPicPr>
        <p:blipFill>
          <a:blip r:embed="rId4">
            <a:alphaModFix/>
          </a:blip>
          <a:stretch>
            <a:fillRect/>
          </a:stretch>
        </p:blipFill>
        <p:spPr>
          <a:xfrm>
            <a:off x="990600" y="2349850"/>
            <a:ext cx="7248525" cy="952500"/>
          </a:xfrm>
          <a:prstGeom prst="rect">
            <a:avLst/>
          </a:prstGeom>
          <a:noFill/>
          <a:ln>
            <a:noFill/>
          </a:ln>
        </p:spPr>
      </p:pic>
      <p:pic>
        <p:nvPicPr>
          <p:cNvPr id="760" name="Google Shape;760;p78"/>
          <p:cNvPicPr preferRelativeResize="0"/>
          <p:nvPr/>
        </p:nvPicPr>
        <p:blipFill rotWithShape="1">
          <a:blip r:embed="rId5">
            <a:alphaModFix/>
          </a:blip>
          <a:srcRect b="32207" l="0" r="0" t="0"/>
          <a:stretch/>
        </p:blipFill>
        <p:spPr>
          <a:xfrm>
            <a:off x="990600" y="3302350"/>
            <a:ext cx="7391400" cy="729650"/>
          </a:xfrm>
          <a:prstGeom prst="rect">
            <a:avLst/>
          </a:prstGeom>
          <a:noFill/>
          <a:ln>
            <a:noFill/>
          </a:ln>
        </p:spPr>
      </p:pic>
      <p:sp>
        <p:nvSpPr>
          <p:cNvPr id="761" name="Google Shape;761;p78"/>
          <p:cNvSpPr txBox="1"/>
          <p:nvPr/>
        </p:nvSpPr>
        <p:spPr>
          <a:xfrm>
            <a:off x="512400" y="4096200"/>
            <a:ext cx="7650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6"/>
              </a:rPr>
              <a:t>https://www.technologyreview.com/2016/10/14/156968/context-language-and-reasoning-in-ai-three-key-challenges/</a:t>
            </a:r>
            <a:br>
              <a:rPr lang="en" sz="1100"/>
            </a:br>
            <a:r>
              <a:rPr lang="en" sz="1100" u="sng">
                <a:solidFill>
                  <a:schemeClr val="hlink"/>
                </a:solidFill>
                <a:latin typeface="Lato"/>
                <a:ea typeface="Lato"/>
                <a:cs typeface="Lato"/>
                <a:sym typeface="Lato"/>
                <a:hlinkClick r:id="rId7"/>
              </a:rPr>
              <a:t>https://analyticsindiamag.com/openai-language-models-vision-gpt-neural-networks/</a:t>
            </a:r>
            <a:endParaRPr sz="1100">
              <a:latin typeface="Lato"/>
              <a:ea typeface="Lato"/>
              <a:cs typeface="Lato"/>
              <a:sym typeface="La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79"/>
          <p:cNvSpPr txBox="1"/>
          <p:nvPr>
            <p:ph type="title"/>
          </p:nvPr>
        </p:nvSpPr>
        <p:spPr>
          <a:xfrm>
            <a:off x="394950" y="138250"/>
            <a:ext cx="8023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 as a Basis for Intelligence -&gt; Embodiment?</a:t>
            </a:r>
            <a:endParaRPr/>
          </a:p>
        </p:txBody>
      </p:sp>
      <p:sp>
        <p:nvSpPr>
          <p:cNvPr id="767" name="Google Shape;767;p7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68" name="Google Shape;768;p79"/>
          <p:cNvSpPr txBox="1"/>
          <p:nvPr/>
        </p:nvSpPr>
        <p:spPr>
          <a:xfrm>
            <a:off x="512400" y="4096200"/>
            <a:ext cx="7650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3"/>
              </a:rPr>
              <a:t>https://medium.com/machinevision/overview-of-embodied-artificial-intelligence-b7f19d18022</a:t>
            </a:r>
            <a:endParaRPr sz="1100">
              <a:latin typeface="Lato"/>
              <a:ea typeface="Lato"/>
              <a:cs typeface="Lato"/>
              <a:sym typeface="Lato"/>
            </a:endParaRPr>
          </a:p>
        </p:txBody>
      </p:sp>
      <p:pic>
        <p:nvPicPr>
          <p:cNvPr id="769" name="Google Shape;769;p79"/>
          <p:cNvPicPr preferRelativeResize="0"/>
          <p:nvPr/>
        </p:nvPicPr>
        <p:blipFill>
          <a:blip r:embed="rId4">
            <a:alphaModFix/>
          </a:blip>
          <a:stretch>
            <a:fillRect/>
          </a:stretch>
        </p:blipFill>
        <p:spPr>
          <a:xfrm>
            <a:off x="152400" y="1054450"/>
            <a:ext cx="8039100" cy="1095375"/>
          </a:xfrm>
          <a:prstGeom prst="rect">
            <a:avLst/>
          </a:prstGeom>
          <a:noFill/>
          <a:ln>
            <a:noFill/>
          </a:ln>
        </p:spPr>
      </p:pic>
      <p:pic>
        <p:nvPicPr>
          <p:cNvPr id="770" name="Google Shape;770;p79"/>
          <p:cNvPicPr preferRelativeResize="0"/>
          <p:nvPr/>
        </p:nvPicPr>
        <p:blipFill>
          <a:blip r:embed="rId5">
            <a:alphaModFix/>
          </a:blip>
          <a:stretch>
            <a:fillRect/>
          </a:stretch>
        </p:blipFill>
        <p:spPr>
          <a:xfrm>
            <a:off x="609600" y="2149825"/>
            <a:ext cx="7600950" cy="1676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0"/>
          <p:cNvSpPr txBox="1"/>
          <p:nvPr>
            <p:ph type="title"/>
          </p:nvPr>
        </p:nvSpPr>
        <p:spPr>
          <a:xfrm>
            <a:off x="394950" y="138250"/>
            <a:ext cx="8023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Multimodality is Key… But Simulation is Expensive</a:t>
            </a:r>
            <a:endParaRPr/>
          </a:p>
        </p:txBody>
      </p:sp>
      <p:sp>
        <p:nvSpPr>
          <p:cNvPr id="776" name="Google Shape;776;p8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77" name="Google Shape;777;p80"/>
          <p:cNvSpPr txBox="1"/>
          <p:nvPr/>
        </p:nvSpPr>
        <p:spPr>
          <a:xfrm>
            <a:off x="512400" y="4096200"/>
            <a:ext cx="7650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Simulations are models in the end, so adding real world data in an embodied manner may be best</a:t>
            </a:r>
            <a:endParaRPr sz="1100">
              <a:latin typeface="Lato"/>
              <a:ea typeface="Lato"/>
              <a:cs typeface="Lato"/>
              <a:sym typeface="Lato"/>
            </a:endParaRPr>
          </a:p>
        </p:txBody>
      </p:sp>
      <p:pic>
        <p:nvPicPr>
          <p:cNvPr id="778" name="Google Shape;778;p80"/>
          <p:cNvPicPr preferRelativeResize="0"/>
          <p:nvPr/>
        </p:nvPicPr>
        <p:blipFill>
          <a:blip r:embed="rId3">
            <a:alphaModFix/>
          </a:blip>
          <a:stretch>
            <a:fillRect/>
          </a:stretch>
        </p:blipFill>
        <p:spPr>
          <a:xfrm>
            <a:off x="914400" y="2197450"/>
            <a:ext cx="6111600" cy="1585825"/>
          </a:xfrm>
          <a:prstGeom prst="rect">
            <a:avLst/>
          </a:prstGeom>
          <a:noFill/>
          <a:ln>
            <a:noFill/>
          </a:ln>
        </p:spPr>
      </p:pic>
      <p:pic>
        <p:nvPicPr>
          <p:cNvPr id="779" name="Google Shape;779;p80"/>
          <p:cNvPicPr preferRelativeResize="0"/>
          <p:nvPr/>
        </p:nvPicPr>
        <p:blipFill>
          <a:blip r:embed="rId4">
            <a:alphaModFix/>
          </a:blip>
          <a:stretch>
            <a:fillRect/>
          </a:stretch>
        </p:blipFill>
        <p:spPr>
          <a:xfrm>
            <a:off x="914400" y="1116275"/>
            <a:ext cx="6561601" cy="7604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81"/>
          <p:cNvSpPr txBox="1"/>
          <p:nvPr>
            <p:ph type="title"/>
          </p:nvPr>
        </p:nvSpPr>
        <p:spPr>
          <a:xfrm>
            <a:off x="394950" y="138250"/>
            <a:ext cx="8023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Reentrant Behavior, Social Interaction, Symbolics</a:t>
            </a:r>
            <a:endParaRPr/>
          </a:p>
        </p:txBody>
      </p:sp>
      <p:sp>
        <p:nvSpPr>
          <p:cNvPr id="785" name="Google Shape;785;p8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86" name="Google Shape;786;p81"/>
          <p:cNvPicPr preferRelativeResize="0"/>
          <p:nvPr/>
        </p:nvPicPr>
        <p:blipFill>
          <a:blip r:embed="rId3">
            <a:alphaModFix/>
          </a:blip>
          <a:stretch>
            <a:fillRect/>
          </a:stretch>
        </p:blipFill>
        <p:spPr>
          <a:xfrm>
            <a:off x="609600" y="1798450"/>
            <a:ext cx="6840599" cy="1576725"/>
          </a:xfrm>
          <a:prstGeom prst="rect">
            <a:avLst/>
          </a:prstGeom>
          <a:noFill/>
          <a:ln>
            <a:noFill/>
          </a:ln>
        </p:spPr>
      </p:pic>
      <p:pic>
        <p:nvPicPr>
          <p:cNvPr id="787" name="Google Shape;787;p81"/>
          <p:cNvPicPr preferRelativeResize="0"/>
          <p:nvPr/>
        </p:nvPicPr>
        <p:blipFill>
          <a:blip r:embed="rId4">
            <a:alphaModFix/>
          </a:blip>
          <a:stretch>
            <a:fillRect/>
          </a:stretch>
        </p:blipFill>
        <p:spPr>
          <a:xfrm>
            <a:off x="609600" y="836425"/>
            <a:ext cx="6840599" cy="943536"/>
          </a:xfrm>
          <a:prstGeom prst="rect">
            <a:avLst/>
          </a:prstGeom>
          <a:noFill/>
          <a:ln>
            <a:noFill/>
          </a:ln>
        </p:spPr>
      </p:pic>
      <p:pic>
        <p:nvPicPr>
          <p:cNvPr id="788" name="Google Shape;788;p81"/>
          <p:cNvPicPr preferRelativeResize="0"/>
          <p:nvPr/>
        </p:nvPicPr>
        <p:blipFill>
          <a:blip r:embed="rId5">
            <a:alphaModFix/>
          </a:blip>
          <a:stretch>
            <a:fillRect/>
          </a:stretch>
        </p:blipFill>
        <p:spPr>
          <a:xfrm>
            <a:off x="609600" y="3330925"/>
            <a:ext cx="6908693" cy="1126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a:t>
            </a:r>
            <a:endParaRPr/>
          </a:p>
        </p:txBody>
      </p:sp>
      <p:sp>
        <p:nvSpPr>
          <p:cNvPr id="145" name="Google Shape;145;p19"/>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46" name="Google Shape;146;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7" name="Google Shape;147;p19"/>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148" name="Google Shape;148;p19"/>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
        <p:nvSpPr>
          <p:cNvPr id="149" name="Google Shape;149;p19"/>
          <p:cNvSpPr/>
          <p:nvPr/>
        </p:nvSpPr>
        <p:spPr>
          <a:xfrm>
            <a:off x="-4944350" y="-6297700"/>
            <a:ext cx="16265100" cy="16265100"/>
          </a:xfrm>
          <a:prstGeom prst="donut">
            <a:avLst>
              <a:gd fmla="val 45564" name="adj"/>
            </a:avLst>
          </a:prstGeom>
          <a:solidFill>
            <a:srgbClr val="000000">
              <a:alpha val="503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400">
        <p:fade/>
      </p:transition>
    </mc:Choice>
    <mc:Fallback>
      <p:transition>
        <p:fade/>
      </p:transition>
    </mc:Fallback>
  </mc:AlternateContent>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82"/>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In-class discussion</a:t>
            </a:r>
            <a:endParaRPr/>
          </a:p>
        </p:txBody>
      </p:sp>
      <p:sp>
        <p:nvSpPr>
          <p:cNvPr id="794" name="Google Shape;794;p82"/>
          <p:cNvSpPr txBox="1"/>
          <p:nvPr>
            <p:ph idx="1" type="body"/>
          </p:nvPr>
        </p:nvSpPr>
        <p:spPr>
          <a:xfrm>
            <a:off x="729450" y="865250"/>
            <a:ext cx="7688700" cy="34746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Differences between cultures where there is more or less interaction between caretaker and child?</a:t>
            </a:r>
            <a:endParaRPr/>
          </a:p>
          <a:p>
            <a:pPr indent="-322580" lvl="0" marL="457200" rtl="0" algn="l">
              <a:spcBef>
                <a:spcPts val="1200"/>
              </a:spcBef>
              <a:spcAft>
                <a:spcPts val="0"/>
              </a:spcAft>
              <a:buSzPct val="100000"/>
              <a:buChar char="●"/>
            </a:pPr>
            <a:r>
              <a:rPr lang="en"/>
              <a:t>Unsure, but a somewhat related but tangential topic is </a:t>
            </a:r>
            <a:r>
              <a:rPr lang="en" u="sng">
                <a:solidFill>
                  <a:schemeClr val="hlink"/>
                </a:solidFill>
                <a:hlinkClick r:id="rId3"/>
              </a:rPr>
              <a:t>https://en.wikipedia.org/wiki/Feral_child</a:t>
            </a:r>
            <a:endParaRPr/>
          </a:p>
          <a:p>
            <a:pPr indent="-310832" lvl="1" marL="914400" rtl="0" algn="l">
              <a:spcBef>
                <a:spcPts val="0"/>
              </a:spcBef>
              <a:spcAft>
                <a:spcPts val="0"/>
              </a:spcAft>
              <a:buSzPct val="100000"/>
              <a:buChar char="○"/>
            </a:pPr>
            <a:r>
              <a:rPr lang="en"/>
              <a:t>Notably, the raised in confinement section</a:t>
            </a:r>
            <a:endParaRPr/>
          </a:p>
          <a:p>
            <a:pPr indent="-310832" lvl="1" marL="914400" rtl="0" algn="l">
              <a:spcBef>
                <a:spcPts val="0"/>
              </a:spcBef>
              <a:spcAft>
                <a:spcPts val="0"/>
              </a:spcAft>
              <a:buSzPct val="100000"/>
              <a:buChar char="○"/>
            </a:pPr>
            <a:r>
              <a:rPr lang="en"/>
              <a:t>See </a:t>
            </a:r>
            <a:r>
              <a:rPr lang="en" u="sng">
                <a:solidFill>
                  <a:schemeClr val="hlink"/>
                </a:solidFill>
                <a:hlinkClick r:id="rId4"/>
              </a:rPr>
              <a:t>https://en.wikipedia.org/wiki/Anna_(feral_child)</a:t>
            </a:r>
            <a:endParaRPr/>
          </a:p>
          <a:p>
            <a:pPr indent="-322580" lvl="0" marL="457200" rtl="0" algn="l">
              <a:spcBef>
                <a:spcPts val="0"/>
              </a:spcBef>
              <a:spcAft>
                <a:spcPts val="0"/>
              </a:spcAft>
              <a:buSzPct val="100000"/>
              <a:buChar char="●"/>
            </a:pPr>
            <a:r>
              <a:rPr lang="en"/>
              <a:t>This may be relevant: </a:t>
            </a:r>
            <a:r>
              <a:rPr lang="en" u="sng">
                <a:solidFill>
                  <a:schemeClr val="hlink"/>
                </a:solidFill>
                <a:hlinkClick r:id="rId5"/>
              </a:rPr>
              <a:t>https://www.aacap.org/App_Themes/AACAP/Docs/resource_centers/cultural_diversity/competency_curriculum%20_cap_training/cases_supporting_materials/clinics/Pumariega_Joshi-culture_and_development_in_children_and_youth.pdf</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Are transformers universal function approximators? </a:t>
            </a:r>
            <a:r>
              <a:rPr lang="en" u="sng">
                <a:solidFill>
                  <a:schemeClr val="hlink"/>
                </a:solidFill>
                <a:hlinkClick r:id="rId6"/>
              </a:rPr>
              <a:t>https://arxiv.org/abs/2103.05247</a:t>
            </a:r>
            <a:endParaRPr/>
          </a:p>
        </p:txBody>
      </p:sp>
      <p:sp>
        <p:nvSpPr>
          <p:cNvPr id="795" name="Google Shape;795;p8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83"/>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01" name="Google Shape;801;p83"/>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sz="2700" u="sng">
              <a:solidFill>
                <a:schemeClr val="dk2"/>
              </a:solidFill>
            </a:endParaRPr>
          </a:p>
          <a:p>
            <a:pPr indent="0" lvl="0" marL="0" rtl="0" algn="l">
              <a:spcBef>
                <a:spcPts val="1200"/>
              </a:spcBef>
              <a:spcAft>
                <a:spcPts val="0"/>
              </a:spcAft>
              <a:buNone/>
            </a:pPr>
            <a:r>
              <a:t/>
            </a:r>
            <a:endParaRPr b="1" sz="2700" u="sng">
              <a:solidFill>
                <a:schemeClr val="dk2"/>
              </a:solidFill>
            </a:endParaRPr>
          </a:p>
          <a:p>
            <a:pPr indent="0" lvl="0" marL="0" rtl="0" algn="ctr">
              <a:spcBef>
                <a:spcPts val="1200"/>
              </a:spcBef>
              <a:spcAft>
                <a:spcPts val="1200"/>
              </a:spcAft>
              <a:buNone/>
            </a:pPr>
            <a:r>
              <a:rPr b="1" lang="en" sz="2700" u="sng">
                <a:solidFill>
                  <a:schemeClr val="dk2"/>
                </a:solidFill>
              </a:rPr>
              <a:t>My YouTube feed is now filled with baby videos.</a:t>
            </a:r>
            <a:endParaRPr b="1" sz="2700" u="sng">
              <a:solidFill>
                <a:schemeClr val="dk2"/>
              </a:solidFill>
            </a:endParaRPr>
          </a:p>
        </p:txBody>
      </p:sp>
      <p:sp>
        <p:nvSpPr>
          <p:cNvPr id="802" name="Google Shape;802;p8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0"/>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a:t>
            </a:r>
            <a:endParaRPr/>
          </a:p>
        </p:txBody>
      </p:sp>
      <p:sp>
        <p:nvSpPr>
          <p:cNvPr id="155" name="Google Shape;155;p20"/>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6" name="Google Shape;156;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7" name="Google Shape;157;p20"/>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158" name="Google Shape;158;p20"/>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
        <p:nvSpPr>
          <p:cNvPr id="159" name="Google Shape;159;p20"/>
          <p:cNvSpPr/>
          <p:nvPr/>
        </p:nvSpPr>
        <p:spPr>
          <a:xfrm>
            <a:off x="-3572750" y="-6754900"/>
            <a:ext cx="16265100" cy="16265100"/>
          </a:xfrm>
          <a:prstGeom prst="donut">
            <a:avLst>
              <a:gd fmla="val 45564" name="adj"/>
            </a:avLst>
          </a:prstGeom>
          <a:solidFill>
            <a:srgbClr val="000000">
              <a:alpha val="503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4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1"/>
          <p:cNvSpPr txBox="1"/>
          <p:nvPr>
            <p:ph type="title"/>
          </p:nvPr>
        </p:nvSpPr>
        <p:spPr>
          <a:xfrm>
            <a:off x="729450" y="138262"/>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Many Senses</a:t>
            </a:r>
            <a:endParaRPr/>
          </a:p>
        </p:txBody>
      </p:sp>
      <p:sp>
        <p:nvSpPr>
          <p:cNvPr id="165" name="Google Shape;165;p21"/>
          <p:cNvSpPr txBox="1"/>
          <p:nvPr>
            <p:ph idx="1" type="body"/>
          </p:nvPr>
        </p:nvSpPr>
        <p:spPr>
          <a:xfrm>
            <a:off x="729450" y="865250"/>
            <a:ext cx="7688700" cy="347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66" name="Google Shape;166;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7" name="Google Shape;167;p21"/>
          <p:cNvPicPr preferRelativeResize="0"/>
          <p:nvPr/>
        </p:nvPicPr>
        <p:blipFill>
          <a:blip r:embed="rId3">
            <a:alphaModFix/>
          </a:blip>
          <a:stretch>
            <a:fillRect/>
          </a:stretch>
        </p:blipFill>
        <p:spPr>
          <a:xfrm>
            <a:off x="2141591" y="829600"/>
            <a:ext cx="4860818" cy="3545901"/>
          </a:xfrm>
          <a:prstGeom prst="rect">
            <a:avLst/>
          </a:prstGeom>
          <a:noFill/>
          <a:ln>
            <a:noFill/>
          </a:ln>
        </p:spPr>
      </p:pic>
      <p:sp>
        <p:nvSpPr>
          <p:cNvPr id="168" name="Google Shape;168;p21"/>
          <p:cNvSpPr txBox="1"/>
          <p:nvPr/>
        </p:nvSpPr>
        <p:spPr>
          <a:xfrm>
            <a:off x="4620900" y="4375500"/>
            <a:ext cx="4523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Lato"/>
                <a:ea typeface="Lato"/>
                <a:cs typeface="Lato"/>
                <a:sym typeface="Lato"/>
                <a:hlinkClick r:id="rId4"/>
              </a:rPr>
              <a:t>https://uplifttherapycenter.com/7-senses-of-the-sensory-system/</a:t>
            </a:r>
            <a:endParaRPr sz="1000">
              <a:latin typeface="Lato"/>
              <a:ea typeface="Lato"/>
              <a:cs typeface="Lato"/>
              <a:sym typeface="Lato"/>
            </a:endParaRPr>
          </a:p>
        </p:txBody>
      </p:sp>
      <p:sp>
        <p:nvSpPr>
          <p:cNvPr id="169" name="Google Shape;169;p21"/>
          <p:cNvSpPr/>
          <p:nvPr/>
        </p:nvSpPr>
        <p:spPr>
          <a:xfrm>
            <a:off x="-2277350" y="-6115944"/>
            <a:ext cx="16265100" cy="16265100"/>
          </a:xfrm>
          <a:prstGeom prst="donut">
            <a:avLst>
              <a:gd fmla="val 45564" name="adj"/>
            </a:avLst>
          </a:prstGeom>
          <a:solidFill>
            <a:srgbClr val="000000">
              <a:alpha val="503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40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